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4" r:id="rId3"/>
    <p:sldId id="266" r:id="rId4"/>
    <p:sldId id="270" r:id="rId5"/>
    <p:sldId id="267" r:id="rId6"/>
    <p:sldId id="271" r:id="rId7"/>
    <p:sldId id="272" r:id="rId8"/>
    <p:sldId id="262" r:id="rId9"/>
    <p:sldId id="265" r:id="rId10"/>
    <p:sldId id="264" r:id="rId11"/>
  </p:sldIdLst>
  <p:sldSz cx="7561263" cy="756126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944" y="-114"/>
      </p:cViewPr>
      <p:guideLst>
        <p:guide orient="horz" pos="2382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503CE-9780-4896-AAEA-696C1F6A9805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6C7E35-B2A2-49A0-AF39-61C7CC00D2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8651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발간사업 민간자격연수 해외연수 </a:t>
            </a:r>
            <a:r>
              <a:rPr lang="en-US" altLang="ko-KR" dirty="0" err="1" smtClean="0"/>
              <a:t>kcdc</a:t>
            </a:r>
            <a:r>
              <a:rPr lang="ko-KR" altLang="en-US" dirty="0" smtClean="0"/>
              <a:t>지역센터 지부 </a:t>
            </a:r>
            <a:r>
              <a:rPr lang="ko-KR" altLang="en-US" dirty="0" err="1" smtClean="0"/>
              <a:t>지회</a:t>
            </a:r>
            <a:r>
              <a:rPr lang="ko-KR" altLang="en-US" dirty="0" smtClean="0"/>
              <a:t> 설립 지도자 강습회 국제교육 </a:t>
            </a:r>
            <a:r>
              <a:rPr lang="ko-KR" altLang="en-US" dirty="0" err="1" smtClean="0"/>
              <a:t>극가</a:t>
            </a:r>
            <a:r>
              <a:rPr lang="ko-KR" altLang="en-US" dirty="0" smtClean="0"/>
              <a:t> 및 </a:t>
            </a:r>
            <a:r>
              <a:rPr lang="ko-KR" altLang="en-US" dirty="0" err="1" smtClean="0"/>
              <a:t>공곡기관</a:t>
            </a:r>
            <a:r>
              <a:rPr lang="ko-KR" altLang="en-US" dirty="0" smtClean="0"/>
              <a:t> 지원사업 가족기업 </a:t>
            </a:r>
            <a:r>
              <a:rPr lang="ko-KR" altLang="en-US" dirty="0" err="1" smtClean="0"/>
              <a:t>아이에스지</a:t>
            </a:r>
            <a:r>
              <a:rPr lang="ko-KR" altLang="en-US" dirty="0" smtClean="0"/>
              <a:t> 공동사업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각종 스포츠 교실 운영</a:t>
            </a:r>
            <a:r>
              <a:rPr lang="en-US" altLang="ko-KR" dirty="0" smtClean="0"/>
              <a:t>) </a:t>
            </a:r>
            <a:r>
              <a:rPr lang="ko-KR" altLang="en-US" dirty="0" smtClean="0"/>
              <a:t>국비지원 사업 </a:t>
            </a:r>
            <a:r>
              <a:rPr lang="ko-KR" altLang="en-US" dirty="0" err="1" smtClean="0"/>
              <a:t>중기청</a:t>
            </a:r>
            <a:r>
              <a:rPr lang="ko-KR" altLang="en-US" dirty="0" smtClean="0"/>
              <a:t> 창업 프로젝트 유명선수 매니지먼트 독립야구단 창단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C7E35-B2A2-49A0-AF39-61C7CC00D293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8148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발간사업 민간자격연수 해외연수 </a:t>
            </a:r>
            <a:r>
              <a:rPr lang="en-US" altLang="ko-KR" dirty="0" err="1" smtClean="0"/>
              <a:t>kcdc</a:t>
            </a:r>
            <a:r>
              <a:rPr lang="ko-KR" altLang="en-US" dirty="0" smtClean="0"/>
              <a:t>지역센터 지부 </a:t>
            </a:r>
            <a:r>
              <a:rPr lang="ko-KR" altLang="en-US" dirty="0" err="1" smtClean="0"/>
              <a:t>지회</a:t>
            </a:r>
            <a:r>
              <a:rPr lang="ko-KR" altLang="en-US" dirty="0" smtClean="0"/>
              <a:t> 설립 지도자 강습회 국제교육 </a:t>
            </a:r>
            <a:r>
              <a:rPr lang="ko-KR" altLang="en-US" dirty="0" err="1" smtClean="0"/>
              <a:t>극가</a:t>
            </a:r>
            <a:r>
              <a:rPr lang="ko-KR" altLang="en-US" dirty="0" smtClean="0"/>
              <a:t> 및 </a:t>
            </a:r>
            <a:r>
              <a:rPr lang="ko-KR" altLang="en-US" dirty="0" err="1" smtClean="0"/>
              <a:t>공곡기관</a:t>
            </a:r>
            <a:r>
              <a:rPr lang="ko-KR" altLang="en-US" dirty="0" smtClean="0"/>
              <a:t> 지원사업 가족기업 </a:t>
            </a:r>
            <a:r>
              <a:rPr lang="ko-KR" altLang="en-US" dirty="0" err="1" smtClean="0"/>
              <a:t>아이에스지</a:t>
            </a:r>
            <a:r>
              <a:rPr lang="ko-KR" altLang="en-US" dirty="0" smtClean="0"/>
              <a:t> 공동사업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각종 스포츠 교실 운영</a:t>
            </a:r>
            <a:r>
              <a:rPr lang="en-US" altLang="ko-KR" dirty="0" smtClean="0"/>
              <a:t>) </a:t>
            </a:r>
            <a:r>
              <a:rPr lang="ko-KR" altLang="en-US" dirty="0" smtClean="0"/>
              <a:t>국비지원 사업 </a:t>
            </a:r>
            <a:r>
              <a:rPr lang="ko-KR" altLang="en-US" dirty="0" err="1" smtClean="0"/>
              <a:t>중기청</a:t>
            </a:r>
            <a:r>
              <a:rPr lang="ko-KR" altLang="en-US" dirty="0" smtClean="0"/>
              <a:t> 창업 프로젝트 유명선수 매니지먼트 독립야구단 창단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C7E35-B2A2-49A0-AF39-61C7CC00D293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8148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발간사업 민간자격연수 해외연수 </a:t>
            </a:r>
            <a:r>
              <a:rPr lang="en-US" altLang="ko-KR" dirty="0" err="1" smtClean="0"/>
              <a:t>kcdc</a:t>
            </a:r>
            <a:r>
              <a:rPr lang="ko-KR" altLang="en-US" dirty="0" smtClean="0"/>
              <a:t>지역센터 지부 </a:t>
            </a:r>
            <a:r>
              <a:rPr lang="ko-KR" altLang="en-US" dirty="0" err="1" smtClean="0"/>
              <a:t>지회</a:t>
            </a:r>
            <a:r>
              <a:rPr lang="ko-KR" altLang="en-US" dirty="0" smtClean="0"/>
              <a:t> 설립 지도자 강습회 국제교육 </a:t>
            </a:r>
            <a:r>
              <a:rPr lang="ko-KR" altLang="en-US" dirty="0" err="1" smtClean="0"/>
              <a:t>극가</a:t>
            </a:r>
            <a:r>
              <a:rPr lang="ko-KR" altLang="en-US" dirty="0" smtClean="0"/>
              <a:t> 및 </a:t>
            </a:r>
            <a:r>
              <a:rPr lang="ko-KR" altLang="en-US" dirty="0" err="1" smtClean="0"/>
              <a:t>공곡기관</a:t>
            </a:r>
            <a:r>
              <a:rPr lang="ko-KR" altLang="en-US" dirty="0" smtClean="0"/>
              <a:t> 지원사업 가족기업 </a:t>
            </a:r>
            <a:r>
              <a:rPr lang="ko-KR" altLang="en-US" dirty="0" err="1" smtClean="0"/>
              <a:t>아이에스지</a:t>
            </a:r>
            <a:r>
              <a:rPr lang="ko-KR" altLang="en-US" dirty="0" smtClean="0"/>
              <a:t> 공동사업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각종 스포츠 교실 운영</a:t>
            </a:r>
            <a:r>
              <a:rPr lang="en-US" altLang="ko-KR" dirty="0" smtClean="0"/>
              <a:t>) </a:t>
            </a:r>
            <a:r>
              <a:rPr lang="ko-KR" altLang="en-US" dirty="0" smtClean="0"/>
              <a:t>국비지원 사업 </a:t>
            </a:r>
            <a:r>
              <a:rPr lang="ko-KR" altLang="en-US" dirty="0" err="1" smtClean="0"/>
              <a:t>중기청</a:t>
            </a:r>
            <a:r>
              <a:rPr lang="ko-KR" altLang="en-US" dirty="0" smtClean="0"/>
              <a:t> 창업 프로젝트 유명선수 매니지먼트 독립야구단 창단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C7E35-B2A2-49A0-AF39-61C7CC00D293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8148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C7E35-B2A2-49A0-AF39-61C7CC00D293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5543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67095" y="2348893"/>
            <a:ext cx="6427074" cy="162077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34190" y="4284716"/>
            <a:ext cx="5292884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2079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66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534133" y="334306"/>
            <a:ext cx="1405923" cy="71131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12427" y="334306"/>
            <a:ext cx="4095684" cy="71131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92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0649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97287" y="4858812"/>
            <a:ext cx="6427074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97287" y="3204786"/>
            <a:ext cx="6427074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475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12428" y="1944575"/>
            <a:ext cx="2750147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188595" y="1944575"/>
            <a:ext cx="2751460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216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8063" y="302801"/>
            <a:ext cx="6805137" cy="1260211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78063" y="1692533"/>
            <a:ext cx="3340871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78063" y="2397901"/>
            <a:ext cx="3340871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841017" y="1692533"/>
            <a:ext cx="3342183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841017" y="2397901"/>
            <a:ext cx="3342183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753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9497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432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8064" y="301050"/>
            <a:ext cx="2487603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56244" y="301051"/>
            <a:ext cx="4226956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78064" y="1582265"/>
            <a:ext cx="2487603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14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82060" y="5292884"/>
            <a:ext cx="4536758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482060" y="675613"/>
            <a:ext cx="4536758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482060" y="5917739"/>
            <a:ext cx="4536758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7869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78063" y="302801"/>
            <a:ext cx="6805137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78063" y="1764295"/>
            <a:ext cx="6805137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78063" y="7008171"/>
            <a:ext cx="176429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8749F-5C21-4561-A1C9-E33BA19A0314}" type="datetimeFigureOut">
              <a:rPr lang="ko-KR" altLang="en-US" smtClean="0"/>
              <a:t>2019-10-27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583432" y="7008171"/>
            <a:ext cx="239440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418905" y="7008171"/>
            <a:ext cx="176429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128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" r="70705" b="4134"/>
          <a:stretch/>
        </p:blipFill>
        <p:spPr>
          <a:xfrm>
            <a:off x="119711" y="3996655"/>
            <a:ext cx="3137351" cy="357126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0" y="0"/>
            <a:ext cx="7561263" cy="7567920"/>
          </a:xfrm>
          <a:prstGeom prst="rect">
            <a:avLst/>
          </a:prstGeom>
          <a:solidFill>
            <a:schemeClr val="tx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08223" y="108223"/>
            <a:ext cx="81369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rgbClr val="0070C0"/>
                </a:solidFill>
                <a:latin typeface="나눔스퀘어 ExtraBold" pitchFamily="50" charset="-127"/>
                <a:ea typeface="나눔스퀘어 ExtraBold" pitchFamily="50" charset="-127"/>
              </a:rPr>
              <a:t>호서대학교</a:t>
            </a:r>
            <a:r>
              <a:rPr lang="en-US" altLang="ko-KR" sz="3200" dirty="0">
                <a:solidFill>
                  <a:srgbClr val="0070C0"/>
                </a:solidFill>
                <a:latin typeface="나눔스퀘어 ExtraBold" pitchFamily="50" charset="-127"/>
                <a:ea typeface="나눔스퀘어 ExtraBold" pitchFamily="50" charset="-127"/>
              </a:rPr>
              <a:t> </a:t>
            </a:r>
            <a:r>
              <a:rPr lang="ko-KR" altLang="en-US" sz="3200" dirty="0" smtClean="0">
                <a:solidFill>
                  <a:srgbClr val="0070C0"/>
                </a:solidFill>
                <a:latin typeface="나눔스퀘어 ExtraBold" pitchFamily="50" charset="-127"/>
                <a:ea typeface="나눔스퀘어 ExtraBold" pitchFamily="50" charset="-127"/>
              </a:rPr>
              <a:t>일반대학원</a:t>
            </a:r>
            <a:endParaRPr lang="en-US" altLang="ko-KR" sz="3200" dirty="0" smtClean="0">
              <a:solidFill>
                <a:srgbClr val="0070C0"/>
              </a:solidFill>
              <a:latin typeface="나눔스퀘어 ExtraBold" pitchFamily="50" charset="-127"/>
              <a:ea typeface="나눔스퀘어 ExtraBold" pitchFamily="50" charset="-127"/>
            </a:endParaRPr>
          </a:p>
          <a:p>
            <a:r>
              <a:rPr lang="ko-KR" altLang="en-US" sz="3700" dirty="0" err="1" smtClean="0">
                <a:solidFill>
                  <a:srgbClr val="0070C0"/>
                </a:solidFill>
                <a:latin typeface="나눔스퀘어 ExtraBold" pitchFamily="50" charset="-127"/>
                <a:ea typeface="나눔스퀘어 ExtraBold" pitchFamily="50" charset="-127"/>
              </a:rPr>
              <a:t>미래산업융복합학과</a:t>
            </a:r>
            <a:endParaRPr lang="en-US" altLang="ko-KR" sz="3700" dirty="0">
              <a:solidFill>
                <a:srgbClr val="0070C0"/>
              </a:solidFill>
              <a:latin typeface="나눔스퀘어 ExtraBold" pitchFamily="50" charset="-127"/>
              <a:ea typeface="나눔스퀘어 ExtraBold" pitchFamily="50" charset="-127"/>
            </a:endParaRPr>
          </a:p>
          <a:p>
            <a:endParaRPr lang="en-US" altLang="ko-KR" sz="1100" dirty="0" smtClean="0">
              <a:solidFill>
                <a:srgbClr val="0070C0"/>
              </a:solidFill>
              <a:latin typeface="나눔스퀘어 ExtraBold" pitchFamily="50" charset="-127"/>
              <a:ea typeface="나눔스퀘어 ExtraBold" pitchFamily="50" charset="-127"/>
            </a:endParaRPr>
          </a:p>
          <a:p>
            <a:r>
              <a:rPr lang="ko-KR" altLang="en-US" sz="4800" dirty="0" smtClean="0">
                <a:solidFill>
                  <a:schemeClr val="bg1"/>
                </a:solidFill>
                <a:latin typeface="나눔스퀘어 ExtraBold" pitchFamily="50" charset="-127"/>
                <a:ea typeface="나눔스퀘어 ExtraBold" pitchFamily="50" charset="-127"/>
              </a:rPr>
              <a:t>스포츠레저복지산업전공</a:t>
            </a:r>
            <a:endParaRPr lang="en-US" altLang="ko-KR" sz="4800" dirty="0" smtClean="0">
              <a:solidFill>
                <a:schemeClr val="bg1"/>
              </a:solidFill>
              <a:latin typeface="나눔스퀘어 ExtraBold" pitchFamily="50" charset="-127"/>
              <a:ea typeface="나눔스퀘어 ExtraBold" pitchFamily="50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924" b="80042" l="18621" r="77069">
                        <a14:foregroundMark x1="41379" y1="36306" x2="44138" y2="44798"/>
                        <a14:foregroundMark x1="43103" y1="40764" x2="48103" y2="37155"/>
                        <a14:foregroundMark x1="42759" y1="38004" x2="42759" y2="26964"/>
                        <a14:foregroundMark x1="48793" y1="28875" x2="53103" y2="24841"/>
                        <a14:foregroundMark x1="56724" y1="34607" x2="52759" y2="45223"/>
                        <a14:foregroundMark x1="42241" y1="31847" x2="36724" y2="40552"/>
                        <a14:foregroundMark x1="37586" y1="31423" x2="34828" y2="53715"/>
                        <a14:foregroundMark x1="33621" y1="30786" x2="29655" y2="44586"/>
                        <a14:backgroundMark x1="25000" y1="22718" x2="23448" y2="27601"/>
                        <a14:backgroundMark x1="27586" y1="19533" x2="24310" y2="27389"/>
                        <a14:backgroundMark x1="35172" y1="22718" x2="26724" y2="337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676" t="16109" r="23270" b="20771"/>
          <a:stretch/>
        </p:blipFill>
        <p:spPr>
          <a:xfrm>
            <a:off x="6501599" y="73816"/>
            <a:ext cx="1023448" cy="9705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025679">
            <a:off x="3049983" y="3570771"/>
            <a:ext cx="53545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b="1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 </a:t>
            </a:r>
            <a:r>
              <a:rPr lang="ko-KR" altLang="en-US" sz="3000" dirty="0" smtClean="0">
                <a:latin typeface="나눔손글씨 펜" pitchFamily="66" charset="-127"/>
                <a:ea typeface="나눔손글씨 펜" pitchFamily="66" charset="-127"/>
              </a:rPr>
              <a:t>박정근 교수님과 함께</a:t>
            </a:r>
            <a:endParaRPr lang="en-US" altLang="ko-KR" sz="3000" dirty="0" smtClean="0">
              <a:latin typeface="나눔손글씨 펜" pitchFamily="66" charset="-127"/>
              <a:ea typeface="나눔손글씨 펜" pitchFamily="66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000" dirty="0" smtClean="0">
                <a:latin typeface="나눔손글씨 펜" pitchFamily="66" charset="-127"/>
                <a:ea typeface="나눔손글씨 펜" pitchFamily="66" charset="-127"/>
              </a:rPr>
              <a:t>스포츠레저복지산업을 전공할</a:t>
            </a:r>
            <a:endParaRPr lang="en-US" altLang="ko-KR" sz="3000" dirty="0" smtClean="0">
              <a:latin typeface="나눔손글씨 펜" pitchFamily="66" charset="-127"/>
              <a:ea typeface="나눔손글씨 펜" pitchFamily="66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000" dirty="0" smtClean="0">
                <a:latin typeface="나눔손글씨 펜" pitchFamily="66" charset="-127"/>
                <a:ea typeface="나눔손글씨 펜" pitchFamily="66" charset="-127"/>
              </a:rPr>
              <a:t>   석</a:t>
            </a:r>
            <a:r>
              <a:rPr lang="en-US" altLang="ko-KR" sz="3000" dirty="0" smtClean="0"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sz="3000" dirty="0" smtClean="0">
                <a:latin typeface="나눔손글씨 펜" pitchFamily="66" charset="-127"/>
                <a:ea typeface="나눔손글씨 펜" pitchFamily="66" charset="-127"/>
              </a:rPr>
              <a:t>박사 대학원생을 모집합니다</a:t>
            </a:r>
            <a:r>
              <a:rPr lang="en-US" altLang="ko-KR" sz="3000" dirty="0" smtClean="0">
                <a:latin typeface="나눔손글씨 펜" pitchFamily="66" charset="-127"/>
                <a:ea typeface="나눔손글씨 펜" pitchFamily="66" charset="-127"/>
              </a:rPr>
              <a:t>!</a:t>
            </a:r>
          </a:p>
        </p:txBody>
      </p:sp>
      <p:sp>
        <p:nvSpPr>
          <p:cNvPr id="10" name="막힌 원호 9"/>
          <p:cNvSpPr/>
          <p:nvPr/>
        </p:nvSpPr>
        <p:spPr>
          <a:xfrm rot="8020237" flipH="1">
            <a:off x="1869463" y="4334002"/>
            <a:ext cx="2137307" cy="408559"/>
          </a:xfrm>
          <a:prstGeom prst="blockArc">
            <a:avLst>
              <a:gd name="adj1" fmla="val 11492364"/>
              <a:gd name="adj2" fmla="val 21184702"/>
              <a:gd name="adj3" fmla="val 2933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막힌 원호 10"/>
          <p:cNvSpPr/>
          <p:nvPr/>
        </p:nvSpPr>
        <p:spPr>
          <a:xfrm rot="2286235" flipH="1">
            <a:off x="2053568" y="6069447"/>
            <a:ext cx="2445862" cy="381558"/>
          </a:xfrm>
          <a:prstGeom prst="blockArc">
            <a:avLst>
              <a:gd name="adj1" fmla="val 11492364"/>
              <a:gd name="adj2" fmla="val 21184702"/>
              <a:gd name="adj3" fmla="val 2933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66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183032" y="480457"/>
            <a:ext cx="3195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*</a:t>
            </a:r>
            <a:r>
              <a:rPr lang="ko-KR" altLang="en-US" sz="4000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상시 문</a:t>
            </a:r>
            <a:r>
              <a:rPr lang="ko-KR" altLang="en-US" sz="4000" dirty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의</a:t>
            </a:r>
            <a:r>
              <a:rPr lang="en-US" altLang="ko-KR" sz="4000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*</a:t>
            </a:r>
          </a:p>
        </p:txBody>
      </p:sp>
      <p:pic>
        <p:nvPicPr>
          <p:cNvPr id="7" name="내용 개체 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8021" y1="87000" x2="83199" y2="87500"/>
                        <a14:foregroundMark x1="78481" y1="69250" x2="87342" y2="72000"/>
                        <a14:foregroundMark x1="70771" y1="10000" x2="73763" y2="19250"/>
                        <a14:foregroundMark x1="73303" y1="60500" x2="75489" y2="67000"/>
                        <a14:foregroundMark x1="37054" y1="92500" x2="35213" y2="98000"/>
                        <a14:foregroundMark x1="48331" y1="28250" x2="49712" y2="47500"/>
                        <a14:foregroundMark x1="8746" y1="48250" x2="14845" y2="55000"/>
                        <a14:foregroundMark x1="1611" y1="37250" x2="10012" y2="45500"/>
                        <a14:backgroundMark x1="88262" y1="21250" x2="89528" y2="35000"/>
                        <a14:backgroundMark x1="88608" y1="29000" x2="93096" y2="19250"/>
                        <a14:backgroundMark x1="79862" y1="2250" x2="83544" y2="21250"/>
                        <a14:backgroundMark x1="83659" y1="27750" x2="81128" y2="43250"/>
                        <a14:backgroundMark x1="80207" y1="48750" x2="78021" y2="56250"/>
                        <a14:backgroundMark x1="80207" y1="56750" x2="87342" y2="55500"/>
                        <a14:backgroundMark x1="87687" y1="58250" x2="93671" y2="67000"/>
                        <a14:backgroundMark x1="94591" y1="70000" x2="98389" y2="74750"/>
                        <a14:backgroundMark x1="92060" y1="97250" x2="99540" y2="94000"/>
                        <a14:backgroundMark x1="33257" y1="2500" x2="29804" y2="8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8743"/>
            <a:ext cx="7561263" cy="2772520"/>
          </a:xfrm>
        </p:spPr>
      </p:pic>
      <p:sp>
        <p:nvSpPr>
          <p:cNvPr id="3" name="TextBox 2"/>
          <p:cNvSpPr txBox="1"/>
          <p:nvPr/>
        </p:nvSpPr>
        <p:spPr>
          <a:xfrm>
            <a:off x="1044327" y="1332359"/>
            <a:ext cx="54726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4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호서대 </a:t>
            </a:r>
            <a:r>
              <a:rPr lang="ko-KR" altLang="en-US" sz="24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일반대학원 </a:t>
            </a:r>
            <a:endParaRPr lang="en-US" altLang="ko-KR" sz="24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400" dirty="0" err="1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미래산업융복합학과</a:t>
            </a:r>
            <a:r>
              <a:rPr lang="ko-KR" altLang="en-US" sz="24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 </a:t>
            </a:r>
            <a:endParaRPr lang="en-US" altLang="ko-KR" sz="2400" dirty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스포츠레저복지산업 전공주임교수 </a:t>
            </a:r>
            <a:endParaRPr lang="en-US" altLang="ko-KR" sz="24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박정근</a:t>
            </a:r>
            <a:endParaRPr lang="en-US" altLang="ko-KR" sz="24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4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041-540-5872 </a:t>
            </a:r>
          </a:p>
          <a:p>
            <a:pPr algn="ctr">
              <a:lnSpc>
                <a:spcPct val="150000"/>
              </a:lnSpc>
            </a:pPr>
            <a:r>
              <a:rPr lang="en-US" altLang="ko-KR" sz="24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010-2306-4917 </a:t>
            </a:r>
          </a:p>
          <a:p>
            <a:pPr algn="ctr"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jkpark3838@naver.com</a:t>
            </a:r>
            <a:endParaRPr lang="en-US" altLang="ko-KR" sz="2400" dirty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210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2412480" y="1883387"/>
            <a:ext cx="5256583" cy="636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7" tIns="45719" rIns="91437" bIns="45719">
            <a:spAutoFit/>
          </a:bodyPr>
          <a:lstStyle>
            <a:lvl1pPr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전 </a:t>
            </a:r>
            <a:r>
              <a:rPr lang="ko-KR" altLang="en-US" sz="1050" b="1" dirty="0" err="1">
                <a:ea typeface="맑은 고딕" pitchFamily="50" charset="-127"/>
              </a:rPr>
              <a:t>미시간주립대학교</a:t>
            </a:r>
            <a:r>
              <a:rPr lang="ko-KR" altLang="en-US" sz="1050" b="1" dirty="0">
                <a:ea typeface="맑은 고딕" pitchFamily="50" charset="-127"/>
              </a:rPr>
              <a:t> </a:t>
            </a:r>
            <a:r>
              <a:rPr lang="en-US" altLang="ko-KR" sz="1050" b="1" dirty="0">
                <a:ea typeface="맑은 고딕" pitchFamily="50" charset="-127"/>
              </a:rPr>
              <a:t>visiting </a:t>
            </a:r>
            <a:r>
              <a:rPr lang="ko-KR" altLang="en-US" sz="1050" b="1" dirty="0">
                <a:ea typeface="맑은 고딕" pitchFamily="50" charset="-127"/>
              </a:rPr>
              <a:t>교수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전 </a:t>
            </a:r>
            <a:r>
              <a:rPr lang="ko-KR" altLang="en-US" sz="1050" b="1" dirty="0" err="1">
                <a:ea typeface="맑은 고딕" pitchFamily="50" charset="-127"/>
              </a:rPr>
              <a:t>교과부</a:t>
            </a:r>
            <a:r>
              <a:rPr lang="en-US" altLang="ko-KR" sz="1050" b="1" dirty="0">
                <a:ea typeface="맑은 고딕" pitchFamily="50" charset="-127"/>
              </a:rPr>
              <a:t>, </a:t>
            </a:r>
            <a:r>
              <a:rPr lang="ko-KR" altLang="en-US" sz="1050" b="1" dirty="0" err="1">
                <a:ea typeface="맑은 고딕" pitchFamily="50" charset="-127"/>
              </a:rPr>
              <a:t>문체부</a:t>
            </a:r>
            <a:r>
              <a:rPr lang="en-US" altLang="ko-KR" sz="1050" b="1" dirty="0">
                <a:ea typeface="맑은 고딕" pitchFamily="50" charset="-127"/>
              </a:rPr>
              <a:t>, </a:t>
            </a:r>
            <a:r>
              <a:rPr lang="ko-KR" altLang="en-US" sz="1050" b="1" dirty="0">
                <a:ea typeface="맑은 고딕" pitchFamily="50" charset="-127"/>
              </a:rPr>
              <a:t>대한축구협회 학원스포츠활성화 </a:t>
            </a:r>
            <a:r>
              <a:rPr lang="en-US" altLang="ko-KR" sz="1050" b="1" dirty="0">
                <a:ea typeface="맑은 고딕" pitchFamily="50" charset="-127"/>
              </a:rPr>
              <a:t>TF</a:t>
            </a:r>
            <a:r>
              <a:rPr lang="ko-KR" altLang="en-US" sz="1050" b="1" dirty="0">
                <a:ea typeface="맑은 고딕" pitchFamily="50" charset="-127"/>
              </a:rPr>
              <a:t>팀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전 프로야구 </a:t>
            </a:r>
            <a:r>
              <a:rPr lang="ko-KR" altLang="en-US" sz="1050" b="1" dirty="0" err="1">
                <a:ea typeface="맑은 고딕" pitchFamily="50" charset="-127"/>
              </a:rPr>
              <a:t>한화이글스팀</a:t>
            </a:r>
            <a:r>
              <a:rPr lang="ko-KR" altLang="en-US" sz="1050" b="1" dirty="0">
                <a:ea typeface="맑은 고딕" pitchFamily="50" charset="-127"/>
              </a:rPr>
              <a:t> 전속 </a:t>
            </a:r>
            <a:r>
              <a:rPr lang="ko-KR" altLang="en-US" sz="1050" b="1" dirty="0" err="1">
                <a:ea typeface="맑은 고딕" pitchFamily="50" charset="-127"/>
              </a:rPr>
              <a:t>심리상담사</a:t>
            </a:r>
            <a:endParaRPr lang="ko-KR" altLang="en-US" sz="1050" b="1" dirty="0">
              <a:ea typeface="맑은 고딕" pitchFamily="50" charset="-127"/>
            </a:endParaRP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전 한국스포츠심리학회 부회장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전 충남체육회 이사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전 국민생활체육회 자문위원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전 한국체육학회</a:t>
            </a:r>
            <a:r>
              <a:rPr lang="en-US" altLang="ko-KR" sz="1050" b="1" dirty="0">
                <a:ea typeface="맑은 고딕" pitchFamily="50" charset="-127"/>
              </a:rPr>
              <a:t>, </a:t>
            </a:r>
            <a:r>
              <a:rPr lang="ko-KR" altLang="en-US" sz="1050" b="1" dirty="0">
                <a:ea typeface="맑은 고딕" pitchFamily="50" charset="-127"/>
              </a:rPr>
              <a:t>체육과학연구원</a:t>
            </a:r>
            <a:r>
              <a:rPr lang="en-US" altLang="ko-KR" sz="1050" b="1" dirty="0">
                <a:ea typeface="맑은 고딕" pitchFamily="50" charset="-127"/>
              </a:rPr>
              <a:t>, </a:t>
            </a:r>
            <a:r>
              <a:rPr lang="ko-KR" altLang="en-US" sz="1050" b="1" dirty="0">
                <a:ea typeface="맑은 고딕" pitchFamily="50" charset="-127"/>
              </a:rPr>
              <a:t>한국스포츠심리학회 심사위원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전 호서대학교 </a:t>
            </a:r>
            <a:r>
              <a:rPr lang="ko-KR" altLang="en-US" sz="1050" b="1" dirty="0" err="1">
                <a:ea typeface="맑은 고딕" pitchFamily="50" charset="-127"/>
              </a:rPr>
              <a:t>코칭능력개발대학원장</a:t>
            </a:r>
            <a:r>
              <a:rPr lang="en-US" altLang="ko-KR" sz="1050" b="1" dirty="0">
                <a:ea typeface="맑은 고딕" pitchFamily="50" charset="-127"/>
              </a:rPr>
              <a:t>, </a:t>
            </a:r>
            <a:r>
              <a:rPr lang="ko-KR" altLang="en-US" sz="1050" b="1" dirty="0">
                <a:ea typeface="맑은 고딕" pitchFamily="50" charset="-127"/>
              </a:rPr>
              <a:t>체육과학부 </a:t>
            </a:r>
            <a:r>
              <a:rPr lang="ko-KR" altLang="en-US" sz="1050" b="1" dirty="0" err="1">
                <a:ea typeface="맑은 고딕" pitchFamily="50" charset="-127"/>
              </a:rPr>
              <a:t>학부장</a:t>
            </a:r>
            <a:r>
              <a:rPr lang="en-US" altLang="ko-KR" sz="1050" b="1" dirty="0">
                <a:ea typeface="맑은 고딕" pitchFamily="50" charset="-127"/>
              </a:rPr>
              <a:t>, </a:t>
            </a:r>
            <a:r>
              <a:rPr lang="ko-KR" altLang="en-US" sz="1050" b="1" dirty="0">
                <a:ea typeface="맑은 고딕" pitchFamily="50" charset="-127"/>
              </a:rPr>
              <a:t>체육학과 학과장</a:t>
            </a:r>
            <a:endParaRPr lang="en-US" altLang="ko-KR" sz="1050" b="1" dirty="0">
              <a:ea typeface="맑은 고딕" pitchFamily="50" charset="-127"/>
            </a:endParaRP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전 호서대학교 벤처전문대학원 벤처경영학과 스포츠경영전공 주임교수</a:t>
            </a:r>
            <a:endParaRPr lang="en-US" altLang="ko-KR" sz="1050" b="1" dirty="0">
              <a:ea typeface="맑은 고딕" pitchFamily="50" charset="-127"/>
            </a:endParaRP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전 </a:t>
            </a:r>
            <a:r>
              <a:rPr lang="en-US" altLang="ko-KR" sz="1050" b="1" dirty="0">
                <a:ea typeface="맑은 고딕" pitchFamily="50" charset="-127"/>
              </a:rPr>
              <a:t>(</a:t>
            </a:r>
            <a:r>
              <a:rPr lang="ko-KR" altLang="en-US" sz="1050" b="1" dirty="0">
                <a:ea typeface="맑은 고딕" pitchFamily="50" charset="-127"/>
              </a:rPr>
              <a:t>사</a:t>
            </a:r>
            <a:r>
              <a:rPr lang="en-US" altLang="ko-KR" sz="1050" b="1" dirty="0">
                <a:ea typeface="맑은 고딕" pitchFamily="50" charset="-127"/>
              </a:rPr>
              <a:t>)</a:t>
            </a:r>
            <a:r>
              <a:rPr lang="ko-KR" altLang="en-US" sz="1050" b="1" dirty="0">
                <a:ea typeface="맑은 고딕" pitchFamily="50" charset="-127"/>
              </a:rPr>
              <a:t>한국야구위원회</a:t>
            </a:r>
            <a:r>
              <a:rPr lang="en-US" altLang="ko-KR" sz="1050" b="1" dirty="0">
                <a:ea typeface="맑은 고딕" pitchFamily="50" charset="-127"/>
              </a:rPr>
              <a:t>(KBO) </a:t>
            </a:r>
            <a:r>
              <a:rPr lang="ko-KR" altLang="en-US" sz="1050" b="1" dirty="0">
                <a:ea typeface="맑은 고딕" pitchFamily="50" charset="-127"/>
              </a:rPr>
              <a:t>야구발전위원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전 </a:t>
            </a:r>
            <a:r>
              <a:rPr lang="en-US" altLang="ko-KR" sz="1050" b="1" dirty="0">
                <a:ea typeface="맑은 고딕" pitchFamily="50" charset="-127"/>
              </a:rPr>
              <a:t>LG</a:t>
            </a:r>
            <a:r>
              <a:rPr lang="ko-KR" altLang="en-US" sz="1050" b="1" dirty="0" err="1">
                <a:ea typeface="맑은 고딕" pitchFamily="50" charset="-127"/>
              </a:rPr>
              <a:t>트윈스프로야구팀</a:t>
            </a:r>
            <a:r>
              <a:rPr lang="ko-KR" altLang="en-US" sz="1050" b="1" dirty="0">
                <a:ea typeface="맑은 고딕" pitchFamily="50" charset="-127"/>
              </a:rPr>
              <a:t> 단장 자문역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전 한국대학야구연맹 </a:t>
            </a:r>
            <a:r>
              <a:rPr lang="ko-KR" altLang="en-US" sz="1050" b="1" dirty="0" smtClean="0">
                <a:ea typeface="맑은 고딕" pitchFamily="50" charset="-127"/>
              </a:rPr>
              <a:t>이사</a:t>
            </a:r>
            <a:endParaRPr lang="en-US" altLang="ko-KR" sz="1050" b="1" dirty="0" smtClean="0">
              <a:ea typeface="맑은 고딕" pitchFamily="50" charset="-127"/>
            </a:endParaRP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 smtClean="0">
                <a:ea typeface="맑은 고딕" pitchFamily="50" charset="-127"/>
              </a:rPr>
              <a:t>전 호서대학교 교수협의회장</a:t>
            </a:r>
            <a:endParaRPr lang="ko-KR" altLang="en-US" sz="1050" b="1" dirty="0">
              <a:ea typeface="맑은 고딕" pitchFamily="50" charset="-127"/>
            </a:endParaRP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예체능대학 </a:t>
            </a:r>
            <a:r>
              <a:rPr lang="ko-KR" altLang="en-US" sz="1050" b="1" dirty="0" err="1">
                <a:ea typeface="맑은 고딕" pitchFamily="50" charset="-127"/>
              </a:rPr>
              <a:t>스포츠과학부</a:t>
            </a:r>
            <a:r>
              <a:rPr lang="ko-KR" altLang="en-US" sz="1050" b="1" dirty="0">
                <a:ea typeface="맑은 고딕" pitchFamily="50" charset="-127"/>
              </a:rPr>
              <a:t> 체육전공 교수 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호서대학교 스포츠과학대학원 축구학과 주임교수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호서대학교 스포츠과학대학원 야구학과 주임교수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</a:t>
            </a:r>
            <a:r>
              <a:rPr lang="en-US" altLang="ko-KR" sz="1050" b="1" dirty="0">
                <a:ea typeface="맑은 고딕" pitchFamily="50" charset="-127"/>
              </a:rPr>
              <a:t>(</a:t>
            </a:r>
            <a:r>
              <a:rPr lang="ko-KR" altLang="en-US" sz="1050" b="1" dirty="0">
                <a:ea typeface="맑은 고딕" pitchFamily="50" charset="-127"/>
              </a:rPr>
              <a:t>사</a:t>
            </a:r>
            <a:r>
              <a:rPr lang="en-US" altLang="ko-KR" sz="1050" b="1" dirty="0">
                <a:ea typeface="맑은 고딕" pitchFamily="50" charset="-127"/>
              </a:rPr>
              <a:t>)</a:t>
            </a:r>
            <a:r>
              <a:rPr lang="ko-KR" altLang="en-US" sz="1050" b="1" dirty="0" err="1">
                <a:ea typeface="맑은 고딕" pitchFamily="50" charset="-127"/>
              </a:rPr>
              <a:t>한국코칭능력개발원장</a:t>
            </a:r>
            <a:endParaRPr lang="ko-KR" altLang="en-US" sz="1050" b="1" dirty="0">
              <a:ea typeface="맑은 고딕" pitchFamily="50" charset="-127"/>
            </a:endParaRP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</a:t>
            </a:r>
            <a:r>
              <a:rPr lang="ko-KR" altLang="en-US" sz="1050" b="1" dirty="0" err="1">
                <a:ea typeface="맑은 고딕" pitchFamily="50" charset="-127"/>
              </a:rPr>
              <a:t>코칭능력개발지</a:t>
            </a:r>
            <a:r>
              <a:rPr lang="en-US" altLang="ko-KR" sz="1050" b="1" dirty="0">
                <a:ea typeface="맑은 고딕" pitchFamily="50" charset="-127"/>
              </a:rPr>
              <a:t> </a:t>
            </a:r>
            <a:r>
              <a:rPr lang="ko-KR" altLang="en-US" sz="1050" b="1" dirty="0">
                <a:ea typeface="맑은 고딕" pitchFamily="50" charset="-127"/>
              </a:rPr>
              <a:t>발행인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</a:t>
            </a:r>
            <a:r>
              <a:rPr lang="en-US" altLang="ko-KR" sz="1050" b="1" dirty="0">
                <a:ea typeface="맑은 고딕" pitchFamily="50" charset="-127"/>
              </a:rPr>
              <a:t>Coach-Leader </a:t>
            </a:r>
            <a:r>
              <a:rPr lang="ko-KR" altLang="en-US" sz="1050" b="1" dirty="0">
                <a:ea typeface="맑은 고딕" pitchFamily="50" charset="-127"/>
              </a:rPr>
              <a:t>발행인 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</a:t>
            </a:r>
            <a:r>
              <a:rPr lang="en-US" altLang="ko-KR" sz="1050" b="1" dirty="0">
                <a:ea typeface="맑은 고딕" pitchFamily="50" charset="-127"/>
              </a:rPr>
              <a:t>International Journal of Coaching Science </a:t>
            </a:r>
            <a:r>
              <a:rPr lang="ko-KR" altLang="en-US" sz="1050" b="1" dirty="0">
                <a:ea typeface="맑은 고딕" pitchFamily="50" charset="-127"/>
              </a:rPr>
              <a:t>발행인 및 편집인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국제스포츠지도자프로그램</a:t>
            </a:r>
            <a:r>
              <a:rPr lang="en-US" altLang="ko-KR" sz="1050" b="1" dirty="0">
                <a:ea typeface="맑은 고딕" pitchFamily="50" charset="-127"/>
              </a:rPr>
              <a:t>(ISLP) </a:t>
            </a:r>
            <a:r>
              <a:rPr lang="ko-KR" altLang="en-US" sz="1050" b="1" dirty="0">
                <a:ea typeface="맑은 고딕" pitchFamily="50" charset="-127"/>
              </a:rPr>
              <a:t>공동 </a:t>
            </a:r>
            <a:r>
              <a:rPr lang="ko-KR" altLang="en-US" sz="1050" b="1" dirty="0" err="1">
                <a:ea typeface="맑은 고딕" pitchFamily="50" charset="-127"/>
              </a:rPr>
              <a:t>디렉터</a:t>
            </a:r>
            <a:endParaRPr lang="ko-KR" altLang="en-US" sz="1050" b="1" dirty="0">
              <a:ea typeface="맑은 고딕" pitchFamily="50" charset="-127"/>
            </a:endParaRP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한국연구재단 심사위원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한국체육학회</a:t>
            </a:r>
            <a:r>
              <a:rPr lang="en-US" altLang="ko-KR" sz="1050" b="1" dirty="0">
                <a:ea typeface="맑은 고딕" pitchFamily="50" charset="-127"/>
              </a:rPr>
              <a:t>, </a:t>
            </a:r>
            <a:r>
              <a:rPr lang="ko-KR" altLang="en-US" sz="1050" b="1" dirty="0">
                <a:ea typeface="맑은 고딕" pitchFamily="50" charset="-127"/>
              </a:rPr>
              <a:t>한국스포츠심리학회 평생회원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한국스포츠심리학회 자문위원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</a:t>
            </a:r>
            <a:r>
              <a:rPr lang="en-US" altLang="ko-KR" sz="1050" b="1" dirty="0">
                <a:ea typeface="맑은 고딕" pitchFamily="50" charset="-127"/>
              </a:rPr>
              <a:t>(</a:t>
            </a:r>
            <a:r>
              <a:rPr lang="ko-KR" altLang="en-US" sz="1050" b="1" dirty="0">
                <a:ea typeface="맑은 고딕" pitchFamily="50" charset="-127"/>
              </a:rPr>
              <a:t>사</a:t>
            </a:r>
            <a:r>
              <a:rPr lang="en-US" altLang="ko-KR" sz="1050" b="1" dirty="0">
                <a:ea typeface="맑은 고딕" pitchFamily="50" charset="-127"/>
              </a:rPr>
              <a:t>)</a:t>
            </a:r>
            <a:r>
              <a:rPr lang="ko-KR" altLang="en-US" sz="1050" b="1" dirty="0">
                <a:ea typeface="맑은 고딕" pitchFamily="50" charset="-127"/>
              </a:rPr>
              <a:t>한국야구발전연구원 위원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㈜인터내셔널스포츠그룹</a:t>
            </a:r>
            <a:r>
              <a:rPr lang="en-US" altLang="ko-KR" sz="1050" b="1" dirty="0">
                <a:ea typeface="맑은 고딕" pitchFamily="50" charset="-127"/>
              </a:rPr>
              <a:t>(ISG) </a:t>
            </a:r>
            <a:r>
              <a:rPr lang="ko-KR" altLang="en-US" sz="1050" b="1" dirty="0">
                <a:ea typeface="맑은 고딕" pitchFamily="50" charset="-127"/>
              </a:rPr>
              <a:t>대표이사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</a:t>
            </a:r>
            <a:r>
              <a:rPr lang="en-US" altLang="ko-KR" sz="1050" b="1" dirty="0">
                <a:ea typeface="맑은 고딕" pitchFamily="50" charset="-127"/>
              </a:rPr>
              <a:t>1</a:t>
            </a:r>
            <a:r>
              <a:rPr lang="ko-KR" altLang="en-US" sz="1050" b="1" dirty="0">
                <a:ea typeface="맑은 고딕" pitchFamily="50" charset="-127"/>
              </a:rPr>
              <a:t>급 </a:t>
            </a:r>
            <a:r>
              <a:rPr lang="ko-KR" altLang="en-US" sz="1050" b="1" dirty="0" err="1">
                <a:ea typeface="맑은 고딕" pitchFamily="50" charset="-127"/>
              </a:rPr>
              <a:t>스포츠심리상담사</a:t>
            </a:r>
            <a:r>
              <a:rPr lang="ko-KR" altLang="en-US" sz="1050" b="1" dirty="0">
                <a:ea typeface="맑은 고딕" pitchFamily="50" charset="-127"/>
              </a:rPr>
              <a:t> 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</a:t>
            </a:r>
            <a:r>
              <a:rPr lang="ko-KR" altLang="en-US" sz="1050" b="1" dirty="0" err="1">
                <a:ea typeface="맑은 고딕" pitchFamily="50" charset="-127"/>
              </a:rPr>
              <a:t>스포츠큐</a:t>
            </a:r>
            <a:r>
              <a:rPr lang="en-US" altLang="ko-KR" sz="1050" b="1" dirty="0">
                <a:ea typeface="맑은 고딕" pitchFamily="50" charset="-127"/>
              </a:rPr>
              <a:t>(</a:t>
            </a:r>
            <a:r>
              <a:rPr lang="en-US" altLang="ko-KR" sz="1050" b="1" dirty="0" err="1">
                <a:ea typeface="맑은 고딕" pitchFamily="50" charset="-127"/>
              </a:rPr>
              <a:t>www,sportsq.co.kr</a:t>
            </a:r>
            <a:r>
              <a:rPr lang="en-US" altLang="ko-KR" sz="1050" b="1" dirty="0">
                <a:ea typeface="맑은 고딕" pitchFamily="50" charset="-127"/>
              </a:rPr>
              <a:t>)</a:t>
            </a:r>
            <a:r>
              <a:rPr lang="ko-KR" altLang="en-US" sz="1050" b="1" dirty="0">
                <a:ea typeface="맑은 고딕" pitchFamily="50" charset="-127"/>
              </a:rPr>
              <a:t>에 ‘박정근교수의 미국스포츠여행’ 칼럼 </a:t>
            </a:r>
            <a:r>
              <a:rPr lang="en-US" altLang="ko-KR" sz="1050" b="1" dirty="0">
                <a:ea typeface="맑은 고딕" pitchFamily="50" charset="-127"/>
              </a:rPr>
              <a:t>40</a:t>
            </a:r>
            <a:r>
              <a:rPr lang="ko-KR" altLang="en-US" sz="1050" b="1" dirty="0">
                <a:ea typeface="맑은 고딕" pitchFamily="50" charset="-127"/>
              </a:rPr>
              <a:t>회 연재  </a:t>
            </a: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r>
              <a:rPr lang="ko-KR" altLang="en-US" sz="1050" b="1" dirty="0">
                <a:ea typeface="맑은 고딕" pitchFamily="50" charset="-127"/>
              </a:rPr>
              <a:t>현 문화체육관광부 지정 호서대학교 </a:t>
            </a:r>
            <a:r>
              <a:rPr lang="ko-KR" altLang="en-US" sz="1050" b="1" dirty="0" err="1">
                <a:ea typeface="맑은 고딕" pitchFamily="50" charset="-127"/>
              </a:rPr>
              <a:t>유소년스포츠지도사</a:t>
            </a:r>
            <a:r>
              <a:rPr lang="ko-KR" altLang="en-US" sz="1050" b="1" dirty="0">
                <a:ea typeface="맑은 고딕" pitchFamily="50" charset="-127"/>
              </a:rPr>
              <a:t> 연수원장</a:t>
            </a:r>
            <a:endParaRPr lang="en-US" altLang="ko-KR" sz="1050" b="1" dirty="0">
              <a:ea typeface="맑은 고딕" pitchFamily="50" charset="-127"/>
            </a:endParaRPr>
          </a:p>
          <a:p>
            <a:pPr latinLnBrk="1">
              <a:spcBef>
                <a:spcPct val="20000"/>
              </a:spcBef>
            </a:pPr>
            <a:endParaRPr lang="en-US" altLang="ko-KR" sz="1050" b="1" dirty="0">
              <a:ea typeface="맑은 고딕" pitchFamily="50" charset="-127"/>
            </a:endParaRPr>
          </a:p>
          <a:p>
            <a:pPr latinLnBrk="1">
              <a:spcBef>
                <a:spcPct val="20000"/>
              </a:spcBef>
              <a:buFont typeface="Arial" charset="0"/>
              <a:buChar char="•"/>
            </a:pPr>
            <a:endParaRPr lang="ko-KR" altLang="en-US" sz="1050" dirty="0">
              <a:ea typeface="맑은 고딕" pitchFamily="50" charset="-127"/>
            </a:endParaRPr>
          </a:p>
          <a:p>
            <a:pPr eaLnBrk="1" latinLnBrk="1" hangingPunct="1">
              <a:lnSpc>
                <a:spcPct val="200000"/>
              </a:lnSpc>
            </a:pPr>
            <a:endParaRPr kumimoji="0" lang="en-US" altLang="ko-KR" sz="1050" b="1" dirty="0">
              <a:ea typeface="맑은 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215" y="4564200"/>
            <a:ext cx="2376537" cy="1438853"/>
          </a:xfrm>
          <a:prstGeom prst="rect">
            <a:avLst/>
          </a:prstGeom>
          <a:noFill/>
        </p:spPr>
        <p:txBody>
          <a:bodyPr wrap="square" lIns="91437" tIns="45719" rIns="91437" bIns="45719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박   정   근</a:t>
            </a:r>
            <a:endParaRPr kumimoji="0" lang="en-US" altLang="ko-KR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 latinLnBrk="1">
              <a:defRPr/>
            </a:pPr>
            <a:r>
              <a:rPr lang="ko-KR" altLang="en-US" sz="1000" b="1" dirty="0"/>
              <a:t>고려대학교 사범대학 체육교육학 </a:t>
            </a:r>
            <a:r>
              <a:rPr lang="ko-KR" altLang="en-US" sz="1000" b="1" dirty="0" smtClean="0"/>
              <a:t>졸업</a:t>
            </a:r>
            <a:endParaRPr lang="en-US" altLang="ko-KR" sz="1000" b="1" dirty="0" smtClean="0"/>
          </a:p>
          <a:p>
            <a:pPr latinLnBrk="1">
              <a:defRPr/>
            </a:pPr>
            <a:r>
              <a:rPr lang="en-US" altLang="ko-KR" sz="1000" b="1" dirty="0" smtClean="0"/>
              <a:t>(</a:t>
            </a:r>
            <a:r>
              <a:rPr lang="ko-KR" altLang="en-US" sz="1000" b="1" dirty="0"/>
              <a:t>학사</a:t>
            </a:r>
            <a:r>
              <a:rPr lang="en-US" altLang="ko-KR" sz="1000" b="1" dirty="0"/>
              <a:t>: </a:t>
            </a:r>
            <a:r>
              <a:rPr lang="ko-KR" altLang="en-US" sz="1000" b="1" dirty="0" err="1"/>
              <a:t>체육교육학</a:t>
            </a:r>
            <a:r>
              <a:rPr lang="ko-KR" altLang="en-US" sz="1000" b="1" dirty="0"/>
              <a:t> 전공</a:t>
            </a:r>
            <a:r>
              <a:rPr lang="en-US" altLang="ko-KR" sz="1000" b="1" dirty="0"/>
              <a:t>)</a:t>
            </a:r>
            <a:endParaRPr lang="ko-KR" altLang="en-US" sz="1000" b="1" dirty="0"/>
          </a:p>
          <a:p>
            <a:pPr latinLnBrk="1">
              <a:defRPr/>
            </a:pPr>
            <a:r>
              <a:rPr lang="ko-KR" altLang="en-US" sz="1000" b="1" dirty="0"/>
              <a:t>미시간주립대학교 체육학과 </a:t>
            </a:r>
            <a:r>
              <a:rPr lang="ko-KR" altLang="en-US" sz="1000" b="1" dirty="0" smtClean="0"/>
              <a:t>졸업</a:t>
            </a:r>
            <a:endParaRPr lang="en-US" altLang="ko-KR" sz="1000" b="1" dirty="0" smtClean="0"/>
          </a:p>
          <a:p>
            <a:pPr latinLnBrk="1">
              <a:defRPr/>
            </a:pPr>
            <a:r>
              <a:rPr lang="en-US" altLang="ko-KR" sz="1000" b="1" dirty="0" smtClean="0"/>
              <a:t>(</a:t>
            </a:r>
            <a:r>
              <a:rPr lang="ko-KR" altLang="en-US" sz="1000" b="1" dirty="0"/>
              <a:t>석사</a:t>
            </a:r>
            <a:r>
              <a:rPr lang="en-US" altLang="ko-KR" sz="1000" b="1" dirty="0"/>
              <a:t>: </a:t>
            </a:r>
            <a:r>
              <a:rPr lang="ko-KR" altLang="en-US" sz="1000" b="1" dirty="0" err="1"/>
              <a:t>체육행정학</a:t>
            </a:r>
            <a:r>
              <a:rPr lang="ko-KR" altLang="en-US" sz="1000" b="1" dirty="0"/>
              <a:t> 전공</a:t>
            </a:r>
            <a:r>
              <a:rPr lang="en-US" altLang="ko-KR" sz="1000" b="1" dirty="0"/>
              <a:t>)</a:t>
            </a:r>
            <a:endParaRPr lang="ko-KR" altLang="en-US" sz="1000" b="1" dirty="0"/>
          </a:p>
          <a:p>
            <a:pPr latinLnBrk="1">
              <a:defRPr/>
            </a:pPr>
            <a:r>
              <a:rPr lang="ko-KR" altLang="en-US" sz="1000" b="1" dirty="0"/>
              <a:t>미시간주립대학교 체육학과 </a:t>
            </a:r>
            <a:r>
              <a:rPr lang="ko-KR" altLang="en-US" sz="1000" b="1" dirty="0" smtClean="0"/>
              <a:t>졸업</a:t>
            </a:r>
            <a:endParaRPr lang="en-US" altLang="ko-KR" sz="1000" b="1" dirty="0" smtClean="0"/>
          </a:p>
          <a:p>
            <a:pPr latinLnBrk="1">
              <a:defRPr/>
            </a:pPr>
            <a:r>
              <a:rPr lang="en-US" altLang="ko-KR" sz="1000" b="1" dirty="0" smtClean="0"/>
              <a:t>(</a:t>
            </a:r>
            <a:r>
              <a:rPr lang="ko-KR" altLang="en-US" sz="1000" b="1" dirty="0"/>
              <a:t>박사</a:t>
            </a:r>
            <a:r>
              <a:rPr lang="en-US" altLang="ko-KR" sz="1000" b="1" dirty="0"/>
              <a:t>: </a:t>
            </a:r>
            <a:r>
              <a:rPr lang="ko-KR" altLang="en-US" sz="1000" b="1" dirty="0" smtClean="0"/>
              <a:t>스포츠심리학 전공</a:t>
            </a:r>
            <a:r>
              <a:rPr lang="en-US" altLang="ko-KR" sz="1000" b="1" dirty="0"/>
              <a:t>)</a:t>
            </a:r>
            <a:endParaRPr lang="ko-KR" altLang="en-US" sz="1000" b="1" dirty="0"/>
          </a:p>
        </p:txBody>
      </p:sp>
      <p:pic>
        <p:nvPicPr>
          <p:cNvPr id="14" name="Picture 2" descr="C:\Users\user\Desktop\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85" y="1908423"/>
            <a:ext cx="1898650" cy="252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476375" y="468263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교수소</a:t>
            </a:r>
            <a:r>
              <a:rPr lang="ko-KR" altLang="en-US" sz="4000" dirty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개</a:t>
            </a:r>
            <a:endParaRPr lang="en-US" altLang="ko-KR" sz="4000" dirty="0" smtClean="0">
              <a:solidFill>
                <a:srgbClr val="0070C0"/>
              </a:solidFill>
              <a:latin typeface="나눔스퀘어OTF ExtraBold" pitchFamily="34" charset="-127"/>
              <a:ea typeface="나눔스퀘어OTF ExtraBold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72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72319" y="468263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err="1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미래산업융복합학과란</a:t>
            </a:r>
            <a:r>
              <a:rPr lang="en-US" altLang="ko-KR" sz="4000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?</a:t>
            </a:r>
          </a:p>
        </p:txBody>
      </p:sp>
      <p:pic>
        <p:nvPicPr>
          <p:cNvPr id="9" name="내용 개체 틀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31" y="5076775"/>
            <a:ext cx="2205097" cy="2205097"/>
          </a:xfrm>
          <a:prstGeom prst="rect">
            <a:avLst/>
          </a:prstGeom>
        </p:spPr>
      </p:pic>
      <p:sp>
        <p:nvSpPr>
          <p:cNvPr id="10" name="타원형 설명선 9"/>
          <p:cNvSpPr/>
          <p:nvPr/>
        </p:nvSpPr>
        <p:spPr>
          <a:xfrm>
            <a:off x="972319" y="2052439"/>
            <a:ext cx="6493656" cy="3242107"/>
          </a:xfrm>
          <a:prstGeom prst="wedgeEllipseCallout">
            <a:avLst>
              <a:gd name="adj1" fmla="val -27982"/>
              <a:gd name="adj2" fmla="val 6081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4716735" y="3888643"/>
            <a:ext cx="936104" cy="396044"/>
          </a:xfrm>
          <a:prstGeom prst="roundRect">
            <a:avLst>
              <a:gd name="adj" fmla="val 50000"/>
            </a:avLst>
          </a:prstGeom>
          <a:solidFill>
            <a:srgbClr val="FFFF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84287" y="2700511"/>
            <a:ext cx="7128792" cy="201593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 fontAlgn="base"/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미래사회의 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선제대응 체계를 구축하고 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/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미래사회와 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관련 산업을 접목시킬 수 있는 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/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전문성을 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갖춘 전문 인력을 양성하기 위하여 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/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인문사회</a:t>
            </a:r>
            <a:r>
              <a:rPr lang="en-US" altLang="ko-KR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, 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생활과학</a:t>
            </a:r>
            <a:r>
              <a:rPr lang="en-US" altLang="ko-KR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, 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공학</a:t>
            </a:r>
            <a:r>
              <a:rPr lang="en-US" altLang="ko-KR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, </a:t>
            </a:r>
            <a:r>
              <a:rPr lang="ko-KR" altLang="en-US" sz="2500" dirty="0">
                <a:latin typeface="나눔스퀘어OTF ExtraBold" pitchFamily="34" charset="-127"/>
                <a:ea typeface="나눔스퀘어OTF ExtraBold" pitchFamily="34" charset="-127"/>
              </a:rPr>
              <a:t>스포츠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를 아우르는 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/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미래산업 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연구 및 교육을 수행하는 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것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0237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12279" y="468263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스포츠레저복지산업전공 개설</a:t>
            </a:r>
            <a:endParaRPr lang="en-US" altLang="ko-KR" sz="4000" dirty="0" smtClean="0">
              <a:solidFill>
                <a:srgbClr val="0070C0"/>
              </a:solidFill>
              <a:latin typeface="나눔스퀘어OTF ExtraBold" pitchFamily="34" charset="-127"/>
              <a:ea typeface="나눔스퀘어OTF ExtraBold" pitchFamily="34" charset="-127"/>
            </a:endParaRPr>
          </a:p>
        </p:txBody>
      </p:sp>
      <p:sp>
        <p:nvSpPr>
          <p:cNvPr id="10" name="타원형 설명선 9"/>
          <p:cNvSpPr/>
          <p:nvPr/>
        </p:nvSpPr>
        <p:spPr>
          <a:xfrm flipH="1">
            <a:off x="180231" y="2052439"/>
            <a:ext cx="6493656" cy="3242107"/>
          </a:xfrm>
          <a:prstGeom prst="wedgeEllipseCallout">
            <a:avLst>
              <a:gd name="adj1" fmla="val -27982"/>
              <a:gd name="adj2" fmla="val 60814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000" dirty="0">
              <a:solidFill>
                <a:srgbClr val="0070C0"/>
              </a:solidFill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60" y="5258260"/>
            <a:ext cx="2050763" cy="2050763"/>
          </a:xfrm>
          <a:prstGeom prst="rect">
            <a:avLst/>
          </a:prstGeom>
        </p:spPr>
      </p:pic>
      <p:sp>
        <p:nvSpPr>
          <p:cNvPr id="11" name="모서리가 둥근 직사각형 10"/>
          <p:cNvSpPr/>
          <p:nvPr/>
        </p:nvSpPr>
        <p:spPr>
          <a:xfrm>
            <a:off x="2628503" y="3493472"/>
            <a:ext cx="3456384" cy="360040"/>
          </a:xfrm>
          <a:prstGeom prst="roundRect">
            <a:avLst>
              <a:gd name="adj" fmla="val 50000"/>
            </a:avLst>
          </a:prstGeom>
          <a:solidFill>
            <a:srgbClr val="FFFF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-179809" y="2700799"/>
            <a:ext cx="7128792" cy="201593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 fontAlgn="base"/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미래사회에서 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여가선용과 관광 및 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/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생활스포츠의 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활성화가 보다 중시되는 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시대적 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/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요청에 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부응하여 </a:t>
            </a:r>
            <a:r>
              <a:rPr lang="ko-KR" altLang="en-US" sz="2500" dirty="0">
                <a:latin typeface="나눔스퀘어OTF ExtraBold" pitchFamily="34" charset="-127"/>
                <a:ea typeface="나눔스퀘어OTF ExtraBold" pitchFamily="34" charset="-127"/>
              </a:rPr>
              <a:t>여가와 관광 및 스포츠산업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을 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/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접목할 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수 있는 전문 인력을 양성하기 위하여 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/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연구 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및 교육을 수행하는 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것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1391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44016" y="1116335"/>
            <a:ext cx="7813079" cy="784830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국내외 저명 학술지 게재</a:t>
            </a:r>
            <a:endParaRPr lang="en-US" altLang="ko-KR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코치매거진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,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각종 서적 발       </a:t>
            </a:r>
            <a:endParaRPr lang="en-US" altLang="ko-KR" sz="2400" b="1" dirty="0" smtClean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간</a:t>
            </a:r>
            <a:endParaRPr lang="en-US" altLang="ko-KR" sz="2400" b="1" dirty="0" smtClean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학술세미나 개최</a:t>
            </a:r>
            <a:endParaRPr lang="ko-KR" altLang="en-US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민간자격연수</a:t>
            </a:r>
            <a:endParaRPr lang="ko-KR" altLang="en-US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해외연수</a:t>
            </a:r>
            <a:endParaRPr lang="ko-KR" altLang="en-US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-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KCDC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지역센터 지부 </a:t>
            </a:r>
            <a:r>
              <a:rPr lang="ko-KR" altLang="en-US" sz="2400" b="1" dirty="0" err="1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지회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</a:t>
            </a:r>
            <a:endParaRPr lang="en-US" altLang="ko-KR" sz="2400" b="1" dirty="0" smtClean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설립</a:t>
            </a:r>
            <a:endParaRPr lang="en-US" altLang="ko-KR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지도자 강습회</a:t>
            </a:r>
            <a:endParaRPr lang="en-US" altLang="ko-KR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국제교류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(ICCE</a:t>
            </a:r>
            <a:r>
              <a:rPr lang="ko-KR" altLang="en-US" sz="2400" b="1" dirty="0" err="1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국제학술대</a:t>
            </a:r>
            <a:endParaRPr lang="en-US" altLang="ko-KR" sz="2400" b="1" dirty="0" smtClean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회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, 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기타 다양한 국제교류  </a:t>
            </a:r>
            <a:endParaRPr lang="en-US" altLang="ko-KR" sz="2400" b="1" dirty="0" smtClean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참여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)</a:t>
            </a:r>
          </a:p>
          <a:p>
            <a:pPr marL="342900" indent="-342900" fontAlgn="base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2400" b="1" dirty="0" smtClean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marL="342900" indent="-342900" fontAlgn="base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 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국가 및 공공기관 </a:t>
            </a:r>
            <a:endParaRPr lang="en-US" altLang="ko-KR" sz="2400" b="1" dirty="0" smtClean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  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지원사업</a:t>
            </a:r>
            <a:endParaRPr lang="en-US" altLang="ko-KR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 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가족기업 </a:t>
            </a:r>
            <a:r>
              <a:rPr lang="en-US" altLang="ko-KR" sz="2400" b="1" dirty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ISG </a:t>
            </a:r>
            <a:r>
              <a:rPr lang="ko-KR" altLang="en-US" sz="2400" b="1" dirty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공동사업</a:t>
            </a:r>
            <a:endParaRPr lang="en-US" altLang="ko-KR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   (</a:t>
            </a:r>
            <a:r>
              <a:rPr lang="ko-KR" altLang="en-US" sz="2400" b="1" dirty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각종 스포츠 교실 운영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)</a:t>
            </a:r>
            <a:endParaRPr lang="en-US" altLang="ko-KR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 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국비지원 사업</a:t>
            </a:r>
            <a:endParaRPr lang="en-US" altLang="ko-KR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 -</a:t>
            </a:r>
            <a:r>
              <a:rPr lang="ko-KR" altLang="en-US" sz="2400" b="1" dirty="0" err="1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중기청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</a:t>
            </a:r>
            <a:r>
              <a:rPr lang="ko-KR" altLang="en-US" sz="2400" b="1" dirty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창업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프로젝트</a:t>
            </a:r>
            <a:endParaRPr lang="en-US" altLang="ko-KR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 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유명선수 매니지먼트</a:t>
            </a:r>
            <a:endParaRPr lang="en-US" altLang="ko-KR" sz="2400" b="1" dirty="0" smtClean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 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독립야구단 직접운영</a:t>
            </a:r>
            <a:endParaRPr lang="en-US" altLang="ko-KR" sz="2400" b="1" dirty="0" smtClean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  (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선수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,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코치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, </a:t>
            </a:r>
            <a:r>
              <a:rPr lang="ko-KR" altLang="en-US" sz="2400" b="1" dirty="0" err="1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프론트요원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)</a:t>
            </a:r>
            <a:endParaRPr lang="en-US" altLang="ko-KR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 -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축구학과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,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야구학과 </a:t>
            </a:r>
            <a:endParaRPr lang="en-US" altLang="ko-KR" sz="2400" b="1" dirty="0" smtClean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  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스퀘어OTF Bold" pitchFamily="34" charset="-127"/>
                <a:ea typeface="나눔스퀘어OTF Bold" pitchFamily="34" charset="-127"/>
              </a:rPr>
              <a:t>대학원 강의</a:t>
            </a:r>
            <a:endParaRPr lang="en-US" altLang="ko-KR" sz="2400" b="1" dirty="0" smtClean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marL="285750" indent="-285750" fontAlgn="base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2400" b="1" dirty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  <a:p>
            <a:pPr marL="285750" indent="-285750" fontAlgn="base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2400" b="1" dirty="0" smtClean="0">
              <a:solidFill>
                <a:schemeClr val="bg1"/>
              </a:solidFill>
              <a:latin typeface="나눔스퀘어OTF Bold" pitchFamily="34" charset="-127"/>
              <a:ea typeface="나눔스퀘어OTF Bold" pitchFamily="34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2359" y="324247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대학원생 공동 프로젝트</a:t>
            </a:r>
            <a:endParaRPr lang="en-US" altLang="ko-KR" sz="4000" dirty="0" smtClean="0">
              <a:solidFill>
                <a:srgbClr val="0070C0"/>
              </a:solidFill>
              <a:latin typeface="나눔스퀘어OTF ExtraBold" pitchFamily="34" charset="-127"/>
              <a:ea typeface="나눔스퀘어OTF ExtraBold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207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610606" y="480457"/>
            <a:ext cx="2322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혜</a:t>
            </a:r>
            <a:r>
              <a:rPr lang="ko-KR" altLang="en-US" sz="4000" dirty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택</a:t>
            </a:r>
            <a:endParaRPr lang="en-US" altLang="ko-KR" sz="4000" dirty="0" smtClean="0">
              <a:solidFill>
                <a:srgbClr val="0070C0"/>
              </a:solidFill>
              <a:latin typeface="나눔스퀘어OTF ExtraBold" pitchFamily="34" charset="-127"/>
              <a:ea typeface="나눔스퀘어OTF ExtraBold" pitchFamily="34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255" y="1540247"/>
            <a:ext cx="716500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</a:t>
            </a:r>
            <a:r>
              <a:rPr lang="ko-KR" altLang="en-US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주</a:t>
            </a:r>
            <a:r>
              <a:rPr lang="en-US" altLang="ko-KR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)</a:t>
            </a:r>
            <a:r>
              <a:rPr lang="ko-KR" altLang="en-US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인터내셔널스포츠그룹</a:t>
            </a:r>
            <a:r>
              <a:rPr lang="en-US" altLang="ko-KR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(ISG)</a:t>
            </a:r>
            <a:r>
              <a:rPr lang="ko-KR" altLang="en-US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과 </a:t>
            </a:r>
            <a:endParaRPr lang="en-US" altLang="ko-KR" sz="28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연계한 </a:t>
            </a:r>
            <a:r>
              <a:rPr lang="ko-KR" altLang="en-US" sz="2800" dirty="0" err="1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인턴십</a:t>
            </a:r>
            <a:r>
              <a:rPr lang="ko-KR" altLang="en-US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 및 일자리 </a:t>
            </a:r>
            <a:r>
              <a:rPr lang="ko-KR" altLang="en-US" sz="28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연계</a:t>
            </a:r>
            <a:endParaRPr lang="en-US" altLang="ko-KR" sz="28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>
              <a:lnSpc>
                <a:spcPct val="150000"/>
              </a:lnSpc>
            </a:pPr>
            <a:endParaRPr lang="ko-KR" altLang="en-US" sz="2800" dirty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</a:t>
            </a:r>
            <a:r>
              <a:rPr lang="ko-KR" altLang="en-US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사</a:t>
            </a:r>
            <a:r>
              <a:rPr lang="en-US" altLang="ko-KR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)</a:t>
            </a:r>
            <a:r>
              <a:rPr lang="ko-KR" altLang="en-US" sz="2800" dirty="0" err="1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한국코칭능력개발원</a:t>
            </a:r>
            <a:r>
              <a:rPr lang="en-US" altLang="ko-KR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(KCDC)</a:t>
            </a:r>
            <a:r>
              <a:rPr lang="ko-KR" altLang="en-US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에서 </a:t>
            </a:r>
            <a:endParaRPr lang="en-US" altLang="ko-KR" sz="28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발급하는 최상급 </a:t>
            </a:r>
            <a:r>
              <a:rPr lang="ko-KR" altLang="en-US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민간자격증 </a:t>
            </a:r>
            <a:r>
              <a:rPr lang="ko-KR" altLang="en-US" sz="28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수여</a:t>
            </a:r>
            <a:endParaRPr lang="en-US" altLang="ko-KR" sz="28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</a:t>
            </a:r>
            <a:r>
              <a:rPr lang="ko-KR" altLang="en-US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스포츠마케팅전문가</a:t>
            </a:r>
            <a:r>
              <a:rPr lang="en-US" altLang="ko-KR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, </a:t>
            </a:r>
            <a:r>
              <a:rPr lang="ko-KR" altLang="en-US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유소년스포츠지도자</a:t>
            </a:r>
            <a:r>
              <a:rPr lang="en-US" altLang="ko-KR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, </a:t>
            </a:r>
            <a:endParaRPr lang="en-US" altLang="ko-KR" sz="28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 fontAlgn="base"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업무와 </a:t>
            </a:r>
            <a:r>
              <a:rPr lang="ko-KR" altLang="en-US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직접 </a:t>
            </a:r>
            <a:r>
              <a:rPr lang="ko-KR" altLang="en-US" sz="28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관련 있는 </a:t>
            </a:r>
            <a:r>
              <a:rPr lang="ko-KR" altLang="en-US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자격증</a:t>
            </a:r>
            <a:r>
              <a:rPr lang="en-US" altLang="ko-KR" sz="28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)</a:t>
            </a:r>
            <a:endParaRPr lang="ko-KR" altLang="en-US" sz="2800" dirty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067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610606" y="480457"/>
            <a:ext cx="25381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제출 서류</a:t>
            </a:r>
            <a:endParaRPr lang="en-US" altLang="ko-KR" sz="4000" dirty="0" smtClean="0">
              <a:solidFill>
                <a:srgbClr val="0070C0"/>
              </a:solidFill>
              <a:latin typeface="나눔스퀘어OTF ExtraBold" pitchFamily="34" charset="-127"/>
              <a:ea typeface="나눔스퀘어OTF ExtraBold" pitchFamily="34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899889" y="1404367"/>
            <a:ext cx="939725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입학원서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본 대학원 소정양식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) 1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부 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최종학교 졸업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예정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)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증명서 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1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부 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최종학교 성적증명서 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1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부 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경력 및 재직증명서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해당자에 한함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) 1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부 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개인정보 수집 및 이용에 대한 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동의서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입시전형료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 </a:t>
            </a:r>
            <a:r>
              <a:rPr lang="en-US" altLang="ko-KR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</a:t>
            </a:r>
            <a:r>
              <a:rPr lang="ko-KR" altLang="en-US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석사</a:t>
            </a:r>
            <a:r>
              <a:rPr lang="en-US" altLang="ko-KR" sz="2500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: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50,000 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박사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:60,000)</a:t>
            </a:r>
          </a:p>
          <a:p>
            <a:pPr algn="ctr">
              <a:lnSpc>
                <a:spcPct val="200000"/>
              </a:lnSpc>
            </a:pP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사진 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2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매</a:t>
            </a:r>
            <a:endParaRPr lang="en-US" altLang="ko-KR" sz="25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200000"/>
              </a:lnSpc>
            </a:pP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최근 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3</a:t>
            </a:r>
            <a:r>
              <a:rPr lang="ko-KR" altLang="en-US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개월 이내 촬영한 탈모 상반신 </a:t>
            </a:r>
            <a:r>
              <a:rPr lang="en-US" altLang="ko-KR" sz="25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3cm*4cm)</a:t>
            </a:r>
          </a:p>
        </p:txBody>
      </p:sp>
    </p:spTree>
    <p:extLst>
      <p:ext uri="{BB962C8B-B14F-4D97-AF65-F5344CB8AC3E}">
        <p14:creationId xmlns:p14="http://schemas.microsoft.com/office/powerpoint/2010/main" val="348461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908423" y="480457"/>
            <a:ext cx="3699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전형 일정</a:t>
            </a:r>
            <a:endParaRPr lang="en-US" altLang="ko-KR" sz="2400" dirty="0">
              <a:solidFill>
                <a:srgbClr val="0070C0"/>
              </a:solidFill>
              <a:latin typeface="나눔스퀘어OTF ExtraBold" pitchFamily="34" charset="-127"/>
              <a:ea typeface="나눔스퀘어OTF ExtraBold" pitchFamily="34" charset="-127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-917996" y="1332359"/>
            <a:ext cx="9397255" cy="4962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원서교부</a:t>
            </a:r>
            <a:r>
              <a:rPr lang="en-US" altLang="ko-KR" sz="2500" b="1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/</a:t>
            </a:r>
            <a:r>
              <a:rPr lang="ko-KR" altLang="en-US" sz="2500" b="1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접수</a:t>
            </a:r>
            <a:r>
              <a:rPr lang="en-US" altLang="ko-KR" sz="2500" b="1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본 대학원 홈페이지</a:t>
            </a:r>
            <a:endParaRPr lang="en-US" altLang="ko-KR" sz="2500" b="1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500" b="1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(http</a:t>
            </a:r>
            <a:r>
              <a:rPr lang="en-US" altLang="ko-KR" sz="2500" b="1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://</a:t>
            </a:r>
            <a:r>
              <a:rPr lang="en-US" altLang="ko-KR" sz="2500" b="1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gradgate.hoseo.ac.kr) </a:t>
            </a:r>
            <a:r>
              <a:rPr lang="ko-KR" altLang="en-US" sz="2500" b="1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공지사항 참조 </a:t>
            </a:r>
            <a:endParaRPr lang="en-US" altLang="ko-KR" sz="2500" b="1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b="1" u="sng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정원 </a:t>
            </a:r>
            <a:r>
              <a:rPr lang="ko-KR" altLang="en-US" sz="2000" b="1" u="sng" dirty="0" err="1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미달시</a:t>
            </a:r>
            <a:r>
              <a:rPr lang="ko-KR" altLang="en-US" sz="2000" b="1" u="sng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 추가모집</a:t>
            </a:r>
            <a:r>
              <a:rPr lang="en-US" altLang="ko-KR" sz="2000" b="1" u="sng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</a:t>
            </a:r>
            <a:r>
              <a:rPr lang="ko-KR" altLang="en-US" sz="2000" b="1" u="sng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선착순</a:t>
            </a:r>
            <a:r>
              <a:rPr lang="en-US" altLang="ko-KR" sz="2000" b="1" u="sng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ko-KR" altLang="en-US" sz="2500" b="1" dirty="0" err="1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전형일시</a:t>
            </a:r>
            <a:r>
              <a:rPr lang="en-US" altLang="ko-KR" sz="2500" b="1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 </a:t>
            </a:r>
          </a:p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상세 </a:t>
            </a:r>
            <a:r>
              <a:rPr lang="ko-KR" altLang="en-US" sz="2400" b="1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내용</a:t>
            </a:r>
            <a:r>
              <a:rPr lang="en-US" altLang="ko-KR" sz="2400" b="1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: </a:t>
            </a:r>
            <a:r>
              <a:rPr lang="ko-KR" altLang="en-US" sz="2400" b="1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본 대학원 홈페이지</a:t>
            </a:r>
            <a:endParaRPr lang="en-US" altLang="ko-KR" sz="2400" b="1" dirty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500" b="1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(http://gradgate.hoseo.ac.kr) </a:t>
            </a:r>
            <a:r>
              <a:rPr lang="ko-KR" altLang="en-US" sz="2500" b="1" dirty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공지사항 참조 </a:t>
            </a:r>
            <a:r>
              <a:rPr lang="ko-KR" altLang="en-US" sz="2500" b="1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 </a:t>
            </a:r>
            <a:endParaRPr lang="en-US" altLang="ko-KR" sz="2500" b="1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합격자 발표</a:t>
            </a:r>
            <a:r>
              <a:rPr lang="en-US" altLang="ko-KR" sz="2500" b="1" dirty="0" smtClean="0">
                <a:solidFill>
                  <a:srgbClr val="0070C0"/>
                </a:solidFill>
                <a:latin typeface="나눔스퀘어OTF ExtraBold" pitchFamily="34" charset="-127"/>
                <a:ea typeface="나눔스퀘어OTF ExtraBold" pitchFamily="34" charset="-127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본대학원 </a:t>
            </a:r>
            <a:r>
              <a:rPr lang="ko-KR" altLang="en-US" sz="2500" b="1" dirty="0" err="1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교학팀</a:t>
            </a:r>
            <a:r>
              <a:rPr lang="ko-KR" altLang="en-US" sz="2500" b="1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 게시판 및 홈페이지 게시</a:t>
            </a:r>
            <a:endParaRPr lang="en-US" altLang="ko-KR" sz="2500" b="1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439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72319" y="2018174"/>
            <a:ext cx="57740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0" dirty="0" err="1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하고싶은</a:t>
            </a:r>
            <a:endParaRPr lang="en-US" altLang="ko-KR" sz="8000" dirty="0" smtClean="0">
              <a:solidFill>
                <a:schemeClr val="bg1"/>
              </a:solidFill>
              <a:latin typeface="나눔스퀘어OTF ExtraBold" pitchFamily="34" charset="-127"/>
              <a:ea typeface="나눔스퀘어OTF ExtraBold" pitchFamily="34" charset="-127"/>
            </a:endParaRPr>
          </a:p>
          <a:p>
            <a:pPr algn="ctr"/>
            <a:r>
              <a:rPr lang="ko-KR" altLang="en-US" sz="8000" dirty="0" err="1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쨔람</a:t>
            </a:r>
            <a:r>
              <a:rPr lang="en-US" altLang="ko-KR" sz="8000" dirty="0" smtClean="0">
                <a:solidFill>
                  <a:schemeClr val="bg1"/>
                </a:solidFill>
                <a:latin typeface="나눔스퀘어OTF ExtraBold" pitchFamily="34" charset="-127"/>
                <a:ea typeface="나눔스퀘어OTF ExtraBold" pitchFamily="34" charset="-127"/>
              </a:rPr>
              <a:t>~~!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3852639" y="3924647"/>
            <a:ext cx="3576813" cy="3672408"/>
            <a:chOff x="3852639" y="3924647"/>
            <a:chExt cx="3576813" cy="3672408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45" b="98425" l="560" r="100000">
                          <a14:foregroundMark x1="89076" y1="34803" x2="87675" y2="44724"/>
                          <a14:foregroundMark x1="10364" y1="50236" x2="19328" y2="56535"/>
                          <a14:foregroundMark x1="66106" y1="19843" x2="70868" y2="20472"/>
                          <a14:foregroundMark x1="66106" y1="18898" x2="71709" y2="20472"/>
                          <a14:foregroundMark x1="60224" y1="67244" x2="76471" y2="63622"/>
                          <a14:foregroundMark x1="90756" y1="34961" x2="90756" y2="4173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807" y="3924647"/>
              <a:ext cx="2064645" cy="367240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852639" y="5305573"/>
              <a:ext cx="122413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5400" dirty="0" err="1" smtClean="0">
                  <a:solidFill>
                    <a:schemeClr val="bg1"/>
                  </a:solidFill>
                  <a:latin typeface="나눔손글씨 펜" pitchFamily="66" charset="-127"/>
                  <a:ea typeface="나눔손글씨 펜" pitchFamily="66" charset="-127"/>
                </a:rPr>
                <a:t>하잇</a:t>
              </a:r>
              <a:r>
                <a:rPr lang="en-US" altLang="ko-KR" sz="5400" dirty="0" smtClean="0">
                  <a:solidFill>
                    <a:schemeClr val="bg1"/>
                  </a:solidFill>
                  <a:latin typeface="나눔손글씨 펜" pitchFamily="66" charset="-127"/>
                  <a:ea typeface="나눔손글씨 펜" pitchFamily="66" charset="-127"/>
                </a:rPr>
                <a:t>!</a:t>
              </a:r>
              <a:endParaRPr lang="ko-KR" altLang="en-US" sz="5400" dirty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  <p:sp>
          <p:nvSpPr>
            <p:cNvPr id="3" name="막힌 원호 2"/>
            <p:cNvSpPr/>
            <p:nvPr/>
          </p:nvSpPr>
          <p:spPr>
            <a:xfrm rot="12116288">
              <a:off x="4293916" y="4886788"/>
              <a:ext cx="1319986" cy="464275"/>
            </a:xfrm>
            <a:prstGeom prst="blockArc">
              <a:avLst>
                <a:gd name="adj1" fmla="val 11492364"/>
                <a:gd name="adj2" fmla="val 21184702"/>
                <a:gd name="adj3" fmla="val 293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막힌 원호 7"/>
            <p:cNvSpPr/>
            <p:nvPr/>
          </p:nvSpPr>
          <p:spPr>
            <a:xfrm rot="20245838">
              <a:off x="4180293" y="6176399"/>
              <a:ext cx="1319986" cy="464275"/>
            </a:xfrm>
            <a:prstGeom prst="blockArc">
              <a:avLst>
                <a:gd name="adj1" fmla="val 11492364"/>
                <a:gd name="adj2" fmla="val 21184702"/>
                <a:gd name="adj3" fmla="val 293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741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630</Words>
  <Application>Microsoft Office PowerPoint</Application>
  <PresentationFormat>사용자 지정</PresentationFormat>
  <Paragraphs>132</Paragraphs>
  <Slides>10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오동철</dc:creator>
  <cp:lastModifiedBy>user</cp:lastModifiedBy>
  <cp:revision>49</cp:revision>
  <cp:lastPrinted>2018-11-07T02:16:09Z</cp:lastPrinted>
  <dcterms:created xsi:type="dcterms:W3CDTF">2018-01-25T00:46:44Z</dcterms:created>
  <dcterms:modified xsi:type="dcterms:W3CDTF">2019-10-27T06:14:10Z</dcterms:modified>
</cp:coreProperties>
</file>