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9"/>
  </p:notesMasterIdLst>
  <p:sldIdLst>
    <p:sldId id="257" r:id="rId3"/>
    <p:sldId id="258" r:id="rId4"/>
    <p:sldId id="290" r:id="rId5"/>
    <p:sldId id="16486" r:id="rId6"/>
    <p:sldId id="16487" r:id="rId7"/>
    <p:sldId id="16488" r:id="rId8"/>
    <p:sldId id="16489" r:id="rId9"/>
    <p:sldId id="16490" r:id="rId10"/>
    <p:sldId id="16491" r:id="rId11"/>
    <p:sldId id="16492" r:id="rId12"/>
    <p:sldId id="16494" r:id="rId13"/>
    <p:sldId id="16495" r:id="rId14"/>
    <p:sldId id="16496" r:id="rId15"/>
    <p:sldId id="16497" r:id="rId16"/>
    <p:sldId id="16476" r:id="rId17"/>
    <p:sldId id="16484" r:id="rId18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EBEF"/>
    <a:srgbClr val="F6BEC7"/>
    <a:srgbClr val="FFFFFF"/>
    <a:srgbClr val="D1E3E7"/>
    <a:srgbClr val="E61C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96314" autoAdjust="0"/>
  </p:normalViewPr>
  <p:slideViewPr>
    <p:cSldViewPr snapToGrid="0">
      <p:cViewPr varScale="1">
        <p:scale>
          <a:sx n="82" d="100"/>
          <a:sy n="82" d="100"/>
        </p:scale>
        <p:origin x="715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DEEA01-557D-475E-A564-86E8246190C5}" type="datetimeFigureOut">
              <a:rPr lang="zh-CN" altLang="en-US" smtClean="0"/>
              <a:t>2023/6/21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FFAD18-B7FC-458D-A956-8FE0B71D8C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9344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73685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66846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81819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36282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49845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36353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42579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96791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40534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15689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54210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3227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38374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30815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00399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2102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45793A1-8631-4D87-98C4-4F9DAF5BD4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F14FF4B6-CC58-4111-9903-BC87B69D0B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B28CB26-33BA-46FF-9D7D-03004D338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D671-34E3-454A-AF28-686B42623AE7}" type="datetimeFigureOut">
              <a:rPr lang="zh-CN" altLang="en-US" smtClean="0"/>
              <a:t>2023/6/21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B7F5264-9DA9-4066-B7A5-FEF4F89D0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E3AFDF4-0894-49F1-9F59-FD77249D8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5FB6-AE45-49A4-843E-7319B61EE5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6193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14:window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BE7579D-219A-4E8F-AA9E-FAA37E45E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E554E7FD-B4B3-4C52-93FB-A049DB33E7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970E241-880C-49F1-B88D-C229E91236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500DA43-27C8-4D5F-A47F-2F4668C80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D671-34E3-454A-AF28-686B42623AE7}" type="datetimeFigureOut">
              <a:rPr lang="zh-CN" altLang="en-US" smtClean="0"/>
              <a:t>2023/6/21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103C3C9-3FF9-4686-BFCE-4B40A8DCA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81BEB1D-0F78-44F7-BD87-2BD8A93F2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5FB6-AE45-49A4-843E-7319B61EE5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5466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14:window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82D674-F060-4FF4-A2B3-C6C3F2CC7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71D3A8E-4BE2-4262-A86C-9F8BE42758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224B330-6575-4399-A8C7-D785616DF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D671-34E3-454A-AF28-686B42623AE7}" type="datetimeFigureOut">
              <a:rPr lang="zh-CN" altLang="en-US" smtClean="0"/>
              <a:t>2023/6/21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F41D97E-3D89-48D3-953E-6F308E250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BDB3CA3-0EC9-4858-B451-70F861F11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5FB6-AE45-49A4-843E-7319B61EE5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5118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14:window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A84DEF27-D968-4935-96B0-BEED29FC3F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8463BA2-E516-452D-A011-080324FC9D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2528EFE-D410-402E-8AC8-8120E910E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D671-34E3-454A-AF28-686B42623AE7}" type="datetimeFigureOut">
              <a:rPr lang="zh-CN" altLang="en-US" smtClean="0"/>
              <a:t>2023/6/21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1F256DC-6CAB-4028-876E-D8A624534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9755E6B-5784-44EF-AD1F-CA42E04D8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5FB6-AE45-49A4-843E-7319B61EE5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0989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14:window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2794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0556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6856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5C51A1F-7F76-4EBB-BAEE-D2037E79E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3E03546-DBC0-4026-AABC-F01002D559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0B87EEF-F07E-4F57-BEF0-1A6555A86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D671-34E3-454A-AF28-686B42623AE7}" type="datetimeFigureOut">
              <a:rPr lang="zh-CN" altLang="en-US" smtClean="0"/>
              <a:t>2023/6/21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38A40AB-D5F3-4750-B0C8-488DE83F5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CCDA9BF-7A0E-4466-A324-2362B75B1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5FB6-AE45-49A4-843E-7319B61EE5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121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14:window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5B3E03F-E06A-4A62-A8D4-6BFC5D496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7D4E6BA-99C5-4732-BF85-BC30760EF1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2BB9FAC-0931-468B-8DF4-4D0C17EEE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D671-34E3-454A-AF28-686B42623AE7}" type="datetimeFigureOut">
              <a:rPr lang="zh-CN" altLang="en-US" smtClean="0"/>
              <a:t>2023/6/21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A2860F7-57D5-49F2-B3B1-F853CC1B3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905A9A0-2764-48AC-A807-73FC4AEA5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5FB6-AE45-49A4-843E-7319B61EE5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1194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14:window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7A3CC22-1084-4D94-A9F2-848C7E249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D45DD9C-FB07-4258-B273-50CA41C39C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9416A9D-8CDB-4FA8-8EA5-3DE009372E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5800799-C677-43D4-BB5C-5A8A41DE5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D671-34E3-454A-AF28-686B42623AE7}" type="datetimeFigureOut">
              <a:rPr lang="zh-CN" altLang="en-US" smtClean="0"/>
              <a:t>2023/6/21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5D55062-3694-406F-9EDA-3EAB9907D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D2A1E59-3649-4570-8E9E-BFFD9306B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5FB6-AE45-49A4-843E-7319B61EE5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0581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14:window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EF76C72-AAE4-4B7C-A5D0-E990A8403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5E0A4B8-8849-4E3C-8F7F-5CF63D9782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9C1F8A4-6A9C-4710-BCDB-0610E8F5CB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15205729-FDFE-47C3-8355-6EF2A85FA3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78F2B5A3-EDE0-44FB-AE4C-C33119A7B3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D2FE03DA-2EA8-4443-B6EA-159467803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D671-34E3-454A-AF28-686B42623AE7}" type="datetimeFigureOut">
              <a:rPr lang="zh-CN" altLang="en-US" smtClean="0"/>
              <a:t>2023/6/21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A3DB7650-F5D3-408C-8E0D-0906FE970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3DE8175D-EFD1-431F-9C33-A93EF42E6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5FB6-AE45-49A4-843E-7319B61EE5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027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14:window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EF76C72-AAE4-4B7C-A5D0-E990A8403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5E0A4B8-8849-4E3C-8F7F-5CF63D9782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9C1F8A4-6A9C-4710-BCDB-0610E8F5CB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15205729-FDFE-47C3-8355-6EF2A85FA3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78F2B5A3-EDE0-44FB-AE4C-C33119A7B3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D2FE03DA-2EA8-4443-B6EA-159467803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D671-34E3-454A-AF28-686B42623AE7}" type="datetimeFigureOut">
              <a:rPr lang="zh-CN" altLang="en-US" smtClean="0"/>
              <a:t>2023/6/21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A3DB7650-F5D3-408C-8E0D-0906FE970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3DE8175D-EFD1-431F-9C33-A93EF42E6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5FB6-AE45-49A4-843E-7319B61EE5A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022005" y="6740253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732108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14:window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862C83A-78A1-4562-955E-00B497606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E09027F8-383A-41D6-B481-BBDC26E52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D671-34E3-454A-AF28-686B42623AE7}" type="datetimeFigureOut">
              <a:rPr lang="zh-CN" altLang="en-US" smtClean="0"/>
              <a:t>2023/6/21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192478A-DBB3-46BE-B22A-190A8A2DA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64EFB8D-9EEA-45B9-8BD3-39DE5747F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5FB6-AE45-49A4-843E-7319B61EE5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3912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14:window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7B7E8B6B-32DC-4A71-8C91-8F27F746E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D671-34E3-454A-AF28-686B42623AE7}" type="datetimeFigureOut">
              <a:rPr lang="zh-CN" altLang="en-US" smtClean="0"/>
              <a:t>2023/6/21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05DDBBD8-E40B-4682-974E-33CC97BBD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30133AE-38AB-4072-97B4-920EF9AE1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5FB6-AE45-49A4-843E-7319B61EE5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8261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14:window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886F7A0-DE62-4E86-916D-EE79A15AC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B316486-C51F-4999-AE57-67EC0C1A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2B2BD95-1327-4827-82A1-3487A03855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70457B6-0A8E-40C2-9528-8803917672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D671-34E3-454A-AF28-686B42623AE7}" type="datetimeFigureOut">
              <a:rPr lang="zh-CN" altLang="en-US" smtClean="0"/>
              <a:t>2023/6/21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75325E1-9867-4A34-B441-6C7A0227F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DC014FC-A099-46F9-9B44-82F22042F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5FB6-AE45-49A4-843E-7319B61EE5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5603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14:window dir="vert"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69BC0A3-9993-4FF2-AFCD-2FE1F237E7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1FA3936-04C7-4650-A6B8-AC39F5F4FE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72ABB64-6B39-4564-93CF-53FE593469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4D671-34E3-454A-AF28-686B42623AE7}" type="datetimeFigureOut">
              <a:rPr lang="zh-CN" altLang="en-US" smtClean="0"/>
              <a:t>2023/6/21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5702A5F-4682-4E31-BDA8-091D994C90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A5C1EBD-9094-4612-AED8-504B337890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885FB6-AE45-49A4-843E-7319B61EE5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695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14:window dir="vert"/>
      </p:transition>
    </mc:Choice>
    <mc:Fallback xmlns=""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264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任意多边形: 形状 34">
            <a:extLst>
              <a:ext uri="{FF2B5EF4-FFF2-40B4-BE49-F238E27FC236}">
                <a16:creationId xmlns:a16="http://schemas.microsoft.com/office/drawing/2014/main" id="{0975D47F-FE0D-49EB-B163-AF91073A4002}"/>
              </a:ext>
            </a:extLst>
          </p:cNvPr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任意多边形: 形状 35">
            <a:extLst>
              <a:ext uri="{FF2B5EF4-FFF2-40B4-BE49-F238E27FC236}">
                <a16:creationId xmlns:a16="http://schemas.microsoft.com/office/drawing/2014/main" id="{7A1BE885-D5D3-4152-A4D5-34702B34D0CE}"/>
              </a:ext>
            </a:extLst>
          </p:cNvPr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任意多边形: 形状 36">
            <a:extLst>
              <a:ext uri="{FF2B5EF4-FFF2-40B4-BE49-F238E27FC236}">
                <a16:creationId xmlns:a16="http://schemas.microsoft.com/office/drawing/2014/main" id="{FFF0C30B-1169-4918-9D41-2F594C7915F4}"/>
              </a:ext>
            </a:extLst>
          </p:cNvPr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" fmla="*/ 0 w 4457700"/>
              <a:gd name="connsiteY0" fmla="*/ 0 h 6911975"/>
              <a:gd name="connsiteX1" fmla="*/ 4457700 w 4457700"/>
              <a:gd name="connsiteY1" fmla="*/ 12700 h 6911975"/>
              <a:gd name="connsiteX2" fmla="*/ 4457700 w 4457700"/>
              <a:gd name="connsiteY2" fmla="*/ 6896100 h 6911975"/>
              <a:gd name="connsiteX3" fmla="*/ 3981450 w 4457700"/>
              <a:gd name="connsiteY3" fmla="*/ 6911975 h 6911975"/>
              <a:gd name="connsiteX4" fmla="*/ 0 w 4457700"/>
              <a:gd name="connsiteY4" fmla="*/ 0 h 6911975"/>
              <a:gd name="connsiteX0" fmla="*/ 0 w 4448175"/>
              <a:gd name="connsiteY0" fmla="*/ 34925 h 6899275"/>
              <a:gd name="connsiteX1" fmla="*/ 4448175 w 4448175"/>
              <a:gd name="connsiteY1" fmla="*/ 0 h 6899275"/>
              <a:gd name="connsiteX2" fmla="*/ 4448175 w 4448175"/>
              <a:gd name="connsiteY2" fmla="*/ 6883400 h 6899275"/>
              <a:gd name="connsiteX3" fmla="*/ 3971925 w 4448175"/>
              <a:gd name="connsiteY3" fmla="*/ 6899275 h 6899275"/>
              <a:gd name="connsiteX4" fmla="*/ 0 w 4448175"/>
              <a:gd name="connsiteY4" fmla="*/ 34925 h 6899275"/>
              <a:gd name="connsiteX0" fmla="*/ 0 w 4467225"/>
              <a:gd name="connsiteY0" fmla="*/ 6350 h 6899275"/>
              <a:gd name="connsiteX1" fmla="*/ 4467225 w 4467225"/>
              <a:gd name="connsiteY1" fmla="*/ 0 h 6899275"/>
              <a:gd name="connsiteX2" fmla="*/ 4467225 w 4467225"/>
              <a:gd name="connsiteY2" fmla="*/ 6883400 h 6899275"/>
              <a:gd name="connsiteX3" fmla="*/ 3990975 w 4467225"/>
              <a:gd name="connsiteY3" fmla="*/ 6899275 h 6899275"/>
              <a:gd name="connsiteX4" fmla="*/ 0 w 4467225"/>
              <a:gd name="connsiteY4" fmla="*/ 6350 h 689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8" name="组合 37">
            <a:extLst>
              <a:ext uri="{FF2B5EF4-FFF2-40B4-BE49-F238E27FC236}">
                <a16:creationId xmlns:a16="http://schemas.microsoft.com/office/drawing/2014/main" id="{8C4E4030-DFB9-491D-AA12-7496A1A77D4B}"/>
              </a:ext>
            </a:extLst>
          </p:cNvPr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39" name="矩形: 圆角 38">
              <a:extLst>
                <a:ext uri="{FF2B5EF4-FFF2-40B4-BE49-F238E27FC236}">
                  <a16:creationId xmlns:a16="http://schemas.microsoft.com/office/drawing/2014/main" id="{0EE1DB9D-AC2B-4A12-B110-9085682E4EEF}"/>
                </a:ext>
              </a:extLst>
            </p:cNvPr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矩形: 圆角 39">
              <a:extLst>
                <a:ext uri="{FF2B5EF4-FFF2-40B4-BE49-F238E27FC236}">
                  <a16:creationId xmlns:a16="http://schemas.microsoft.com/office/drawing/2014/main" id="{4D4941A9-3DB8-48B8-A092-BEC812A61040}"/>
                </a:ext>
              </a:extLst>
            </p:cNvPr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FECF0B7D-2A48-4065-8E8B-B333291DBD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1943" y="3062669"/>
            <a:ext cx="1019144" cy="101914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A1F3697C-8592-4823-988F-641162FADD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5522" y="2122152"/>
            <a:ext cx="1862082" cy="931041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DF5DF39C-CA77-4053-AB0D-1777F94E3AF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320" y="4507205"/>
            <a:ext cx="1150877" cy="86315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764DBA31-73A0-4D73-9121-23F67C0C24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431" y="3355752"/>
            <a:ext cx="1152946" cy="1537261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8EA6C936-B995-440E-A2F7-341A585C588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6395" y="5127226"/>
            <a:ext cx="1884161" cy="125610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18D40C0D-25BA-4F3A-8BA8-CCCF11626AA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469" y="4932512"/>
            <a:ext cx="1221361" cy="1221361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8F920C4A-AF69-42B7-9CA2-927A3FD4B45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437" y="517842"/>
            <a:ext cx="1123950" cy="1123950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62F136E4-ADEC-4B3E-86A1-12BC8FB241A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9789" y="1086813"/>
            <a:ext cx="1169552" cy="584776"/>
          </a:xfrm>
          <a:prstGeom prst="rect">
            <a:avLst/>
          </a:prstGeom>
        </p:spPr>
      </p:pic>
      <p:sp>
        <p:nvSpPr>
          <p:cNvPr id="28" name="矩形 27">
            <a:extLst>
              <a:ext uri="{FF2B5EF4-FFF2-40B4-BE49-F238E27FC236}">
                <a16:creationId xmlns:a16="http://schemas.microsoft.com/office/drawing/2014/main" id="{05BA3FAA-5002-45FD-BA62-2FEB01B84B18}"/>
              </a:ext>
            </a:extLst>
          </p:cNvPr>
          <p:cNvSpPr/>
          <p:nvPr/>
        </p:nvSpPr>
        <p:spPr>
          <a:xfrm>
            <a:off x="1254412" y="2806760"/>
            <a:ext cx="971131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2800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상사의 비인격적 감독이 부하의 일</a:t>
            </a:r>
            <a:r>
              <a:rPr lang="en-US" altLang="ko-KR" sz="2800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-</a:t>
            </a:r>
            <a:r>
              <a:rPr lang="ko-KR" altLang="en-US" sz="2800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가정 갈등에 미치는 영향</a:t>
            </a:r>
            <a:endParaRPr lang="en-US" altLang="ko-KR" sz="2800" b="1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en-US" altLang="zh-CN" sz="160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The impact of abusive supervision by a supervisor on subordinates' work-family conflict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D6AF8ACB-1539-453E-A616-968D7816DE47}"/>
              </a:ext>
            </a:extLst>
          </p:cNvPr>
          <p:cNvSpPr/>
          <p:nvPr/>
        </p:nvSpPr>
        <p:spPr>
          <a:xfrm>
            <a:off x="8003999" y="4782745"/>
            <a:ext cx="362182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b="1">
                <a:cs typeface="+mn-ea"/>
                <a:sym typeface="+mn-lt"/>
              </a:rPr>
              <a:t>경북대학교</a:t>
            </a:r>
            <a:endParaRPr lang="en-US" altLang="ko-KR" b="1">
              <a:cs typeface="+mn-ea"/>
              <a:sym typeface="+mn-lt"/>
            </a:endParaRPr>
          </a:p>
          <a:p>
            <a:pPr algn="ctr"/>
            <a:r>
              <a:rPr lang="ko-KR" altLang="en-US" b="1">
                <a:cs typeface="+mn-ea"/>
                <a:sym typeface="+mn-lt"/>
              </a:rPr>
              <a:t>가오치엔니</a:t>
            </a:r>
            <a:endParaRPr lang="en-US" altLang="ko-KR" b="1">
              <a:cs typeface="+mn-ea"/>
              <a:sym typeface="+mn-lt"/>
            </a:endParaRPr>
          </a:p>
          <a:p>
            <a:pPr algn="ctr"/>
            <a:r>
              <a:rPr lang="en-US" altLang="zh-CN" b="1">
                <a:cs typeface="+mn-ea"/>
                <a:sym typeface="+mn-lt"/>
              </a:rPr>
              <a:t>2023.06.22</a:t>
            </a: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33" name="任意多边形: 形状 32">
            <a:extLst>
              <a:ext uri="{FF2B5EF4-FFF2-40B4-BE49-F238E27FC236}">
                <a16:creationId xmlns:a16="http://schemas.microsoft.com/office/drawing/2014/main" id="{8F1E72B7-A4F9-4867-97BD-B550A894D522}"/>
              </a:ext>
            </a:extLst>
          </p:cNvPr>
          <p:cNvSpPr/>
          <p:nvPr/>
        </p:nvSpPr>
        <p:spPr>
          <a:xfrm>
            <a:off x="10261429" y="4264374"/>
            <a:ext cx="526098" cy="485662"/>
          </a:xfrm>
          <a:custGeom>
            <a:avLst/>
            <a:gdLst>
              <a:gd name="connsiteX0" fmla="*/ 1066800 w 1066800"/>
              <a:gd name="connsiteY0" fmla="*/ 0 h 889000"/>
              <a:gd name="connsiteX1" fmla="*/ 1066800 w 1066800"/>
              <a:gd name="connsiteY1" fmla="*/ 889000 h 889000"/>
              <a:gd name="connsiteX2" fmla="*/ 0 w 1066800"/>
              <a:gd name="connsiteY2" fmla="*/ 889000 h 889000"/>
              <a:gd name="connsiteX3" fmla="*/ 647700 w 1066800"/>
              <a:gd name="connsiteY3" fmla="*/ 495300 h 889000"/>
              <a:gd name="connsiteX4" fmla="*/ 0 w 1066800"/>
              <a:gd name="connsiteY4" fmla="*/ 101600 h 889000"/>
              <a:gd name="connsiteX5" fmla="*/ 1041400 w 1066800"/>
              <a:gd name="connsiteY5" fmla="*/ 25400 h 889000"/>
              <a:gd name="connsiteX6" fmla="*/ 1066800 w 1066800"/>
              <a:gd name="connsiteY6" fmla="*/ 0 h 889000"/>
              <a:gd name="connsiteX0" fmla="*/ 1041400 w 1066800"/>
              <a:gd name="connsiteY0" fmla="*/ 0 h 863600"/>
              <a:gd name="connsiteX1" fmla="*/ 1066800 w 1066800"/>
              <a:gd name="connsiteY1" fmla="*/ 863600 h 863600"/>
              <a:gd name="connsiteX2" fmla="*/ 0 w 1066800"/>
              <a:gd name="connsiteY2" fmla="*/ 863600 h 863600"/>
              <a:gd name="connsiteX3" fmla="*/ 647700 w 1066800"/>
              <a:gd name="connsiteY3" fmla="*/ 469900 h 863600"/>
              <a:gd name="connsiteX4" fmla="*/ 0 w 1066800"/>
              <a:gd name="connsiteY4" fmla="*/ 76200 h 863600"/>
              <a:gd name="connsiteX5" fmla="*/ 1041400 w 1066800"/>
              <a:gd name="connsiteY5" fmla="*/ 0 h 863600"/>
              <a:gd name="connsiteX0" fmla="*/ 1081881 w 1081881"/>
              <a:gd name="connsiteY0" fmla="*/ 0 h 868363"/>
              <a:gd name="connsiteX1" fmla="*/ 1066800 w 1081881"/>
              <a:gd name="connsiteY1" fmla="*/ 868363 h 868363"/>
              <a:gd name="connsiteX2" fmla="*/ 0 w 1081881"/>
              <a:gd name="connsiteY2" fmla="*/ 868363 h 868363"/>
              <a:gd name="connsiteX3" fmla="*/ 647700 w 1081881"/>
              <a:gd name="connsiteY3" fmla="*/ 474663 h 868363"/>
              <a:gd name="connsiteX4" fmla="*/ 0 w 1081881"/>
              <a:gd name="connsiteY4" fmla="*/ 80963 h 868363"/>
              <a:gd name="connsiteX5" fmla="*/ 1081881 w 1081881"/>
              <a:gd name="connsiteY5" fmla="*/ 0 h 868363"/>
              <a:gd name="connsiteX0" fmla="*/ 1086643 w 1086643"/>
              <a:gd name="connsiteY0" fmla="*/ 14287 h 882650"/>
              <a:gd name="connsiteX1" fmla="*/ 1071562 w 1086643"/>
              <a:gd name="connsiteY1" fmla="*/ 882650 h 882650"/>
              <a:gd name="connsiteX2" fmla="*/ 4762 w 1086643"/>
              <a:gd name="connsiteY2" fmla="*/ 882650 h 882650"/>
              <a:gd name="connsiteX3" fmla="*/ 652462 w 1086643"/>
              <a:gd name="connsiteY3" fmla="*/ 488950 h 882650"/>
              <a:gd name="connsiteX4" fmla="*/ 0 w 1086643"/>
              <a:gd name="connsiteY4" fmla="*/ 0 h 882650"/>
              <a:gd name="connsiteX5" fmla="*/ 1086643 w 1086643"/>
              <a:gd name="connsiteY5" fmla="*/ 14287 h 882650"/>
              <a:gd name="connsiteX0" fmla="*/ 1086643 w 1086643"/>
              <a:gd name="connsiteY0" fmla="*/ 14287 h 887412"/>
              <a:gd name="connsiteX1" fmla="*/ 1083468 w 1086643"/>
              <a:gd name="connsiteY1" fmla="*/ 887412 h 887412"/>
              <a:gd name="connsiteX2" fmla="*/ 4762 w 1086643"/>
              <a:gd name="connsiteY2" fmla="*/ 882650 h 887412"/>
              <a:gd name="connsiteX3" fmla="*/ 652462 w 1086643"/>
              <a:gd name="connsiteY3" fmla="*/ 488950 h 887412"/>
              <a:gd name="connsiteX4" fmla="*/ 0 w 1086643"/>
              <a:gd name="connsiteY4" fmla="*/ 0 h 887412"/>
              <a:gd name="connsiteX5" fmla="*/ 1086643 w 1086643"/>
              <a:gd name="connsiteY5" fmla="*/ 14287 h 887412"/>
              <a:gd name="connsiteX0" fmla="*/ 1086643 w 1086643"/>
              <a:gd name="connsiteY0" fmla="*/ 14287 h 887412"/>
              <a:gd name="connsiteX1" fmla="*/ 1083468 w 1086643"/>
              <a:gd name="connsiteY1" fmla="*/ 887412 h 887412"/>
              <a:gd name="connsiteX2" fmla="*/ 4762 w 1086643"/>
              <a:gd name="connsiteY2" fmla="*/ 882650 h 887412"/>
              <a:gd name="connsiteX3" fmla="*/ 671512 w 1086643"/>
              <a:gd name="connsiteY3" fmla="*/ 415131 h 887412"/>
              <a:gd name="connsiteX4" fmla="*/ 0 w 1086643"/>
              <a:gd name="connsiteY4" fmla="*/ 0 h 887412"/>
              <a:gd name="connsiteX5" fmla="*/ 1086643 w 1086643"/>
              <a:gd name="connsiteY5" fmla="*/ 14287 h 887412"/>
              <a:gd name="connsiteX0" fmla="*/ 1079499 w 1083592"/>
              <a:gd name="connsiteY0" fmla="*/ 2381 h 887412"/>
              <a:gd name="connsiteX1" fmla="*/ 1083468 w 1083592"/>
              <a:gd name="connsiteY1" fmla="*/ 887412 h 887412"/>
              <a:gd name="connsiteX2" fmla="*/ 4762 w 1083592"/>
              <a:gd name="connsiteY2" fmla="*/ 882650 h 887412"/>
              <a:gd name="connsiteX3" fmla="*/ 671512 w 1083592"/>
              <a:gd name="connsiteY3" fmla="*/ 415131 h 887412"/>
              <a:gd name="connsiteX4" fmla="*/ 0 w 1083592"/>
              <a:gd name="connsiteY4" fmla="*/ 0 h 887412"/>
              <a:gd name="connsiteX5" fmla="*/ 1079499 w 1083592"/>
              <a:gd name="connsiteY5" fmla="*/ 2381 h 887412"/>
              <a:gd name="connsiteX0" fmla="*/ 1091405 w 1091405"/>
              <a:gd name="connsiteY0" fmla="*/ 4762 h 887412"/>
              <a:gd name="connsiteX1" fmla="*/ 1083468 w 1091405"/>
              <a:gd name="connsiteY1" fmla="*/ 887412 h 887412"/>
              <a:gd name="connsiteX2" fmla="*/ 4762 w 1091405"/>
              <a:gd name="connsiteY2" fmla="*/ 882650 h 887412"/>
              <a:gd name="connsiteX3" fmla="*/ 671512 w 1091405"/>
              <a:gd name="connsiteY3" fmla="*/ 415131 h 887412"/>
              <a:gd name="connsiteX4" fmla="*/ 0 w 1091405"/>
              <a:gd name="connsiteY4" fmla="*/ 0 h 887412"/>
              <a:gd name="connsiteX5" fmla="*/ 1091405 w 1091405"/>
              <a:gd name="connsiteY5" fmla="*/ 4762 h 887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1405" h="887412">
                <a:moveTo>
                  <a:pt x="1091405" y="4762"/>
                </a:moveTo>
                <a:cubicBezTo>
                  <a:pt x="1090347" y="295804"/>
                  <a:pt x="1084526" y="596370"/>
                  <a:pt x="1083468" y="887412"/>
                </a:cubicBezTo>
                <a:lnTo>
                  <a:pt x="4762" y="882650"/>
                </a:lnTo>
                <a:lnTo>
                  <a:pt x="671512" y="415131"/>
                </a:lnTo>
                <a:lnTo>
                  <a:pt x="0" y="0"/>
                </a:lnTo>
                <a:lnTo>
                  <a:pt x="1091405" y="4762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等腰三角形 33">
            <a:extLst>
              <a:ext uri="{FF2B5EF4-FFF2-40B4-BE49-F238E27FC236}">
                <a16:creationId xmlns:a16="http://schemas.microsoft.com/office/drawing/2014/main" id="{5DB9487B-99BF-4C35-AA53-E07A650C851B}"/>
              </a:ext>
            </a:extLst>
          </p:cNvPr>
          <p:cNvSpPr/>
          <p:nvPr/>
        </p:nvSpPr>
        <p:spPr>
          <a:xfrm>
            <a:off x="10093041" y="2387600"/>
            <a:ext cx="320959" cy="276689"/>
          </a:xfrm>
          <a:prstGeom prst="triangle">
            <a:avLst/>
          </a:prstGeom>
          <a:solidFill>
            <a:srgbClr val="E61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2304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id="{883A8C68-9946-42C7-82C9-2FE0DAE61D4A}"/>
              </a:ext>
            </a:extLst>
          </p:cNvPr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id="{9185846E-F018-4B65-83BD-B7847A836BAE}"/>
              </a:ext>
            </a:extLst>
          </p:cNvPr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id="{553BEBF0-52F3-42F9-B2DD-A4A8BFADBC4A}"/>
              </a:ext>
            </a:extLst>
          </p:cNvPr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" fmla="*/ 0 w 4457700"/>
              <a:gd name="connsiteY0" fmla="*/ 0 h 6911975"/>
              <a:gd name="connsiteX1" fmla="*/ 4457700 w 4457700"/>
              <a:gd name="connsiteY1" fmla="*/ 12700 h 6911975"/>
              <a:gd name="connsiteX2" fmla="*/ 4457700 w 4457700"/>
              <a:gd name="connsiteY2" fmla="*/ 6896100 h 6911975"/>
              <a:gd name="connsiteX3" fmla="*/ 3981450 w 4457700"/>
              <a:gd name="connsiteY3" fmla="*/ 6911975 h 6911975"/>
              <a:gd name="connsiteX4" fmla="*/ 0 w 4457700"/>
              <a:gd name="connsiteY4" fmla="*/ 0 h 6911975"/>
              <a:gd name="connsiteX0" fmla="*/ 0 w 4448175"/>
              <a:gd name="connsiteY0" fmla="*/ 34925 h 6899275"/>
              <a:gd name="connsiteX1" fmla="*/ 4448175 w 4448175"/>
              <a:gd name="connsiteY1" fmla="*/ 0 h 6899275"/>
              <a:gd name="connsiteX2" fmla="*/ 4448175 w 4448175"/>
              <a:gd name="connsiteY2" fmla="*/ 6883400 h 6899275"/>
              <a:gd name="connsiteX3" fmla="*/ 3971925 w 4448175"/>
              <a:gd name="connsiteY3" fmla="*/ 6899275 h 6899275"/>
              <a:gd name="connsiteX4" fmla="*/ 0 w 4448175"/>
              <a:gd name="connsiteY4" fmla="*/ 34925 h 6899275"/>
              <a:gd name="connsiteX0" fmla="*/ 0 w 4467225"/>
              <a:gd name="connsiteY0" fmla="*/ 6350 h 6899275"/>
              <a:gd name="connsiteX1" fmla="*/ 4467225 w 4467225"/>
              <a:gd name="connsiteY1" fmla="*/ 0 h 6899275"/>
              <a:gd name="connsiteX2" fmla="*/ 4467225 w 4467225"/>
              <a:gd name="connsiteY2" fmla="*/ 6883400 h 6899275"/>
              <a:gd name="connsiteX3" fmla="*/ 3990975 w 4467225"/>
              <a:gd name="connsiteY3" fmla="*/ 6899275 h 6899275"/>
              <a:gd name="connsiteX4" fmla="*/ 0 w 4467225"/>
              <a:gd name="connsiteY4" fmla="*/ 6350 h 689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30161D24-99E6-4E77-AC4C-21120F89774A}"/>
              </a:ext>
            </a:extLst>
          </p:cNvPr>
          <p:cNvGrpSpPr/>
          <p:nvPr/>
        </p:nvGrpSpPr>
        <p:grpSpPr>
          <a:xfrm>
            <a:off x="461736" y="327453"/>
            <a:ext cx="11260364" cy="6066967"/>
            <a:chOff x="461736" y="336783"/>
            <a:chExt cx="11260364" cy="6066967"/>
          </a:xfrm>
        </p:grpSpPr>
        <p:sp>
          <p:nvSpPr>
            <p:cNvPr id="7" name="矩形: 圆角 6">
              <a:extLst>
                <a:ext uri="{FF2B5EF4-FFF2-40B4-BE49-F238E27FC236}">
                  <a16:creationId xmlns:a16="http://schemas.microsoft.com/office/drawing/2014/main" id="{BB0B2146-8135-4C64-811B-E3B1DD2C9D5A}"/>
                </a:ext>
              </a:extLst>
            </p:cNvPr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>
                  <a:cs typeface="+mn-ea"/>
                  <a:sym typeface="+mn-lt"/>
                </a:rPr>
                <a:t>ㅅ</a:t>
              </a: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id="{974EE83A-4580-4206-AE77-EBC9FA596595}"/>
                </a:ext>
              </a:extLst>
            </p:cNvPr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:a16="http://schemas.microsoft.com/office/drawing/2014/main" id="{3FC23526-3398-484D-A292-DD4EB7FCEB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30" y="5569607"/>
            <a:ext cx="1019144" cy="101914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762D5342-5F06-4A2E-BEFD-70028AAD6D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685" y="179958"/>
            <a:ext cx="1862082" cy="931041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90B3A3E0-4DD2-49D9-993E-0D71C34899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143" y="4951705"/>
            <a:ext cx="1150877" cy="863158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D82E8421-DD3A-4801-835C-5BF8E3B14E8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63" y="4295711"/>
            <a:ext cx="1152946" cy="153726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5A509783-4741-42FF-A02C-D61E6CC5CB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572" y="5127226"/>
            <a:ext cx="1884161" cy="1256107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7DE54687-8D94-4961-A142-C46AC2975FA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469" y="4932512"/>
            <a:ext cx="1221361" cy="122136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7979AE8E-CED1-4EFE-9AA2-DBAFBFEFF35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260" y="517842"/>
            <a:ext cx="1123950" cy="112395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24DC986A-8D08-447C-9ED1-EC89D9C12FB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630" y="1173516"/>
            <a:ext cx="1169552" cy="584776"/>
          </a:xfrm>
          <a:prstGeom prst="rect">
            <a:avLst/>
          </a:prstGeom>
        </p:spPr>
      </p:pic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id="{A18FAB3A-1DD1-4871-935C-2DBBF58E3C11}"/>
              </a:ext>
            </a:extLst>
          </p:cNvPr>
          <p:cNvSpPr/>
          <p:nvPr/>
        </p:nvSpPr>
        <p:spPr>
          <a:xfrm>
            <a:off x="11054736" y="4526313"/>
            <a:ext cx="526098" cy="485662"/>
          </a:xfrm>
          <a:custGeom>
            <a:avLst/>
            <a:gdLst>
              <a:gd name="connsiteX0" fmla="*/ 1066800 w 1066800"/>
              <a:gd name="connsiteY0" fmla="*/ 0 h 889000"/>
              <a:gd name="connsiteX1" fmla="*/ 1066800 w 1066800"/>
              <a:gd name="connsiteY1" fmla="*/ 889000 h 889000"/>
              <a:gd name="connsiteX2" fmla="*/ 0 w 1066800"/>
              <a:gd name="connsiteY2" fmla="*/ 889000 h 889000"/>
              <a:gd name="connsiteX3" fmla="*/ 647700 w 1066800"/>
              <a:gd name="connsiteY3" fmla="*/ 495300 h 889000"/>
              <a:gd name="connsiteX4" fmla="*/ 0 w 1066800"/>
              <a:gd name="connsiteY4" fmla="*/ 101600 h 889000"/>
              <a:gd name="connsiteX5" fmla="*/ 1041400 w 1066800"/>
              <a:gd name="connsiteY5" fmla="*/ 25400 h 889000"/>
              <a:gd name="connsiteX6" fmla="*/ 1066800 w 1066800"/>
              <a:gd name="connsiteY6" fmla="*/ 0 h 889000"/>
              <a:gd name="connsiteX0" fmla="*/ 1041400 w 1066800"/>
              <a:gd name="connsiteY0" fmla="*/ 0 h 863600"/>
              <a:gd name="connsiteX1" fmla="*/ 1066800 w 1066800"/>
              <a:gd name="connsiteY1" fmla="*/ 863600 h 863600"/>
              <a:gd name="connsiteX2" fmla="*/ 0 w 1066800"/>
              <a:gd name="connsiteY2" fmla="*/ 863600 h 863600"/>
              <a:gd name="connsiteX3" fmla="*/ 647700 w 1066800"/>
              <a:gd name="connsiteY3" fmla="*/ 469900 h 863600"/>
              <a:gd name="connsiteX4" fmla="*/ 0 w 1066800"/>
              <a:gd name="connsiteY4" fmla="*/ 76200 h 863600"/>
              <a:gd name="connsiteX5" fmla="*/ 1041400 w 1066800"/>
              <a:gd name="connsiteY5" fmla="*/ 0 h 863600"/>
              <a:gd name="connsiteX0" fmla="*/ 1081881 w 1081881"/>
              <a:gd name="connsiteY0" fmla="*/ 0 h 868363"/>
              <a:gd name="connsiteX1" fmla="*/ 1066800 w 1081881"/>
              <a:gd name="connsiteY1" fmla="*/ 868363 h 868363"/>
              <a:gd name="connsiteX2" fmla="*/ 0 w 1081881"/>
              <a:gd name="connsiteY2" fmla="*/ 868363 h 868363"/>
              <a:gd name="connsiteX3" fmla="*/ 647700 w 1081881"/>
              <a:gd name="connsiteY3" fmla="*/ 474663 h 868363"/>
              <a:gd name="connsiteX4" fmla="*/ 0 w 1081881"/>
              <a:gd name="connsiteY4" fmla="*/ 80963 h 868363"/>
              <a:gd name="connsiteX5" fmla="*/ 1081881 w 1081881"/>
              <a:gd name="connsiteY5" fmla="*/ 0 h 868363"/>
              <a:gd name="connsiteX0" fmla="*/ 1086643 w 1086643"/>
              <a:gd name="connsiteY0" fmla="*/ 14287 h 882650"/>
              <a:gd name="connsiteX1" fmla="*/ 1071562 w 1086643"/>
              <a:gd name="connsiteY1" fmla="*/ 882650 h 882650"/>
              <a:gd name="connsiteX2" fmla="*/ 4762 w 1086643"/>
              <a:gd name="connsiteY2" fmla="*/ 882650 h 882650"/>
              <a:gd name="connsiteX3" fmla="*/ 652462 w 1086643"/>
              <a:gd name="connsiteY3" fmla="*/ 488950 h 882650"/>
              <a:gd name="connsiteX4" fmla="*/ 0 w 1086643"/>
              <a:gd name="connsiteY4" fmla="*/ 0 h 882650"/>
              <a:gd name="connsiteX5" fmla="*/ 1086643 w 1086643"/>
              <a:gd name="connsiteY5" fmla="*/ 14287 h 882650"/>
              <a:gd name="connsiteX0" fmla="*/ 1086643 w 1086643"/>
              <a:gd name="connsiteY0" fmla="*/ 14287 h 887412"/>
              <a:gd name="connsiteX1" fmla="*/ 1083468 w 1086643"/>
              <a:gd name="connsiteY1" fmla="*/ 887412 h 887412"/>
              <a:gd name="connsiteX2" fmla="*/ 4762 w 1086643"/>
              <a:gd name="connsiteY2" fmla="*/ 882650 h 887412"/>
              <a:gd name="connsiteX3" fmla="*/ 652462 w 1086643"/>
              <a:gd name="connsiteY3" fmla="*/ 488950 h 887412"/>
              <a:gd name="connsiteX4" fmla="*/ 0 w 1086643"/>
              <a:gd name="connsiteY4" fmla="*/ 0 h 887412"/>
              <a:gd name="connsiteX5" fmla="*/ 1086643 w 1086643"/>
              <a:gd name="connsiteY5" fmla="*/ 14287 h 887412"/>
              <a:gd name="connsiteX0" fmla="*/ 1086643 w 1086643"/>
              <a:gd name="connsiteY0" fmla="*/ 14287 h 887412"/>
              <a:gd name="connsiteX1" fmla="*/ 1083468 w 1086643"/>
              <a:gd name="connsiteY1" fmla="*/ 887412 h 887412"/>
              <a:gd name="connsiteX2" fmla="*/ 4762 w 1086643"/>
              <a:gd name="connsiteY2" fmla="*/ 882650 h 887412"/>
              <a:gd name="connsiteX3" fmla="*/ 671512 w 1086643"/>
              <a:gd name="connsiteY3" fmla="*/ 415131 h 887412"/>
              <a:gd name="connsiteX4" fmla="*/ 0 w 1086643"/>
              <a:gd name="connsiteY4" fmla="*/ 0 h 887412"/>
              <a:gd name="connsiteX5" fmla="*/ 1086643 w 1086643"/>
              <a:gd name="connsiteY5" fmla="*/ 14287 h 887412"/>
              <a:gd name="connsiteX0" fmla="*/ 1079499 w 1083592"/>
              <a:gd name="connsiteY0" fmla="*/ 2381 h 887412"/>
              <a:gd name="connsiteX1" fmla="*/ 1083468 w 1083592"/>
              <a:gd name="connsiteY1" fmla="*/ 887412 h 887412"/>
              <a:gd name="connsiteX2" fmla="*/ 4762 w 1083592"/>
              <a:gd name="connsiteY2" fmla="*/ 882650 h 887412"/>
              <a:gd name="connsiteX3" fmla="*/ 671512 w 1083592"/>
              <a:gd name="connsiteY3" fmla="*/ 415131 h 887412"/>
              <a:gd name="connsiteX4" fmla="*/ 0 w 1083592"/>
              <a:gd name="connsiteY4" fmla="*/ 0 h 887412"/>
              <a:gd name="connsiteX5" fmla="*/ 1079499 w 1083592"/>
              <a:gd name="connsiteY5" fmla="*/ 2381 h 887412"/>
              <a:gd name="connsiteX0" fmla="*/ 1091405 w 1091405"/>
              <a:gd name="connsiteY0" fmla="*/ 4762 h 887412"/>
              <a:gd name="connsiteX1" fmla="*/ 1083468 w 1091405"/>
              <a:gd name="connsiteY1" fmla="*/ 887412 h 887412"/>
              <a:gd name="connsiteX2" fmla="*/ 4762 w 1091405"/>
              <a:gd name="connsiteY2" fmla="*/ 882650 h 887412"/>
              <a:gd name="connsiteX3" fmla="*/ 671512 w 1091405"/>
              <a:gd name="connsiteY3" fmla="*/ 415131 h 887412"/>
              <a:gd name="connsiteX4" fmla="*/ 0 w 1091405"/>
              <a:gd name="connsiteY4" fmla="*/ 0 h 887412"/>
              <a:gd name="connsiteX5" fmla="*/ 1091405 w 1091405"/>
              <a:gd name="connsiteY5" fmla="*/ 4762 h 887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1405" h="887412">
                <a:moveTo>
                  <a:pt x="1091405" y="4762"/>
                </a:moveTo>
                <a:cubicBezTo>
                  <a:pt x="1090347" y="295804"/>
                  <a:pt x="1084526" y="596370"/>
                  <a:pt x="1083468" y="887412"/>
                </a:cubicBezTo>
                <a:lnTo>
                  <a:pt x="4762" y="882650"/>
                </a:lnTo>
                <a:lnTo>
                  <a:pt x="671512" y="415131"/>
                </a:lnTo>
                <a:lnTo>
                  <a:pt x="0" y="0"/>
                </a:lnTo>
                <a:lnTo>
                  <a:pt x="1091405" y="4762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等腰三角形 22">
            <a:extLst>
              <a:ext uri="{FF2B5EF4-FFF2-40B4-BE49-F238E27FC236}">
                <a16:creationId xmlns:a16="http://schemas.microsoft.com/office/drawing/2014/main" id="{8B965E51-7D1C-4FA4-9D2D-DF70A9535D4A}"/>
              </a:ext>
            </a:extLst>
          </p:cNvPr>
          <p:cNvSpPr/>
          <p:nvPr/>
        </p:nvSpPr>
        <p:spPr>
          <a:xfrm>
            <a:off x="622794" y="2104499"/>
            <a:ext cx="320959" cy="276689"/>
          </a:xfrm>
          <a:prstGeom prst="triangle">
            <a:avLst/>
          </a:prstGeom>
          <a:solidFill>
            <a:srgbClr val="E61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A6A7E688-13E2-4093-8903-EFE22618146C}"/>
              </a:ext>
            </a:extLst>
          </p:cNvPr>
          <p:cNvSpPr/>
          <p:nvPr/>
        </p:nvSpPr>
        <p:spPr>
          <a:xfrm>
            <a:off x="1105565" y="766216"/>
            <a:ext cx="4623898" cy="5847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800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3. </a:t>
            </a:r>
            <a:r>
              <a:rPr lang="ko-KR" altLang="en-US" sz="2800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연구 모형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39BBA55E-1654-4BBD-96DF-6A968228B11E}"/>
              </a:ext>
            </a:extLst>
          </p:cNvPr>
          <p:cNvSpPr/>
          <p:nvPr/>
        </p:nvSpPr>
        <p:spPr>
          <a:xfrm>
            <a:off x="1372098" y="3476287"/>
            <a:ext cx="2594838" cy="72824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</a:rPr>
              <a:t>상사의 비인격적 감독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AC860A7B-049D-4D90-A683-94C05D583E24}"/>
              </a:ext>
            </a:extLst>
          </p:cNvPr>
          <p:cNvSpPr/>
          <p:nvPr/>
        </p:nvSpPr>
        <p:spPr>
          <a:xfrm>
            <a:off x="5003186" y="3476287"/>
            <a:ext cx="2594838" cy="72824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</a:rPr>
              <a:t>부하의 감정 고갈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E37F6FCD-E5F5-40A1-8EEB-F3682D4D30C8}"/>
              </a:ext>
            </a:extLst>
          </p:cNvPr>
          <p:cNvSpPr/>
          <p:nvPr/>
        </p:nvSpPr>
        <p:spPr>
          <a:xfrm>
            <a:off x="8499197" y="3476287"/>
            <a:ext cx="2594838" cy="72824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</a:rPr>
              <a:t>부하의 일</a:t>
            </a:r>
            <a:r>
              <a:rPr lang="en-US" altLang="ko-KR">
                <a:solidFill>
                  <a:schemeClr val="tx1"/>
                </a:solidFill>
              </a:rPr>
              <a:t>-</a:t>
            </a:r>
            <a:r>
              <a:rPr lang="ko-KR" altLang="en-US">
                <a:solidFill>
                  <a:schemeClr val="tx1"/>
                </a:solidFill>
              </a:rPr>
              <a:t>가정 갈등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43084BDB-9C8A-4E66-AF9F-C7A759DB0ADA}"/>
              </a:ext>
            </a:extLst>
          </p:cNvPr>
          <p:cNvSpPr/>
          <p:nvPr/>
        </p:nvSpPr>
        <p:spPr>
          <a:xfrm>
            <a:off x="3077821" y="1834197"/>
            <a:ext cx="2594838" cy="72824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</a:rPr>
              <a:t>부하의 용서 행동</a:t>
            </a:r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20" name="直接箭头连接符 19">
            <a:extLst>
              <a:ext uri="{FF2B5EF4-FFF2-40B4-BE49-F238E27FC236}">
                <a16:creationId xmlns:a16="http://schemas.microsoft.com/office/drawing/2014/main" id="{E36AD952-09FA-47CE-A82F-41F1C43CA210}"/>
              </a:ext>
            </a:extLst>
          </p:cNvPr>
          <p:cNvCxnSpPr>
            <a:stCxn id="2" idx="3"/>
          </p:cNvCxnSpPr>
          <p:nvPr/>
        </p:nvCxnSpPr>
        <p:spPr>
          <a:xfrm>
            <a:off x="3966936" y="3840408"/>
            <a:ext cx="99142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直接箭头连接符 26">
            <a:extLst>
              <a:ext uri="{FF2B5EF4-FFF2-40B4-BE49-F238E27FC236}">
                <a16:creationId xmlns:a16="http://schemas.microsoft.com/office/drawing/2014/main" id="{E5F9FE9F-BADD-41C9-B3FD-1D055FFD172A}"/>
              </a:ext>
            </a:extLst>
          </p:cNvPr>
          <p:cNvCxnSpPr>
            <a:stCxn id="21" idx="3"/>
          </p:cNvCxnSpPr>
          <p:nvPr/>
        </p:nvCxnSpPr>
        <p:spPr>
          <a:xfrm>
            <a:off x="7598024" y="3840408"/>
            <a:ext cx="9011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直接箭头连接符 28">
            <a:extLst>
              <a:ext uri="{FF2B5EF4-FFF2-40B4-BE49-F238E27FC236}">
                <a16:creationId xmlns:a16="http://schemas.microsoft.com/office/drawing/2014/main" id="{98DBBAAC-8C4B-490A-B124-D785CECFB19E}"/>
              </a:ext>
            </a:extLst>
          </p:cNvPr>
          <p:cNvCxnSpPr>
            <a:stCxn id="25" idx="2"/>
          </p:cNvCxnSpPr>
          <p:nvPr/>
        </p:nvCxnSpPr>
        <p:spPr>
          <a:xfrm>
            <a:off x="4375240" y="2562439"/>
            <a:ext cx="0" cy="12652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文本框 2">
            <a:extLst>
              <a:ext uri="{FF2B5EF4-FFF2-40B4-BE49-F238E27FC236}">
                <a16:creationId xmlns:a16="http://schemas.microsoft.com/office/drawing/2014/main" id="{F8FB5F75-0C82-4EB7-8382-DB6A07237205}"/>
              </a:ext>
            </a:extLst>
          </p:cNvPr>
          <p:cNvSpPr txBox="1"/>
          <p:nvPr/>
        </p:nvSpPr>
        <p:spPr>
          <a:xfrm>
            <a:off x="1998109" y="4637863"/>
            <a:ext cx="82651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HY신명조" panose="02030600000101010101" pitchFamily="18" charset="-127"/>
                <a:ea typeface="HY신명조" panose="02030600000101010101" pitchFamily="18" charset="-127"/>
              </a:rPr>
              <a:t>H1: </a:t>
            </a:r>
            <a:r>
              <a:rPr lang="ko-KR" altLang="en-US">
                <a:latin typeface="HY신명조" panose="02030600000101010101" pitchFamily="18" charset="-127"/>
                <a:ea typeface="HY신명조" panose="02030600000101010101" pitchFamily="18" charset="-127"/>
              </a:rPr>
              <a:t>상사의 비인격적 감독 → 부하의 일</a:t>
            </a:r>
            <a:r>
              <a:rPr lang="en-US" altLang="ko-KR">
                <a:latin typeface="HY신명조" panose="02030600000101010101" pitchFamily="18" charset="-127"/>
                <a:ea typeface="HY신명조" panose="02030600000101010101" pitchFamily="18" charset="-127"/>
              </a:rPr>
              <a:t>-</a:t>
            </a:r>
            <a:r>
              <a:rPr lang="ko-KR" altLang="en-US">
                <a:latin typeface="HY신명조" panose="02030600000101010101" pitchFamily="18" charset="-127"/>
                <a:ea typeface="HY신명조" panose="02030600000101010101" pitchFamily="18" charset="-127"/>
              </a:rPr>
              <a:t>가정 갈등 </a:t>
            </a:r>
            <a:r>
              <a:rPr lang="en-US" altLang="ko-KR">
                <a:latin typeface="HY신명조" panose="02030600000101010101" pitchFamily="18" charset="-127"/>
                <a:ea typeface="HY신명조" panose="02030600000101010101" pitchFamily="18" charset="-127"/>
              </a:rPr>
              <a:t>(+)</a:t>
            </a:r>
          </a:p>
          <a:p>
            <a:r>
              <a:rPr lang="en-US" altLang="zh-CN">
                <a:latin typeface="HY신명조" panose="02030600000101010101" pitchFamily="18" charset="-127"/>
                <a:ea typeface="HY신명조" panose="02030600000101010101" pitchFamily="18" charset="-127"/>
              </a:rPr>
              <a:t>H2: </a:t>
            </a:r>
            <a:r>
              <a:rPr lang="ko-KR" altLang="en-US">
                <a:latin typeface="HY신명조" panose="02030600000101010101" pitchFamily="18" charset="-127"/>
                <a:ea typeface="HY신명조" panose="02030600000101010101" pitchFamily="18" charset="-127"/>
              </a:rPr>
              <a:t>부하의 감정 고갈의 매개효과 </a:t>
            </a:r>
            <a:r>
              <a:rPr lang="en-US" altLang="ko-KR">
                <a:latin typeface="HY신명조" panose="02030600000101010101" pitchFamily="18" charset="-127"/>
                <a:ea typeface="HY신명조" panose="02030600000101010101" pitchFamily="18" charset="-127"/>
              </a:rPr>
              <a:t>(+)</a:t>
            </a:r>
          </a:p>
          <a:p>
            <a:r>
              <a:rPr lang="en-US" altLang="ko-KR">
                <a:latin typeface="HY신명조" panose="02030600000101010101" pitchFamily="18" charset="-127"/>
                <a:ea typeface="HY신명조" panose="02030600000101010101" pitchFamily="18" charset="-127"/>
              </a:rPr>
              <a:t>H3: </a:t>
            </a:r>
            <a:r>
              <a:rPr lang="ko-KR" altLang="en-US">
                <a:latin typeface="HY신명조" panose="02030600000101010101" pitchFamily="18" charset="-127"/>
                <a:ea typeface="HY신명조" panose="02030600000101010101" pitchFamily="18" charset="-127"/>
              </a:rPr>
              <a:t>부하의 용서 행동의 조절효과 </a:t>
            </a:r>
            <a:r>
              <a:rPr lang="en-US" altLang="ko-KR">
                <a:latin typeface="HY신명조" panose="02030600000101010101" pitchFamily="18" charset="-127"/>
                <a:ea typeface="HY신명조" panose="02030600000101010101" pitchFamily="18" charset="-127"/>
              </a:rPr>
              <a:t>(-)</a:t>
            </a:r>
          </a:p>
          <a:p>
            <a:r>
              <a:rPr lang="en-US" altLang="ko-KR">
                <a:latin typeface="HY신명조" panose="02030600000101010101" pitchFamily="18" charset="-127"/>
                <a:ea typeface="HY신명조" panose="02030600000101010101" pitchFamily="18" charset="-127"/>
              </a:rPr>
              <a:t>H4: </a:t>
            </a:r>
            <a:r>
              <a:rPr lang="ko-KR" altLang="en-US">
                <a:latin typeface="HY신명조" panose="02030600000101010101" pitchFamily="18" charset="-127"/>
                <a:ea typeface="HY신명조" panose="02030600000101010101" pitchFamily="18" charset="-127"/>
              </a:rPr>
              <a:t>조절된 매개효과 </a:t>
            </a:r>
            <a:r>
              <a:rPr lang="en-US" altLang="zh-CN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endParaRPr lang="zh-CN" altLang="en-US">
              <a:latin typeface="HY신명조" panose="02030600000101010101" pitchFamily="18" charset="-127"/>
              <a:ea typeface="HY신명조" panose="02030600000101010101" pitchFamily="18" charset="-127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7ACF8A41-C026-45B3-8F29-18062141B5AC}"/>
              </a:ext>
            </a:extLst>
          </p:cNvPr>
          <p:cNvSpPr/>
          <p:nvPr/>
        </p:nvSpPr>
        <p:spPr>
          <a:xfrm>
            <a:off x="5422182" y="3113680"/>
            <a:ext cx="15456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H2: </a:t>
            </a:r>
            <a:r>
              <a:rPr lang="ko-KR" altLang="en-US"/>
              <a:t>매개효과</a:t>
            </a:r>
            <a:endParaRPr lang="zh-CN" altLang="en-US"/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49A8F785-56B8-42A1-BF67-72B60070AE60}"/>
              </a:ext>
            </a:extLst>
          </p:cNvPr>
          <p:cNvSpPr/>
          <p:nvPr/>
        </p:nvSpPr>
        <p:spPr>
          <a:xfrm>
            <a:off x="2917034" y="2575623"/>
            <a:ext cx="15456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H3: </a:t>
            </a:r>
            <a:r>
              <a:rPr lang="ko-KR" altLang="en-US"/>
              <a:t>조절효과</a:t>
            </a:r>
          </a:p>
        </p:txBody>
      </p:sp>
    </p:spTree>
    <p:extLst>
      <p:ext uri="{BB962C8B-B14F-4D97-AF65-F5344CB8AC3E}">
        <p14:creationId xmlns:p14="http://schemas.microsoft.com/office/powerpoint/2010/main" val="3576445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id="{883A8C68-9946-42C7-82C9-2FE0DAE61D4A}"/>
              </a:ext>
            </a:extLst>
          </p:cNvPr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id="{9185846E-F018-4B65-83BD-B7847A836BAE}"/>
              </a:ext>
            </a:extLst>
          </p:cNvPr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id="{553BEBF0-52F3-42F9-B2DD-A4A8BFADBC4A}"/>
              </a:ext>
            </a:extLst>
          </p:cNvPr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" fmla="*/ 0 w 4457700"/>
              <a:gd name="connsiteY0" fmla="*/ 0 h 6911975"/>
              <a:gd name="connsiteX1" fmla="*/ 4457700 w 4457700"/>
              <a:gd name="connsiteY1" fmla="*/ 12700 h 6911975"/>
              <a:gd name="connsiteX2" fmla="*/ 4457700 w 4457700"/>
              <a:gd name="connsiteY2" fmla="*/ 6896100 h 6911975"/>
              <a:gd name="connsiteX3" fmla="*/ 3981450 w 4457700"/>
              <a:gd name="connsiteY3" fmla="*/ 6911975 h 6911975"/>
              <a:gd name="connsiteX4" fmla="*/ 0 w 4457700"/>
              <a:gd name="connsiteY4" fmla="*/ 0 h 6911975"/>
              <a:gd name="connsiteX0" fmla="*/ 0 w 4448175"/>
              <a:gd name="connsiteY0" fmla="*/ 34925 h 6899275"/>
              <a:gd name="connsiteX1" fmla="*/ 4448175 w 4448175"/>
              <a:gd name="connsiteY1" fmla="*/ 0 h 6899275"/>
              <a:gd name="connsiteX2" fmla="*/ 4448175 w 4448175"/>
              <a:gd name="connsiteY2" fmla="*/ 6883400 h 6899275"/>
              <a:gd name="connsiteX3" fmla="*/ 3971925 w 4448175"/>
              <a:gd name="connsiteY3" fmla="*/ 6899275 h 6899275"/>
              <a:gd name="connsiteX4" fmla="*/ 0 w 4448175"/>
              <a:gd name="connsiteY4" fmla="*/ 34925 h 6899275"/>
              <a:gd name="connsiteX0" fmla="*/ 0 w 4467225"/>
              <a:gd name="connsiteY0" fmla="*/ 6350 h 6899275"/>
              <a:gd name="connsiteX1" fmla="*/ 4467225 w 4467225"/>
              <a:gd name="connsiteY1" fmla="*/ 0 h 6899275"/>
              <a:gd name="connsiteX2" fmla="*/ 4467225 w 4467225"/>
              <a:gd name="connsiteY2" fmla="*/ 6883400 h 6899275"/>
              <a:gd name="connsiteX3" fmla="*/ 3990975 w 4467225"/>
              <a:gd name="connsiteY3" fmla="*/ 6899275 h 6899275"/>
              <a:gd name="connsiteX4" fmla="*/ 0 w 4467225"/>
              <a:gd name="connsiteY4" fmla="*/ 6350 h 689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30161D24-99E6-4E77-AC4C-21120F89774A}"/>
              </a:ext>
            </a:extLst>
          </p:cNvPr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7" name="矩形: 圆角 6">
              <a:extLst>
                <a:ext uri="{FF2B5EF4-FFF2-40B4-BE49-F238E27FC236}">
                  <a16:creationId xmlns:a16="http://schemas.microsoft.com/office/drawing/2014/main" id="{BB0B2146-8135-4C64-811B-E3B1DD2C9D5A}"/>
                </a:ext>
              </a:extLst>
            </p:cNvPr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id="{974EE83A-4580-4206-AE77-EBC9FA596595}"/>
                </a:ext>
              </a:extLst>
            </p:cNvPr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:a16="http://schemas.microsoft.com/office/drawing/2014/main" id="{3FC23526-3398-484D-A292-DD4EB7FCEB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30" y="5569607"/>
            <a:ext cx="1019144" cy="101914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762D5342-5F06-4A2E-BEFD-70028AAD6D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685" y="179958"/>
            <a:ext cx="1862082" cy="931041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90B3A3E0-4DD2-49D9-993E-0D71C34899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143" y="4951705"/>
            <a:ext cx="1150877" cy="863158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D82E8421-DD3A-4801-835C-5BF8E3B14E8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805" y="4123141"/>
            <a:ext cx="1152946" cy="153726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5A509783-4741-42FF-A02C-D61E6CC5CB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572" y="5127226"/>
            <a:ext cx="1884161" cy="1256107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7DE54687-8D94-4961-A142-C46AC2975FA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469" y="4932512"/>
            <a:ext cx="1221361" cy="122136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7979AE8E-CED1-4EFE-9AA2-DBAFBFEFF35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260" y="517842"/>
            <a:ext cx="1123950" cy="112395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24DC986A-8D08-447C-9ED1-EC89D9C12FB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630" y="1173516"/>
            <a:ext cx="1169552" cy="584776"/>
          </a:xfrm>
          <a:prstGeom prst="rect">
            <a:avLst/>
          </a:prstGeom>
        </p:spPr>
      </p:pic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id="{A18FAB3A-1DD1-4871-935C-2DBBF58E3C11}"/>
              </a:ext>
            </a:extLst>
          </p:cNvPr>
          <p:cNvSpPr/>
          <p:nvPr/>
        </p:nvSpPr>
        <p:spPr>
          <a:xfrm>
            <a:off x="11054736" y="4526313"/>
            <a:ext cx="526098" cy="485662"/>
          </a:xfrm>
          <a:custGeom>
            <a:avLst/>
            <a:gdLst>
              <a:gd name="connsiteX0" fmla="*/ 1066800 w 1066800"/>
              <a:gd name="connsiteY0" fmla="*/ 0 h 889000"/>
              <a:gd name="connsiteX1" fmla="*/ 1066800 w 1066800"/>
              <a:gd name="connsiteY1" fmla="*/ 889000 h 889000"/>
              <a:gd name="connsiteX2" fmla="*/ 0 w 1066800"/>
              <a:gd name="connsiteY2" fmla="*/ 889000 h 889000"/>
              <a:gd name="connsiteX3" fmla="*/ 647700 w 1066800"/>
              <a:gd name="connsiteY3" fmla="*/ 495300 h 889000"/>
              <a:gd name="connsiteX4" fmla="*/ 0 w 1066800"/>
              <a:gd name="connsiteY4" fmla="*/ 101600 h 889000"/>
              <a:gd name="connsiteX5" fmla="*/ 1041400 w 1066800"/>
              <a:gd name="connsiteY5" fmla="*/ 25400 h 889000"/>
              <a:gd name="connsiteX6" fmla="*/ 1066800 w 1066800"/>
              <a:gd name="connsiteY6" fmla="*/ 0 h 889000"/>
              <a:gd name="connsiteX0" fmla="*/ 1041400 w 1066800"/>
              <a:gd name="connsiteY0" fmla="*/ 0 h 863600"/>
              <a:gd name="connsiteX1" fmla="*/ 1066800 w 1066800"/>
              <a:gd name="connsiteY1" fmla="*/ 863600 h 863600"/>
              <a:gd name="connsiteX2" fmla="*/ 0 w 1066800"/>
              <a:gd name="connsiteY2" fmla="*/ 863600 h 863600"/>
              <a:gd name="connsiteX3" fmla="*/ 647700 w 1066800"/>
              <a:gd name="connsiteY3" fmla="*/ 469900 h 863600"/>
              <a:gd name="connsiteX4" fmla="*/ 0 w 1066800"/>
              <a:gd name="connsiteY4" fmla="*/ 76200 h 863600"/>
              <a:gd name="connsiteX5" fmla="*/ 1041400 w 1066800"/>
              <a:gd name="connsiteY5" fmla="*/ 0 h 863600"/>
              <a:gd name="connsiteX0" fmla="*/ 1081881 w 1081881"/>
              <a:gd name="connsiteY0" fmla="*/ 0 h 868363"/>
              <a:gd name="connsiteX1" fmla="*/ 1066800 w 1081881"/>
              <a:gd name="connsiteY1" fmla="*/ 868363 h 868363"/>
              <a:gd name="connsiteX2" fmla="*/ 0 w 1081881"/>
              <a:gd name="connsiteY2" fmla="*/ 868363 h 868363"/>
              <a:gd name="connsiteX3" fmla="*/ 647700 w 1081881"/>
              <a:gd name="connsiteY3" fmla="*/ 474663 h 868363"/>
              <a:gd name="connsiteX4" fmla="*/ 0 w 1081881"/>
              <a:gd name="connsiteY4" fmla="*/ 80963 h 868363"/>
              <a:gd name="connsiteX5" fmla="*/ 1081881 w 1081881"/>
              <a:gd name="connsiteY5" fmla="*/ 0 h 868363"/>
              <a:gd name="connsiteX0" fmla="*/ 1086643 w 1086643"/>
              <a:gd name="connsiteY0" fmla="*/ 14287 h 882650"/>
              <a:gd name="connsiteX1" fmla="*/ 1071562 w 1086643"/>
              <a:gd name="connsiteY1" fmla="*/ 882650 h 882650"/>
              <a:gd name="connsiteX2" fmla="*/ 4762 w 1086643"/>
              <a:gd name="connsiteY2" fmla="*/ 882650 h 882650"/>
              <a:gd name="connsiteX3" fmla="*/ 652462 w 1086643"/>
              <a:gd name="connsiteY3" fmla="*/ 488950 h 882650"/>
              <a:gd name="connsiteX4" fmla="*/ 0 w 1086643"/>
              <a:gd name="connsiteY4" fmla="*/ 0 h 882650"/>
              <a:gd name="connsiteX5" fmla="*/ 1086643 w 1086643"/>
              <a:gd name="connsiteY5" fmla="*/ 14287 h 882650"/>
              <a:gd name="connsiteX0" fmla="*/ 1086643 w 1086643"/>
              <a:gd name="connsiteY0" fmla="*/ 14287 h 887412"/>
              <a:gd name="connsiteX1" fmla="*/ 1083468 w 1086643"/>
              <a:gd name="connsiteY1" fmla="*/ 887412 h 887412"/>
              <a:gd name="connsiteX2" fmla="*/ 4762 w 1086643"/>
              <a:gd name="connsiteY2" fmla="*/ 882650 h 887412"/>
              <a:gd name="connsiteX3" fmla="*/ 652462 w 1086643"/>
              <a:gd name="connsiteY3" fmla="*/ 488950 h 887412"/>
              <a:gd name="connsiteX4" fmla="*/ 0 w 1086643"/>
              <a:gd name="connsiteY4" fmla="*/ 0 h 887412"/>
              <a:gd name="connsiteX5" fmla="*/ 1086643 w 1086643"/>
              <a:gd name="connsiteY5" fmla="*/ 14287 h 887412"/>
              <a:gd name="connsiteX0" fmla="*/ 1086643 w 1086643"/>
              <a:gd name="connsiteY0" fmla="*/ 14287 h 887412"/>
              <a:gd name="connsiteX1" fmla="*/ 1083468 w 1086643"/>
              <a:gd name="connsiteY1" fmla="*/ 887412 h 887412"/>
              <a:gd name="connsiteX2" fmla="*/ 4762 w 1086643"/>
              <a:gd name="connsiteY2" fmla="*/ 882650 h 887412"/>
              <a:gd name="connsiteX3" fmla="*/ 671512 w 1086643"/>
              <a:gd name="connsiteY3" fmla="*/ 415131 h 887412"/>
              <a:gd name="connsiteX4" fmla="*/ 0 w 1086643"/>
              <a:gd name="connsiteY4" fmla="*/ 0 h 887412"/>
              <a:gd name="connsiteX5" fmla="*/ 1086643 w 1086643"/>
              <a:gd name="connsiteY5" fmla="*/ 14287 h 887412"/>
              <a:gd name="connsiteX0" fmla="*/ 1079499 w 1083592"/>
              <a:gd name="connsiteY0" fmla="*/ 2381 h 887412"/>
              <a:gd name="connsiteX1" fmla="*/ 1083468 w 1083592"/>
              <a:gd name="connsiteY1" fmla="*/ 887412 h 887412"/>
              <a:gd name="connsiteX2" fmla="*/ 4762 w 1083592"/>
              <a:gd name="connsiteY2" fmla="*/ 882650 h 887412"/>
              <a:gd name="connsiteX3" fmla="*/ 671512 w 1083592"/>
              <a:gd name="connsiteY3" fmla="*/ 415131 h 887412"/>
              <a:gd name="connsiteX4" fmla="*/ 0 w 1083592"/>
              <a:gd name="connsiteY4" fmla="*/ 0 h 887412"/>
              <a:gd name="connsiteX5" fmla="*/ 1079499 w 1083592"/>
              <a:gd name="connsiteY5" fmla="*/ 2381 h 887412"/>
              <a:gd name="connsiteX0" fmla="*/ 1091405 w 1091405"/>
              <a:gd name="connsiteY0" fmla="*/ 4762 h 887412"/>
              <a:gd name="connsiteX1" fmla="*/ 1083468 w 1091405"/>
              <a:gd name="connsiteY1" fmla="*/ 887412 h 887412"/>
              <a:gd name="connsiteX2" fmla="*/ 4762 w 1091405"/>
              <a:gd name="connsiteY2" fmla="*/ 882650 h 887412"/>
              <a:gd name="connsiteX3" fmla="*/ 671512 w 1091405"/>
              <a:gd name="connsiteY3" fmla="*/ 415131 h 887412"/>
              <a:gd name="connsiteX4" fmla="*/ 0 w 1091405"/>
              <a:gd name="connsiteY4" fmla="*/ 0 h 887412"/>
              <a:gd name="connsiteX5" fmla="*/ 1091405 w 1091405"/>
              <a:gd name="connsiteY5" fmla="*/ 4762 h 887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1405" h="887412">
                <a:moveTo>
                  <a:pt x="1091405" y="4762"/>
                </a:moveTo>
                <a:cubicBezTo>
                  <a:pt x="1090347" y="295804"/>
                  <a:pt x="1084526" y="596370"/>
                  <a:pt x="1083468" y="887412"/>
                </a:cubicBezTo>
                <a:lnTo>
                  <a:pt x="4762" y="882650"/>
                </a:lnTo>
                <a:lnTo>
                  <a:pt x="671512" y="415131"/>
                </a:lnTo>
                <a:lnTo>
                  <a:pt x="0" y="0"/>
                </a:lnTo>
                <a:lnTo>
                  <a:pt x="1091405" y="4762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等腰三角形 22">
            <a:extLst>
              <a:ext uri="{FF2B5EF4-FFF2-40B4-BE49-F238E27FC236}">
                <a16:creationId xmlns:a16="http://schemas.microsoft.com/office/drawing/2014/main" id="{8B965E51-7D1C-4FA4-9D2D-DF70A9535D4A}"/>
              </a:ext>
            </a:extLst>
          </p:cNvPr>
          <p:cNvSpPr/>
          <p:nvPr/>
        </p:nvSpPr>
        <p:spPr>
          <a:xfrm>
            <a:off x="622794" y="2104499"/>
            <a:ext cx="320959" cy="276689"/>
          </a:xfrm>
          <a:prstGeom prst="triangle">
            <a:avLst/>
          </a:prstGeom>
          <a:solidFill>
            <a:srgbClr val="E61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A6A7E688-13E2-4093-8903-EFE22618146C}"/>
              </a:ext>
            </a:extLst>
          </p:cNvPr>
          <p:cNvSpPr/>
          <p:nvPr/>
        </p:nvSpPr>
        <p:spPr>
          <a:xfrm>
            <a:off x="1105565" y="766216"/>
            <a:ext cx="4623898" cy="5847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800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4.</a:t>
            </a:r>
            <a:r>
              <a:rPr lang="ko-KR" altLang="en-US" sz="2800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연구 방법 및 향후 계획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E46D8195-7D21-4528-91A1-30052AA40FDB}"/>
              </a:ext>
            </a:extLst>
          </p:cNvPr>
          <p:cNvSpPr/>
          <p:nvPr/>
        </p:nvSpPr>
        <p:spPr>
          <a:xfrm>
            <a:off x="1155675" y="1564816"/>
            <a:ext cx="996301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ko-KR" altLang="en-US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자료 수집</a:t>
            </a:r>
            <a:endParaRPr lang="en-US" altLang="ko-KR" b="1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설문조사 방법으로 여러 기업의 정규직 직원을 대상으로 조사한다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.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ko-KR" altLang="en-US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변수의 측정</a:t>
            </a:r>
            <a:endParaRPr lang="en-US" altLang="ko-KR" b="1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상사의 비인격적 감독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: Tepper(2000)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의 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15 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개 문항</a:t>
            </a:r>
            <a:endParaRPr lang="en-US" altLang="ko-KR" sz="1600">
              <a:solidFill>
                <a:schemeClr val="tx1">
                  <a:lumMod val="95000"/>
                  <a:lumOff val="5000"/>
                </a:schemeClr>
              </a:solidFill>
              <a:latin typeface="HY신명조" panose="02030600000101010101" pitchFamily="18" charset="-127"/>
              <a:ea typeface="HY신명조" panose="02030600000101010101" pitchFamily="18" charset="-127"/>
              <a:cs typeface="+mn-ea"/>
              <a:sym typeface="+mn-lt"/>
            </a:endParaRPr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8277C661-5C5F-4F8B-AB2A-E8AF0AE434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6847140"/>
              </p:ext>
            </p:extLst>
          </p:nvPr>
        </p:nvGraphicFramePr>
        <p:xfrm>
          <a:off x="1572303" y="3181923"/>
          <a:ext cx="9135846" cy="2725200"/>
        </p:xfrm>
        <a:graphic>
          <a:graphicData uri="http://schemas.openxmlformats.org/drawingml/2006/table">
            <a:tbl>
              <a:tblPr firstRow="1" bandRow="1">
                <a:solidFill>
                  <a:srgbClr val="D1E3E7"/>
                </a:solidFill>
                <a:tableStyleId>{5C22544A-7EE6-4342-B048-85BDC9FD1C3A}</a:tableStyleId>
              </a:tblPr>
              <a:tblGrid>
                <a:gridCol w="4567923">
                  <a:extLst>
                    <a:ext uri="{9D8B030D-6E8A-4147-A177-3AD203B41FA5}">
                      <a16:colId xmlns:a16="http://schemas.microsoft.com/office/drawing/2014/main" val="1595116993"/>
                    </a:ext>
                  </a:extLst>
                </a:gridCol>
                <a:gridCol w="4567923">
                  <a:extLst>
                    <a:ext uri="{9D8B030D-6E8A-4147-A177-3AD203B41FA5}">
                      <a16:colId xmlns:a16="http://schemas.microsoft.com/office/drawing/2014/main" val="118722285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b="0">
                          <a:solidFill>
                            <a:schemeClr val="tx1"/>
                          </a:solidFill>
                        </a:rPr>
                        <a:t>1. Ridicules me.</a:t>
                      </a:r>
                      <a:endParaRPr lang="zh-CN" altLang="en-US" sz="12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D9EBE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b="0">
                          <a:solidFill>
                            <a:schemeClr val="tx1"/>
                          </a:solidFill>
                        </a:rPr>
                        <a:t>9. Breaks promises he/she makes.</a:t>
                      </a:r>
                      <a:endParaRPr lang="zh-CN" altLang="en-US" sz="12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D9EB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878711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/>
                        <a:t>2. Tell me my thoughts or feelings are stupid.</a:t>
                      </a:r>
                      <a:endParaRPr lang="zh-CN" altLang="en-US" sz="1200"/>
                    </a:p>
                  </a:txBody>
                  <a:tcPr anchor="ctr">
                    <a:solidFill>
                      <a:srgbClr val="D9EBE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/>
                        <a:t>10. Expresses anger at me when he/she is mad for another reason</a:t>
                      </a:r>
                      <a:endParaRPr lang="zh-CN" altLang="en-US" sz="1200"/>
                    </a:p>
                  </a:txBody>
                  <a:tcPr anchor="ctr">
                    <a:solidFill>
                      <a:srgbClr val="D9EB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219477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/>
                        <a:t>3. Gives me the silent treatment.</a:t>
                      </a:r>
                      <a:endParaRPr lang="zh-CN" altLang="en-US" sz="1200"/>
                    </a:p>
                  </a:txBody>
                  <a:tcPr anchor="ctr">
                    <a:solidFill>
                      <a:srgbClr val="D9EBE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/>
                        <a:t>11. Makes negative comments about me to others.</a:t>
                      </a:r>
                      <a:endParaRPr lang="zh-CN" altLang="en-US" sz="1200"/>
                    </a:p>
                  </a:txBody>
                  <a:tcPr anchor="ctr">
                    <a:solidFill>
                      <a:srgbClr val="D9EB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403165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/>
                        <a:t>4. Puts me down in front of others.</a:t>
                      </a:r>
                      <a:endParaRPr lang="zh-CN" altLang="en-US" sz="1200"/>
                    </a:p>
                  </a:txBody>
                  <a:tcPr anchor="ctr">
                    <a:solidFill>
                      <a:srgbClr val="D9EBE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/>
                        <a:t>12. Is rude to me</a:t>
                      </a:r>
                      <a:endParaRPr lang="zh-CN" altLang="en-US" sz="1200"/>
                    </a:p>
                  </a:txBody>
                  <a:tcPr anchor="ctr">
                    <a:solidFill>
                      <a:srgbClr val="D9EB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174225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/>
                        <a:t>5. Invades my privacy</a:t>
                      </a:r>
                      <a:endParaRPr lang="zh-CN" altLang="en-US" sz="1200"/>
                    </a:p>
                  </a:txBody>
                  <a:tcPr anchor="ctr">
                    <a:solidFill>
                      <a:srgbClr val="D9EBE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/>
                        <a:t>13. Dose not allow me to interact with my coworkers.</a:t>
                      </a:r>
                      <a:endParaRPr lang="zh-CN" altLang="en-US" sz="1200"/>
                    </a:p>
                  </a:txBody>
                  <a:tcPr anchor="ctr">
                    <a:solidFill>
                      <a:srgbClr val="D9EB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417196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/>
                        <a:t>6. Reminds me of my past mistakes and failures.</a:t>
                      </a:r>
                      <a:endParaRPr lang="zh-CN" altLang="en-US" sz="1200"/>
                    </a:p>
                  </a:txBody>
                  <a:tcPr anchor="ctr">
                    <a:solidFill>
                      <a:srgbClr val="D9EBE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/>
                        <a:t>14. Tell me I’m incompetent.</a:t>
                      </a:r>
                      <a:endParaRPr lang="zh-CN" altLang="en-US" sz="1200"/>
                    </a:p>
                  </a:txBody>
                  <a:tcPr anchor="ctr">
                    <a:solidFill>
                      <a:srgbClr val="D9EB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767927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/>
                        <a:t>7. Doesn’t give me credit for jobs requiring a lot of effort.</a:t>
                      </a:r>
                      <a:endParaRPr lang="zh-CN" altLang="en-US" sz="1200"/>
                    </a:p>
                  </a:txBody>
                  <a:tcPr anchor="ctr">
                    <a:solidFill>
                      <a:srgbClr val="D9EBE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/>
                        <a:t>15. Lies to me.</a:t>
                      </a:r>
                      <a:endParaRPr lang="zh-CN" altLang="en-US" sz="1200"/>
                    </a:p>
                  </a:txBody>
                  <a:tcPr anchor="ctr">
                    <a:solidFill>
                      <a:srgbClr val="D9EB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249514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/>
                        <a:t>8. Blames me to save himself/herself embarrassment.</a:t>
                      </a:r>
                      <a:endParaRPr lang="zh-CN" altLang="en-US" sz="1200"/>
                    </a:p>
                  </a:txBody>
                  <a:tcPr anchor="ctr">
                    <a:solidFill>
                      <a:srgbClr val="D9EBE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zh-CN" altLang="en-US" sz="1200"/>
                    </a:p>
                  </a:txBody>
                  <a:tcPr anchor="ctr">
                    <a:solidFill>
                      <a:srgbClr val="D9EB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56083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6876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id="{883A8C68-9946-42C7-82C9-2FE0DAE61D4A}"/>
              </a:ext>
            </a:extLst>
          </p:cNvPr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id="{9185846E-F018-4B65-83BD-B7847A836BAE}"/>
              </a:ext>
            </a:extLst>
          </p:cNvPr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id="{553BEBF0-52F3-42F9-B2DD-A4A8BFADBC4A}"/>
              </a:ext>
            </a:extLst>
          </p:cNvPr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" fmla="*/ 0 w 4457700"/>
              <a:gd name="connsiteY0" fmla="*/ 0 h 6911975"/>
              <a:gd name="connsiteX1" fmla="*/ 4457700 w 4457700"/>
              <a:gd name="connsiteY1" fmla="*/ 12700 h 6911975"/>
              <a:gd name="connsiteX2" fmla="*/ 4457700 w 4457700"/>
              <a:gd name="connsiteY2" fmla="*/ 6896100 h 6911975"/>
              <a:gd name="connsiteX3" fmla="*/ 3981450 w 4457700"/>
              <a:gd name="connsiteY3" fmla="*/ 6911975 h 6911975"/>
              <a:gd name="connsiteX4" fmla="*/ 0 w 4457700"/>
              <a:gd name="connsiteY4" fmla="*/ 0 h 6911975"/>
              <a:gd name="connsiteX0" fmla="*/ 0 w 4448175"/>
              <a:gd name="connsiteY0" fmla="*/ 34925 h 6899275"/>
              <a:gd name="connsiteX1" fmla="*/ 4448175 w 4448175"/>
              <a:gd name="connsiteY1" fmla="*/ 0 h 6899275"/>
              <a:gd name="connsiteX2" fmla="*/ 4448175 w 4448175"/>
              <a:gd name="connsiteY2" fmla="*/ 6883400 h 6899275"/>
              <a:gd name="connsiteX3" fmla="*/ 3971925 w 4448175"/>
              <a:gd name="connsiteY3" fmla="*/ 6899275 h 6899275"/>
              <a:gd name="connsiteX4" fmla="*/ 0 w 4448175"/>
              <a:gd name="connsiteY4" fmla="*/ 34925 h 6899275"/>
              <a:gd name="connsiteX0" fmla="*/ 0 w 4467225"/>
              <a:gd name="connsiteY0" fmla="*/ 6350 h 6899275"/>
              <a:gd name="connsiteX1" fmla="*/ 4467225 w 4467225"/>
              <a:gd name="connsiteY1" fmla="*/ 0 h 6899275"/>
              <a:gd name="connsiteX2" fmla="*/ 4467225 w 4467225"/>
              <a:gd name="connsiteY2" fmla="*/ 6883400 h 6899275"/>
              <a:gd name="connsiteX3" fmla="*/ 3990975 w 4467225"/>
              <a:gd name="connsiteY3" fmla="*/ 6899275 h 6899275"/>
              <a:gd name="connsiteX4" fmla="*/ 0 w 4467225"/>
              <a:gd name="connsiteY4" fmla="*/ 6350 h 689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30161D24-99E6-4E77-AC4C-21120F89774A}"/>
              </a:ext>
            </a:extLst>
          </p:cNvPr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7" name="矩形: 圆角 6">
              <a:extLst>
                <a:ext uri="{FF2B5EF4-FFF2-40B4-BE49-F238E27FC236}">
                  <a16:creationId xmlns:a16="http://schemas.microsoft.com/office/drawing/2014/main" id="{BB0B2146-8135-4C64-811B-E3B1DD2C9D5A}"/>
                </a:ext>
              </a:extLst>
            </p:cNvPr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id="{974EE83A-4580-4206-AE77-EBC9FA596595}"/>
                </a:ext>
              </a:extLst>
            </p:cNvPr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:a16="http://schemas.microsoft.com/office/drawing/2014/main" id="{3FC23526-3398-484D-A292-DD4EB7FCEB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30" y="5569607"/>
            <a:ext cx="1019144" cy="101914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762D5342-5F06-4A2E-BEFD-70028AAD6D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685" y="179958"/>
            <a:ext cx="1862082" cy="931041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90B3A3E0-4DD2-49D9-993E-0D71C34899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143" y="4951705"/>
            <a:ext cx="1150877" cy="863158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D82E8421-DD3A-4801-835C-5BF8E3B14E8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805" y="4123141"/>
            <a:ext cx="1152946" cy="153726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5A509783-4741-42FF-A02C-D61E6CC5CB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572" y="5127226"/>
            <a:ext cx="1884161" cy="1256107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7DE54687-8D94-4961-A142-C46AC2975FA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469" y="4932512"/>
            <a:ext cx="1221361" cy="122136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7979AE8E-CED1-4EFE-9AA2-DBAFBFEFF35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260" y="517842"/>
            <a:ext cx="1123950" cy="112395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24DC986A-8D08-447C-9ED1-EC89D9C12FB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630" y="1173516"/>
            <a:ext cx="1169552" cy="584776"/>
          </a:xfrm>
          <a:prstGeom prst="rect">
            <a:avLst/>
          </a:prstGeom>
        </p:spPr>
      </p:pic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id="{A18FAB3A-1DD1-4871-935C-2DBBF58E3C11}"/>
              </a:ext>
            </a:extLst>
          </p:cNvPr>
          <p:cNvSpPr/>
          <p:nvPr/>
        </p:nvSpPr>
        <p:spPr>
          <a:xfrm>
            <a:off x="11054736" y="4526313"/>
            <a:ext cx="526098" cy="485662"/>
          </a:xfrm>
          <a:custGeom>
            <a:avLst/>
            <a:gdLst>
              <a:gd name="connsiteX0" fmla="*/ 1066800 w 1066800"/>
              <a:gd name="connsiteY0" fmla="*/ 0 h 889000"/>
              <a:gd name="connsiteX1" fmla="*/ 1066800 w 1066800"/>
              <a:gd name="connsiteY1" fmla="*/ 889000 h 889000"/>
              <a:gd name="connsiteX2" fmla="*/ 0 w 1066800"/>
              <a:gd name="connsiteY2" fmla="*/ 889000 h 889000"/>
              <a:gd name="connsiteX3" fmla="*/ 647700 w 1066800"/>
              <a:gd name="connsiteY3" fmla="*/ 495300 h 889000"/>
              <a:gd name="connsiteX4" fmla="*/ 0 w 1066800"/>
              <a:gd name="connsiteY4" fmla="*/ 101600 h 889000"/>
              <a:gd name="connsiteX5" fmla="*/ 1041400 w 1066800"/>
              <a:gd name="connsiteY5" fmla="*/ 25400 h 889000"/>
              <a:gd name="connsiteX6" fmla="*/ 1066800 w 1066800"/>
              <a:gd name="connsiteY6" fmla="*/ 0 h 889000"/>
              <a:gd name="connsiteX0" fmla="*/ 1041400 w 1066800"/>
              <a:gd name="connsiteY0" fmla="*/ 0 h 863600"/>
              <a:gd name="connsiteX1" fmla="*/ 1066800 w 1066800"/>
              <a:gd name="connsiteY1" fmla="*/ 863600 h 863600"/>
              <a:gd name="connsiteX2" fmla="*/ 0 w 1066800"/>
              <a:gd name="connsiteY2" fmla="*/ 863600 h 863600"/>
              <a:gd name="connsiteX3" fmla="*/ 647700 w 1066800"/>
              <a:gd name="connsiteY3" fmla="*/ 469900 h 863600"/>
              <a:gd name="connsiteX4" fmla="*/ 0 w 1066800"/>
              <a:gd name="connsiteY4" fmla="*/ 76200 h 863600"/>
              <a:gd name="connsiteX5" fmla="*/ 1041400 w 1066800"/>
              <a:gd name="connsiteY5" fmla="*/ 0 h 863600"/>
              <a:gd name="connsiteX0" fmla="*/ 1081881 w 1081881"/>
              <a:gd name="connsiteY0" fmla="*/ 0 h 868363"/>
              <a:gd name="connsiteX1" fmla="*/ 1066800 w 1081881"/>
              <a:gd name="connsiteY1" fmla="*/ 868363 h 868363"/>
              <a:gd name="connsiteX2" fmla="*/ 0 w 1081881"/>
              <a:gd name="connsiteY2" fmla="*/ 868363 h 868363"/>
              <a:gd name="connsiteX3" fmla="*/ 647700 w 1081881"/>
              <a:gd name="connsiteY3" fmla="*/ 474663 h 868363"/>
              <a:gd name="connsiteX4" fmla="*/ 0 w 1081881"/>
              <a:gd name="connsiteY4" fmla="*/ 80963 h 868363"/>
              <a:gd name="connsiteX5" fmla="*/ 1081881 w 1081881"/>
              <a:gd name="connsiteY5" fmla="*/ 0 h 868363"/>
              <a:gd name="connsiteX0" fmla="*/ 1086643 w 1086643"/>
              <a:gd name="connsiteY0" fmla="*/ 14287 h 882650"/>
              <a:gd name="connsiteX1" fmla="*/ 1071562 w 1086643"/>
              <a:gd name="connsiteY1" fmla="*/ 882650 h 882650"/>
              <a:gd name="connsiteX2" fmla="*/ 4762 w 1086643"/>
              <a:gd name="connsiteY2" fmla="*/ 882650 h 882650"/>
              <a:gd name="connsiteX3" fmla="*/ 652462 w 1086643"/>
              <a:gd name="connsiteY3" fmla="*/ 488950 h 882650"/>
              <a:gd name="connsiteX4" fmla="*/ 0 w 1086643"/>
              <a:gd name="connsiteY4" fmla="*/ 0 h 882650"/>
              <a:gd name="connsiteX5" fmla="*/ 1086643 w 1086643"/>
              <a:gd name="connsiteY5" fmla="*/ 14287 h 882650"/>
              <a:gd name="connsiteX0" fmla="*/ 1086643 w 1086643"/>
              <a:gd name="connsiteY0" fmla="*/ 14287 h 887412"/>
              <a:gd name="connsiteX1" fmla="*/ 1083468 w 1086643"/>
              <a:gd name="connsiteY1" fmla="*/ 887412 h 887412"/>
              <a:gd name="connsiteX2" fmla="*/ 4762 w 1086643"/>
              <a:gd name="connsiteY2" fmla="*/ 882650 h 887412"/>
              <a:gd name="connsiteX3" fmla="*/ 652462 w 1086643"/>
              <a:gd name="connsiteY3" fmla="*/ 488950 h 887412"/>
              <a:gd name="connsiteX4" fmla="*/ 0 w 1086643"/>
              <a:gd name="connsiteY4" fmla="*/ 0 h 887412"/>
              <a:gd name="connsiteX5" fmla="*/ 1086643 w 1086643"/>
              <a:gd name="connsiteY5" fmla="*/ 14287 h 887412"/>
              <a:gd name="connsiteX0" fmla="*/ 1086643 w 1086643"/>
              <a:gd name="connsiteY0" fmla="*/ 14287 h 887412"/>
              <a:gd name="connsiteX1" fmla="*/ 1083468 w 1086643"/>
              <a:gd name="connsiteY1" fmla="*/ 887412 h 887412"/>
              <a:gd name="connsiteX2" fmla="*/ 4762 w 1086643"/>
              <a:gd name="connsiteY2" fmla="*/ 882650 h 887412"/>
              <a:gd name="connsiteX3" fmla="*/ 671512 w 1086643"/>
              <a:gd name="connsiteY3" fmla="*/ 415131 h 887412"/>
              <a:gd name="connsiteX4" fmla="*/ 0 w 1086643"/>
              <a:gd name="connsiteY4" fmla="*/ 0 h 887412"/>
              <a:gd name="connsiteX5" fmla="*/ 1086643 w 1086643"/>
              <a:gd name="connsiteY5" fmla="*/ 14287 h 887412"/>
              <a:gd name="connsiteX0" fmla="*/ 1079499 w 1083592"/>
              <a:gd name="connsiteY0" fmla="*/ 2381 h 887412"/>
              <a:gd name="connsiteX1" fmla="*/ 1083468 w 1083592"/>
              <a:gd name="connsiteY1" fmla="*/ 887412 h 887412"/>
              <a:gd name="connsiteX2" fmla="*/ 4762 w 1083592"/>
              <a:gd name="connsiteY2" fmla="*/ 882650 h 887412"/>
              <a:gd name="connsiteX3" fmla="*/ 671512 w 1083592"/>
              <a:gd name="connsiteY3" fmla="*/ 415131 h 887412"/>
              <a:gd name="connsiteX4" fmla="*/ 0 w 1083592"/>
              <a:gd name="connsiteY4" fmla="*/ 0 h 887412"/>
              <a:gd name="connsiteX5" fmla="*/ 1079499 w 1083592"/>
              <a:gd name="connsiteY5" fmla="*/ 2381 h 887412"/>
              <a:gd name="connsiteX0" fmla="*/ 1091405 w 1091405"/>
              <a:gd name="connsiteY0" fmla="*/ 4762 h 887412"/>
              <a:gd name="connsiteX1" fmla="*/ 1083468 w 1091405"/>
              <a:gd name="connsiteY1" fmla="*/ 887412 h 887412"/>
              <a:gd name="connsiteX2" fmla="*/ 4762 w 1091405"/>
              <a:gd name="connsiteY2" fmla="*/ 882650 h 887412"/>
              <a:gd name="connsiteX3" fmla="*/ 671512 w 1091405"/>
              <a:gd name="connsiteY3" fmla="*/ 415131 h 887412"/>
              <a:gd name="connsiteX4" fmla="*/ 0 w 1091405"/>
              <a:gd name="connsiteY4" fmla="*/ 0 h 887412"/>
              <a:gd name="connsiteX5" fmla="*/ 1091405 w 1091405"/>
              <a:gd name="connsiteY5" fmla="*/ 4762 h 887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1405" h="887412">
                <a:moveTo>
                  <a:pt x="1091405" y="4762"/>
                </a:moveTo>
                <a:cubicBezTo>
                  <a:pt x="1090347" y="295804"/>
                  <a:pt x="1084526" y="596370"/>
                  <a:pt x="1083468" y="887412"/>
                </a:cubicBezTo>
                <a:lnTo>
                  <a:pt x="4762" y="882650"/>
                </a:lnTo>
                <a:lnTo>
                  <a:pt x="671512" y="415131"/>
                </a:lnTo>
                <a:lnTo>
                  <a:pt x="0" y="0"/>
                </a:lnTo>
                <a:lnTo>
                  <a:pt x="1091405" y="4762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等腰三角形 22">
            <a:extLst>
              <a:ext uri="{FF2B5EF4-FFF2-40B4-BE49-F238E27FC236}">
                <a16:creationId xmlns:a16="http://schemas.microsoft.com/office/drawing/2014/main" id="{8B965E51-7D1C-4FA4-9D2D-DF70A9535D4A}"/>
              </a:ext>
            </a:extLst>
          </p:cNvPr>
          <p:cNvSpPr/>
          <p:nvPr/>
        </p:nvSpPr>
        <p:spPr>
          <a:xfrm>
            <a:off x="622794" y="2104499"/>
            <a:ext cx="320959" cy="276689"/>
          </a:xfrm>
          <a:prstGeom prst="triangle">
            <a:avLst/>
          </a:prstGeom>
          <a:solidFill>
            <a:srgbClr val="E61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A6A7E688-13E2-4093-8903-EFE22618146C}"/>
              </a:ext>
            </a:extLst>
          </p:cNvPr>
          <p:cNvSpPr/>
          <p:nvPr/>
        </p:nvSpPr>
        <p:spPr>
          <a:xfrm>
            <a:off x="1105565" y="766216"/>
            <a:ext cx="4623898" cy="5847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800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4.</a:t>
            </a:r>
            <a:r>
              <a:rPr lang="ko-KR" altLang="en-US" sz="2800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연구 방법 및 향후 계획</a:t>
            </a:r>
          </a:p>
        </p:txBody>
      </p:sp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5E771FA4-EEF7-4714-B208-21FEC3FA07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4811208"/>
              </p:ext>
            </p:extLst>
          </p:nvPr>
        </p:nvGraphicFramePr>
        <p:xfrm>
          <a:off x="2585970" y="2666450"/>
          <a:ext cx="6949556" cy="2916000"/>
        </p:xfrm>
        <a:graphic>
          <a:graphicData uri="http://schemas.openxmlformats.org/drawingml/2006/table">
            <a:tbl>
              <a:tblPr firstRow="1" bandRow="1">
                <a:solidFill>
                  <a:srgbClr val="D1E3E7"/>
                </a:solidFill>
                <a:tableStyleId>{5C22544A-7EE6-4342-B048-85BDC9FD1C3A}</a:tableStyleId>
              </a:tblPr>
              <a:tblGrid>
                <a:gridCol w="6949556">
                  <a:extLst>
                    <a:ext uri="{9D8B030D-6E8A-4147-A177-3AD203B41FA5}">
                      <a16:colId xmlns:a16="http://schemas.microsoft.com/office/drawing/2014/main" val="3802440956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en-US" altLang="zh-CN" sz="1200" b="0">
                          <a:solidFill>
                            <a:schemeClr val="tx1"/>
                          </a:solidFill>
                        </a:rPr>
                        <a:t>1. I feel emotionally drained from my work.</a:t>
                      </a:r>
                      <a:endParaRPr lang="zh-CN" altLang="en-US" sz="12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D9EB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59065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US" altLang="zh-CN" sz="1200"/>
                        <a:t>2. I feel used up at the end of the workday.</a:t>
                      </a:r>
                      <a:endParaRPr lang="zh-CN" altLang="en-US" sz="1200"/>
                    </a:p>
                  </a:txBody>
                  <a:tcPr anchor="ctr">
                    <a:solidFill>
                      <a:srgbClr val="D9EB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02308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US" altLang="zh-CN" sz="1200"/>
                        <a:t>3. I feel fatigued when I get up in the morning and have to face another day on the job.</a:t>
                      </a:r>
                      <a:endParaRPr lang="zh-CN" altLang="en-US" sz="1200"/>
                    </a:p>
                  </a:txBody>
                  <a:tcPr anchor="ctr">
                    <a:solidFill>
                      <a:srgbClr val="D9EB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51256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US" altLang="zh-CN" sz="1200"/>
                        <a:t>4. Working with people all day is really a strain for me.</a:t>
                      </a:r>
                      <a:endParaRPr lang="zh-CN" altLang="en-US" sz="1200"/>
                    </a:p>
                  </a:txBody>
                  <a:tcPr anchor="ctr">
                    <a:solidFill>
                      <a:srgbClr val="D9EB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981159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US" altLang="zh-CN" sz="1200"/>
                        <a:t>5. I feel burned out from my work.</a:t>
                      </a:r>
                      <a:endParaRPr lang="zh-CN" altLang="en-US" sz="1200"/>
                    </a:p>
                  </a:txBody>
                  <a:tcPr anchor="ctr">
                    <a:solidFill>
                      <a:srgbClr val="D9EB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189105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US" altLang="zh-CN" sz="1200"/>
                        <a:t>6. I feel frustrated by my job.</a:t>
                      </a:r>
                      <a:endParaRPr lang="zh-CN" altLang="en-US" sz="1200"/>
                    </a:p>
                  </a:txBody>
                  <a:tcPr anchor="ctr">
                    <a:solidFill>
                      <a:srgbClr val="D9EB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127917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US" altLang="zh-CN" sz="1200"/>
                        <a:t>7. I feel I’m working too hard on my job.</a:t>
                      </a:r>
                      <a:endParaRPr lang="zh-CN" altLang="en-US" sz="1200"/>
                    </a:p>
                  </a:txBody>
                  <a:tcPr anchor="ctr">
                    <a:solidFill>
                      <a:srgbClr val="D9EB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632811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US" altLang="zh-CN" sz="1200"/>
                        <a:t>8. Working with people directly puts too much stress on me.</a:t>
                      </a:r>
                      <a:endParaRPr lang="zh-CN" altLang="en-US" sz="1200"/>
                    </a:p>
                  </a:txBody>
                  <a:tcPr anchor="ctr">
                    <a:solidFill>
                      <a:srgbClr val="D9EB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153856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US" altLang="zh-CN" sz="1200"/>
                        <a:t>9. I feel like I’m at the end of my rope.</a:t>
                      </a:r>
                      <a:endParaRPr lang="zh-CN" altLang="en-US" sz="1200"/>
                    </a:p>
                  </a:txBody>
                  <a:tcPr anchor="ctr">
                    <a:solidFill>
                      <a:srgbClr val="D9EB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872805"/>
                  </a:ext>
                </a:extLst>
              </a:tr>
            </a:tbl>
          </a:graphicData>
        </a:graphic>
      </p:graphicFrame>
      <p:sp>
        <p:nvSpPr>
          <p:cNvPr id="3" name="矩形 2">
            <a:extLst>
              <a:ext uri="{FF2B5EF4-FFF2-40B4-BE49-F238E27FC236}">
                <a16:creationId xmlns:a16="http://schemas.microsoft.com/office/drawing/2014/main" id="{112D5B2F-37B3-4580-BBE5-05B3AD97A4F9}"/>
              </a:ext>
            </a:extLst>
          </p:cNvPr>
          <p:cNvSpPr/>
          <p:nvPr/>
        </p:nvSpPr>
        <p:spPr>
          <a:xfrm>
            <a:off x="1299802" y="1580205"/>
            <a:ext cx="4445448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ko-KR" altLang="en-US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부하의 감정 고갈</a:t>
            </a:r>
            <a:endParaRPr lang="en-US" altLang="ko-KR">
              <a:solidFill>
                <a:schemeClr val="tx1">
                  <a:lumMod val="95000"/>
                  <a:lumOff val="5000"/>
                </a:schemeClr>
              </a:solidFill>
              <a:latin typeface="HY신명조" panose="02030600000101010101" pitchFamily="18" charset="-127"/>
              <a:ea typeface="HY신명조" panose="02030600000101010101" pitchFamily="18" charset="-127"/>
              <a:cs typeface="+mn-ea"/>
              <a:sym typeface="+mn-lt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altLang="ko-KR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Maslach &amp; Jackson(1981)</a:t>
            </a:r>
            <a:r>
              <a:rPr lang="ko-KR" altLang="en-US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의 </a:t>
            </a:r>
            <a:r>
              <a:rPr lang="en-US" altLang="ko-KR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9 </a:t>
            </a:r>
            <a:r>
              <a:rPr lang="ko-KR" altLang="en-US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개 항목</a:t>
            </a:r>
            <a:endParaRPr lang="en-US" altLang="ko-KR">
              <a:solidFill>
                <a:schemeClr val="tx1">
                  <a:lumMod val="95000"/>
                  <a:lumOff val="5000"/>
                </a:schemeClr>
              </a:solidFill>
              <a:latin typeface="HY신명조" panose="02030600000101010101" pitchFamily="18" charset="-127"/>
              <a:ea typeface="HY신명조" panose="02030600000101010101" pitchFamily="18" charset="-127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6246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id="{883A8C68-9946-42C7-82C9-2FE0DAE61D4A}"/>
              </a:ext>
            </a:extLst>
          </p:cNvPr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id="{9185846E-F018-4B65-83BD-B7847A836BAE}"/>
              </a:ext>
            </a:extLst>
          </p:cNvPr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id="{553BEBF0-52F3-42F9-B2DD-A4A8BFADBC4A}"/>
              </a:ext>
            </a:extLst>
          </p:cNvPr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" fmla="*/ 0 w 4457700"/>
              <a:gd name="connsiteY0" fmla="*/ 0 h 6911975"/>
              <a:gd name="connsiteX1" fmla="*/ 4457700 w 4457700"/>
              <a:gd name="connsiteY1" fmla="*/ 12700 h 6911975"/>
              <a:gd name="connsiteX2" fmla="*/ 4457700 w 4457700"/>
              <a:gd name="connsiteY2" fmla="*/ 6896100 h 6911975"/>
              <a:gd name="connsiteX3" fmla="*/ 3981450 w 4457700"/>
              <a:gd name="connsiteY3" fmla="*/ 6911975 h 6911975"/>
              <a:gd name="connsiteX4" fmla="*/ 0 w 4457700"/>
              <a:gd name="connsiteY4" fmla="*/ 0 h 6911975"/>
              <a:gd name="connsiteX0" fmla="*/ 0 w 4448175"/>
              <a:gd name="connsiteY0" fmla="*/ 34925 h 6899275"/>
              <a:gd name="connsiteX1" fmla="*/ 4448175 w 4448175"/>
              <a:gd name="connsiteY1" fmla="*/ 0 h 6899275"/>
              <a:gd name="connsiteX2" fmla="*/ 4448175 w 4448175"/>
              <a:gd name="connsiteY2" fmla="*/ 6883400 h 6899275"/>
              <a:gd name="connsiteX3" fmla="*/ 3971925 w 4448175"/>
              <a:gd name="connsiteY3" fmla="*/ 6899275 h 6899275"/>
              <a:gd name="connsiteX4" fmla="*/ 0 w 4448175"/>
              <a:gd name="connsiteY4" fmla="*/ 34925 h 6899275"/>
              <a:gd name="connsiteX0" fmla="*/ 0 w 4467225"/>
              <a:gd name="connsiteY0" fmla="*/ 6350 h 6899275"/>
              <a:gd name="connsiteX1" fmla="*/ 4467225 w 4467225"/>
              <a:gd name="connsiteY1" fmla="*/ 0 h 6899275"/>
              <a:gd name="connsiteX2" fmla="*/ 4467225 w 4467225"/>
              <a:gd name="connsiteY2" fmla="*/ 6883400 h 6899275"/>
              <a:gd name="connsiteX3" fmla="*/ 3990975 w 4467225"/>
              <a:gd name="connsiteY3" fmla="*/ 6899275 h 6899275"/>
              <a:gd name="connsiteX4" fmla="*/ 0 w 4467225"/>
              <a:gd name="connsiteY4" fmla="*/ 6350 h 689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30161D24-99E6-4E77-AC4C-21120F89774A}"/>
              </a:ext>
            </a:extLst>
          </p:cNvPr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7" name="矩形: 圆角 6">
              <a:extLst>
                <a:ext uri="{FF2B5EF4-FFF2-40B4-BE49-F238E27FC236}">
                  <a16:creationId xmlns:a16="http://schemas.microsoft.com/office/drawing/2014/main" id="{BB0B2146-8135-4C64-811B-E3B1DD2C9D5A}"/>
                </a:ext>
              </a:extLst>
            </p:cNvPr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id="{974EE83A-4580-4206-AE77-EBC9FA596595}"/>
                </a:ext>
              </a:extLst>
            </p:cNvPr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:a16="http://schemas.microsoft.com/office/drawing/2014/main" id="{3FC23526-3398-484D-A292-DD4EB7FCEB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30" y="5569607"/>
            <a:ext cx="1019144" cy="101914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762D5342-5F06-4A2E-BEFD-70028AAD6D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685" y="179958"/>
            <a:ext cx="1862082" cy="931041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90B3A3E0-4DD2-49D9-993E-0D71C34899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143" y="4951705"/>
            <a:ext cx="1150877" cy="863158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D82E8421-DD3A-4801-835C-5BF8E3B14E8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805" y="4123141"/>
            <a:ext cx="1152946" cy="153726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5A509783-4741-42FF-A02C-D61E6CC5CB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572" y="5127226"/>
            <a:ext cx="1884161" cy="1256107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7DE54687-8D94-4961-A142-C46AC2975FA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469" y="4932512"/>
            <a:ext cx="1221361" cy="122136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7979AE8E-CED1-4EFE-9AA2-DBAFBFEFF35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260" y="517842"/>
            <a:ext cx="1123950" cy="112395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24DC986A-8D08-447C-9ED1-EC89D9C12FB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630" y="1173516"/>
            <a:ext cx="1169552" cy="584776"/>
          </a:xfrm>
          <a:prstGeom prst="rect">
            <a:avLst/>
          </a:prstGeom>
        </p:spPr>
      </p:pic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id="{A18FAB3A-1DD1-4871-935C-2DBBF58E3C11}"/>
              </a:ext>
            </a:extLst>
          </p:cNvPr>
          <p:cNvSpPr/>
          <p:nvPr/>
        </p:nvSpPr>
        <p:spPr>
          <a:xfrm>
            <a:off x="11054736" y="4526313"/>
            <a:ext cx="526098" cy="485662"/>
          </a:xfrm>
          <a:custGeom>
            <a:avLst/>
            <a:gdLst>
              <a:gd name="connsiteX0" fmla="*/ 1066800 w 1066800"/>
              <a:gd name="connsiteY0" fmla="*/ 0 h 889000"/>
              <a:gd name="connsiteX1" fmla="*/ 1066800 w 1066800"/>
              <a:gd name="connsiteY1" fmla="*/ 889000 h 889000"/>
              <a:gd name="connsiteX2" fmla="*/ 0 w 1066800"/>
              <a:gd name="connsiteY2" fmla="*/ 889000 h 889000"/>
              <a:gd name="connsiteX3" fmla="*/ 647700 w 1066800"/>
              <a:gd name="connsiteY3" fmla="*/ 495300 h 889000"/>
              <a:gd name="connsiteX4" fmla="*/ 0 w 1066800"/>
              <a:gd name="connsiteY4" fmla="*/ 101600 h 889000"/>
              <a:gd name="connsiteX5" fmla="*/ 1041400 w 1066800"/>
              <a:gd name="connsiteY5" fmla="*/ 25400 h 889000"/>
              <a:gd name="connsiteX6" fmla="*/ 1066800 w 1066800"/>
              <a:gd name="connsiteY6" fmla="*/ 0 h 889000"/>
              <a:gd name="connsiteX0" fmla="*/ 1041400 w 1066800"/>
              <a:gd name="connsiteY0" fmla="*/ 0 h 863600"/>
              <a:gd name="connsiteX1" fmla="*/ 1066800 w 1066800"/>
              <a:gd name="connsiteY1" fmla="*/ 863600 h 863600"/>
              <a:gd name="connsiteX2" fmla="*/ 0 w 1066800"/>
              <a:gd name="connsiteY2" fmla="*/ 863600 h 863600"/>
              <a:gd name="connsiteX3" fmla="*/ 647700 w 1066800"/>
              <a:gd name="connsiteY3" fmla="*/ 469900 h 863600"/>
              <a:gd name="connsiteX4" fmla="*/ 0 w 1066800"/>
              <a:gd name="connsiteY4" fmla="*/ 76200 h 863600"/>
              <a:gd name="connsiteX5" fmla="*/ 1041400 w 1066800"/>
              <a:gd name="connsiteY5" fmla="*/ 0 h 863600"/>
              <a:gd name="connsiteX0" fmla="*/ 1081881 w 1081881"/>
              <a:gd name="connsiteY0" fmla="*/ 0 h 868363"/>
              <a:gd name="connsiteX1" fmla="*/ 1066800 w 1081881"/>
              <a:gd name="connsiteY1" fmla="*/ 868363 h 868363"/>
              <a:gd name="connsiteX2" fmla="*/ 0 w 1081881"/>
              <a:gd name="connsiteY2" fmla="*/ 868363 h 868363"/>
              <a:gd name="connsiteX3" fmla="*/ 647700 w 1081881"/>
              <a:gd name="connsiteY3" fmla="*/ 474663 h 868363"/>
              <a:gd name="connsiteX4" fmla="*/ 0 w 1081881"/>
              <a:gd name="connsiteY4" fmla="*/ 80963 h 868363"/>
              <a:gd name="connsiteX5" fmla="*/ 1081881 w 1081881"/>
              <a:gd name="connsiteY5" fmla="*/ 0 h 868363"/>
              <a:gd name="connsiteX0" fmla="*/ 1086643 w 1086643"/>
              <a:gd name="connsiteY0" fmla="*/ 14287 h 882650"/>
              <a:gd name="connsiteX1" fmla="*/ 1071562 w 1086643"/>
              <a:gd name="connsiteY1" fmla="*/ 882650 h 882650"/>
              <a:gd name="connsiteX2" fmla="*/ 4762 w 1086643"/>
              <a:gd name="connsiteY2" fmla="*/ 882650 h 882650"/>
              <a:gd name="connsiteX3" fmla="*/ 652462 w 1086643"/>
              <a:gd name="connsiteY3" fmla="*/ 488950 h 882650"/>
              <a:gd name="connsiteX4" fmla="*/ 0 w 1086643"/>
              <a:gd name="connsiteY4" fmla="*/ 0 h 882650"/>
              <a:gd name="connsiteX5" fmla="*/ 1086643 w 1086643"/>
              <a:gd name="connsiteY5" fmla="*/ 14287 h 882650"/>
              <a:gd name="connsiteX0" fmla="*/ 1086643 w 1086643"/>
              <a:gd name="connsiteY0" fmla="*/ 14287 h 887412"/>
              <a:gd name="connsiteX1" fmla="*/ 1083468 w 1086643"/>
              <a:gd name="connsiteY1" fmla="*/ 887412 h 887412"/>
              <a:gd name="connsiteX2" fmla="*/ 4762 w 1086643"/>
              <a:gd name="connsiteY2" fmla="*/ 882650 h 887412"/>
              <a:gd name="connsiteX3" fmla="*/ 652462 w 1086643"/>
              <a:gd name="connsiteY3" fmla="*/ 488950 h 887412"/>
              <a:gd name="connsiteX4" fmla="*/ 0 w 1086643"/>
              <a:gd name="connsiteY4" fmla="*/ 0 h 887412"/>
              <a:gd name="connsiteX5" fmla="*/ 1086643 w 1086643"/>
              <a:gd name="connsiteY5" fmla="*/ 14287 h 887412"/>
              <a:gd name="connsiteX0" fmla="*/ 1086643 w 1086643"/>
              <a:gd name="connsiteY0" fmla="*/ 14287 h 887412"/>
              <a:gd name="connsiteX1" fmla="*/ 1083468 w 1086643"/>
              <a:gd name="connsiteY1" fmla="*/ 887412 h 887412"/>
              <a:gd name="connsiteX2" fmla="*/ 4762 w 1086643"/>
              <a:gd name="connsiteY2" fmla="*/ 882650 h 887412"/>
              <a:gd name="connsiteX3" fmla="*/ 671512 w 1086643"/>
              <a:gd name="connsiteY3" fmla="*/ 415131 h 887412"/>
              <a:gd name="connsiteX4" fmla="*/ 0 w 1086643"/>
              <a:gd name="connsiteY4" fmla="*/ 0 h 887412"/>
              <a:gd name="connsiteX5" fmla="*/ 1086643 w 1086643"/>
              <a:gd name="connsiteY5" fmla="*/ 14287 h 887412"/>
              <a:gd name="connsiteX0" fmla="*/ 1079499 w 1083592"/>
              <a:gd name="connsiteY0" fmla="*/ 2381 h 887412"/>
              <a:gd name="connsiteX1" fmla="*/ 1083468 w 1083592"/>
              <a:gd name="connsiteY1" fmla="*/ 887412 h 887412"/>
              <a:gd name="connsiteX2" fmla="*/ 4762 w 1083592"/>
              <a:gd name="connsiteY2" fmla="*/ 882650 h 887412"/>
              <a:gd name="connsiteX3" fmla="*/ 671512 w 1083592"/>
              <a:gd name="connsiteY3" fmla="*/ 415131 h 887412"/>
              <a:gd name="connsiteX4" fmla="*/ 0 w 1083592"/>
              <a:gd name="connsiteY4" fmla="*/ 0 h 887412"/>
              <a:gd name="connsiteX5" fmla="*/ 1079499 w 1083592"/>
              <a:gd name="connsiteY5" fmla="*/ 2381 h 887412"/>
              <a:gd name="connsiteX0" fmla="*/ 1091405 w 1091405"/>
              <a:gd name="connsiteY0" fmla="*/ 4762 h 887412"/>
              <a:gd name="connsiteX1" fmla="*/ 1083468 w 1091405"/>
              <a:gd name="connsiteY1" fmla="*/ 887412 h 887412"/>
              <a:gd name="connsiteX2" fmla="*/ 4762 w 1091405"/>
              <a:gd name="connsiteY2" fmla="*/ 882650 h 887412"/>
              <a:gd name="connsiteX3" fmla="*/ 671512 w 1091405"/>
              <a:gd name="connsiteY3" fmla="*/ 415131 h 887412"/>
              <a:gd name="connsiteX4" fmla="*/ 0 w 1091405"/>
              <a:gd name="connsiteY4" fmla="*/ 0 h 887412"/>
              <a:gd name="connsiteX5" fmla="*/ 1091405 w 1091405"/>
              <a:gd name="connsiteY5" fmla="*/ 4762 h 887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1405" h="887412">
                <a:moveTo>
                  <a:pt x="1091405" y="4762"/>
                </a:moveTo>
                <a:cubicBezTo>
                  <a:pt x="1090347" y="295804"/>
                  <a:pt x="1084526" y="596370"/>
                  <a:pt x="1083468" y="887412"/>
                </a:cubicBezTo>
                <a:lnTo>
                  <a:pt x="4762" y="882650"/>
                </a:lnTo>
                <a:lnTo>
                  <a:pt x="671512" y="415131"/>
                </a:lnTo>
                <a:lnTo>
                  <a:pt x="0" y="0"/>
                </a:lnTo>
                <a:lnTo>
                  <a:pt x="1091405" y="4762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等腰三角形 22">
            <a:extLst>
              <a:ext uri="{FF2B5EF4-FFF2-40B4-BE49-F238E27FC236}">
                <a16:creationId xmlns:a16="http://schemas.microsoft.com/office/drawing/2014/main" id="{8B965E51-7D1C-4FA4-9D2D-DF70A9535D4A}"/>
              </a:ext>
            </a:extLst>
          </p:cNvPr>
          <p:cNvSpPr/>
          <p:nvPr/>
        </p:nvSpPr>
        <p:spPr>
          <a:xfrm>
            <a:off x="622794" y="2104499"/>
            <a:ext cx="320959" cy="276689"/>
          </a:xfrm>
          <a:prstGeom prst="triangle">
            <a:avLst/>
          </a:prstGeom>
          <a:solidFill>
            <a:srgbClr val="E61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A6A7E688-13E2-4093-8903-EFE22618146C}"/>
              </a:ext>
            </a:extLst>
          </p:cNvPr>
          <p:cNvSpPr/>
          <p:nvPr/>
        </p:nvSpPr>
        <p:spPr>
          <a:xfrm>
            <a:off x="1105565" y="766216"/>
            <a:ext cx="4623898" cy="5847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800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4.</a:t>
            </a:r>
            <a:r>
              <a:rPr lang="ko-KR" altLang="en-US" sz="2800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연구 방법 및 향후 계획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E46D8195-7D21-4528-91A1-30052AA40FDB}"/>
              </a:ext>
            </a:extLst>
          </p:cNvPr>
          <p:cNvSpPr/>
          <p:nvPr/>
        </p:nvSpPr>
        <p:spPr>
          <a:xfrm>
            <a:off x="1166002" y="1650813"/>
            <a:ext cx="9963019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ko-KR" altLang="en-US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부하의 용서 행동</a:t>
            </a:r>
            <a:endParaRPr lang="en-US" altLang="ko-KR">
              <a:solidFill>
                <a:schemeClr val="tx1">
                  <a:lumMod val="95000"/>
                  <a:lumOff val="5000"/>
                </a:schemeClr>
              </a:solidFill>
              <a:latin typeface="HY신명조" panose="02030600000101010101" pitchFamily="18" charset="-127"/>
              <a:ea typeface="HY신명조" panose="02030600000101010101" pitchFamily="18" charset="-127"/>
              <a:cs typeface="+mn-ea"/>
              <a:sym typeface="+mn-lt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altLang="ko-KR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Thompson &amp; Simkins(2017)</a:t>
            </a:r>
            <a:r>
              <a:rPr lang="ko-KR" altLang="en-US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연구에서 개발한 </a:t>
            </a:r>
            <a:r>
              <a:rPr lang="en-US" altLang="ko-KR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10 </a:t>
            </a:r>
            <a:r>
              <a:rPr lang="ko-KR" altLang="en-US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개 항목</a:t>
            </a:r>
            <a:endParaRPr lang="en-US" altLang="ko-KR">
              <a:solidFill>
                <a:schemeClr val="tx1">
                  <a:lumMod val="95000"/>
                  <a:lumOff val="5000"/>
                </a:schemeClr>
              </a:solidFill>
              <a:latin typeface="HY신명조" panose="02030600000101010101" pitchFamily="18" charset="-127"/>
              <a:ea typeface="HY신명조" panose="02030600000101010101" pitchFamily="18" charset="-127"/>
              <a:cs typeface="+mn-ea"/>
              <a:sym typeface="+mn-lt"/>
            </a:endParaRPr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8277C661-5C5F-4F8B-AB2A-E8AF0AE434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7318538"/>
              </p:ext>
            </p:extLst>
          </p:nvPr>
        </p:nvGraphicFramePr>
        <p:xfrm>
          <a:off x="1251134" y="2685333"/>
          <a:ext cx="9788589" cy="3069946"/>
        </p:xfrm>
        <a:graphic>
          <a:graphicData uri="http://schemas.openxmlformats.org/drawingml/2006/table">
            <a:tbl>
              <a:tblPr firstRow="1" bandRow="1">
                <a:solidFill>
                  <a:srgbClr val="D1E3E7"/>
                </a:solidFill>
                <a:tableStyleId>{5C22544A-7EE6-4342-B048-85BDC9FD1C3A}</a:tableStyleId>
              </a:tblPr>
              <a:tblGrid>
                <a:gridCol w="4540276">
                  <a:extLst>
                    <a:ext uri="{9D8B030D-6E8A-4147-A177-3AD203B41FA5}">
                      <a16:colId xmlns:a16="http://schemas.microsoft.com/office/drawing/2014/main" val="1595116993"/>
                    </a:ext>
                  </a:extLst>
                </a:gridCol>
                <a:gridCol w="5248313">
                  <a:extLst>
                    <a:ext uri="{9D8B030D-6E8A-4147-A177-3AD203B41FA5}">
                      <a16:colId xmlns:a16="http://schemas.microsoft.com/office/drawing/2014/main" val="118722285"/>
                    </a:ext>
                  </a:extLst>
                </a:gridCol>
              </a:tblGrid>
              <a:tr h="550851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b="0">
                          <a:solidFill>
                            <a:schemeClr val="tx1"/>
                          </a:solidFill>
                        </a:rPr>
                        <a:t>1. My decision to forgive him/her is mostly because‘Holding onto anger would have a negative effect on me.’</a:t>
                      </a:r>
                      <a:endParaRPr lang="zh-CN" altLang="en-US" sz="12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D9EBE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b="0">
                          <a:solidFill>
                            <a:schemeClr val="tx1"/>
                          </a:solidFill>
                        </a:rPr>
                        <a:t>6. My decision to forgive him/her is mostly because ‘I am concerned for his/her well-being.’</a:t>
                      </a:r>
                      <a:endParaRPr lang="zh-CN" altLang="en-US" sz="12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D9EB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8787116"/>
                  </a:ext>
                </a:extLst>
              </a:tr>
              <a:tr h="777313">
                <a:tc>
                  <a:txBody>
                    <a:bodyPr/>
                    <a:lstStyle/>
                    <a:p>
                      <a:pPr marL="0" algn="just" defTabSz="914400" rtl="0" eaLnBrk="1" latinLnBrk="0" hangingPunct="1"/>
                      <a:r>
                        <a:rPr lang="en-US" altLang="zh-CN" sz="12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 My decision to forgive him/her is mostly because‘It would be more costly for me to not forgive.’</a:t>
                      </a:r>
                      <a:endParaRPr lang="zh-CN" altLang="en-US" sz="1200" b="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D9EBE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/>
                        <a:t>7. My decision to forgive him/her is mostly because‘I feel empathy for him/her.’</a:t>
                      </a:r>
                      <a:endParaRPr lang="zh-CN" altLang="en-US" sz="1200"/>
                    </a:p>
                  </a:txBody>
                  <a:tcPr anchor="ctr">
                    <a:solidFill>
                      <a:srgbClr val="D9EB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2194770"/>
                  </a:ext>
                </a:extLst>
              </a:tr>
              <a:tr h="550851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/>
                        <a:t>3. My decision to forgive him/her is mostly because‘I want to receive future benefits from this person.’</a:t>
                      </a:r>
                      <a:endParaRPr lang="zh-CN" altLang="en-US" sz="1200"/>
                    </a:p>
                  </a:txBody>
                  <a:tcPr anchor="ctr">
                    <a:solidFill>
                      <a:srgbClr val="D9EBE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/>
                        <a:t>8. My decision to forgive him/her is mostly because ‘It is the kind thing to do.</a:t>
                      </a:r>
                      <a:endParaRPr lang="zh-CN" altLang="en-US" sz="1200"/>
                    </a:p>
                  </a:txBody>
                  <a:tcPr anchor="ctr">
                    <a:solidFill>
                      <a:srgbClr val="D9EB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4031655"/>
                  </a:ext>
                </a:extLst>
              </a:tr>
              <a:tr h="550851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/>
                        <a:t>4. My decision to forgive him/her is mostly because‘It is in my self-interest to forgive.’</a:t>
                      </a:r>
                      <a:endParaRPr lang="zh-CN" altLang="en-US" sz="1200"/>
                    </a:p>
                  </a:txBody>
                  <a:tcPr anchor="ctr">
                    <a:solidFill>
                      <a:srgbClr val="D9EBE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/>
                        <a:t>9. My decision to forgive him/her is mostly because ‘I want to help him/her feel better.’</a:t>
                      </a:r>
                      <a:endParaRPr lang="zh-CN" altLang="en-US" sz="1200"/>
                    </a:p>
                  </a:txBody>
                  <a:tcPr anchor="ctr">
                    <a:solidFill>
                      <a:srgbClr val="D9EB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1742259"/>
                  </a:ext>
                </a:extLst>
              </a:tr>
              <a:tr h="550851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/>
                        <a:t>5. My decision to forgive him/her is mostly because‘I do not want my own productivity to suffer.’</a:t>
                      </a:r>
                      <a:endParaRPr lang="zh-CN" altLang="en-US" sz="1200"/>
                    </a:p>
                  </a:txBody>
                  <a:tcPr anchor="ctr">
                    <a:solidFill>
                      <a:srgbClr val="D9EBE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/>
                        <a:t>10. My decision to forgive him/her is mostly because ‘I want to show compassion for him/her.’</a:t>
                      </a:r>
                      <a:endParaRPr lang="zh-CN" altLang="en-US" sz="1200"/>
                    </a:p>
                  </a:txBody>
                  <a:tcPr anchor="ctr">
                    <a:solidFill>
                      <a:srgbClr val="D9EB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41719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811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id="{883A8C68-9946-42C7-82C9-2FE0DAE61D4A}"/>
              </a:ext>
            </a:extLst>
          </p:cNvPr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id="{9185846E-F018-4B65-83BD-B7847A836BAE}"/>
              </a:ext>
            </a:extLst>
          </p:cNvPr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id="{553BEBF0-52F3-42F9-B2DD-A4A8BFADBC4A}"/>
              </a:ext>
            </a:extLst>
          </p:cNvPr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" fmla="*/ 0 w 4457700"/>
              <a:gd name="connsiteY0" fmla="*/ 0 h 6911975"/>
              <a:gd name="connsiteX1" fmla="*/ 4457700 w 4457700"/>
              <a:gd name="connsiteY1" fmla="*/ 12700 h 6911975"/>
              <a:gd name="connsiteX2" fmla="*/ 4457700 w 4457700"/>
              <a:gd name="connsiteY2" fmla="*/ 6896100 h 6911975"/>
              <a:gd name="connsiteX3" fmla="*/ 3981450 w 4457700"/>
              <a:gd name="connsiteY3" fmla="*/ 6911975 h 6911975"/>
              <a:gd name="connsiteX4" fmla="*/ 0 w 4457700"/>
              <a:gd name="connsiteY4" fmla="*/ 0 h 6911975"/>
              <a:gd name="connsiteX0" fmla="*/ 0 w 4448175"/>
              <a:gd name="connsiteY0" fmla="*/ 34925 h 6899275"/>
              <a:gd name="connsiteX1" fmla="*/ 4448175 w 4448175"/>
              <a:gd name="connsiteY1" fmla="*/ 0 h 6899275"/>
              <a:gd name="connsiteX2" fmla="*/ 4448175 w 4448175"/>
              <a:gd name="connsiteY2" fmla="*/ 6883400 h 6899275"/>
              <a:gd name="connsiteX3" fmla="*/ 3971925 w 4448175"/>
              <a:gd name="connsiteY3" fmla="*/ 6899275 h 6899275"/>
              <a:gd name="connsiteX4" fmla="*/ 0 w 4448175"/>
              <a:gd name="connsiteY4" fmla="*/ 34925 h 6899275"/>
              <a:gd name="connsiteX0" fmla="*/ 0 w 4467225"/>
              <a:gd name="connsiteY0" fmla="*/ 6350 h 6899275"/>
              <a:gd name="connsiteX1" fmla="*/ 4467225 w 4467225"/>
              <a:gd name="connsiteY1" fmla="*/ 0 h 6899275"/>
              <a:gd name="connsiteX2" fmla="*/ 4467225 w 4467225"/>
              <a:gd name="connsiteY2" fmla="*/ 6883400 h 6899275"/>
              <a:gd name="connsiteX3" fmla="*/ 3990975 w 4467225"/>
              <a:gd name="connsiteY3" fmla="*/ 6899275 h 6899275"/>
              <a:gd name="connsiteX4" fmla="*/ 0 w 4467225"/>
              <a:gd name="connsiteY4" fmla="*/ 6350 h 689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30161D24-99E6-4E77-AC4C-21120F89774A}"/>
              </a:ext>
            </a:extLst>
          </p:cNvPr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7" name="矩形: 圆角 6">
              <a:extLst>
                <a:ext uri="{FF2B5EF4-FFF2-40B4-BE49-F238E27FC236}">
                  <a16:creationId xmlns:a16="http://schemas.microsoft.com/office/drawing/2014/main" id="{BB0B2146-8135-4C64-811B-E3B1DD2C9D5A}"/>
                </a:ext>
              </a:extLst>
            </p:cNvPr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id="{974EE83A-4580-4206-AE77-EBC9FA596595}"/>
                </a:ext>
              </a:extLst>
            </p:cNvPr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:a16="http://schemas.microsoft.com/office/drawing/2014/main" id="{3FC23526-3398-484D-A292-DD4EB7FCEB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30" y="5569607"/>
            <a:ext cx="1019144" cy="101914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762D5342-5F06-4A2E-BEFD-70028AAD6D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685" y="179958"/>
            <a:ext cx="1862082" cy="931041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90B3A3E0-4DD2-49D9-993E-0D71C34899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143" y="4951705"/>
            <a:ext cx="1150877" cy="863158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D82E8421-DD3A-4801-835C-5BF8E3B14E8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805" y="4123141"/>
            <a:ext cx="1152946" cy="153726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5A509783-4741-42FF-A02C-D61E6CC5CB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572" y="5127226"/>
            <a:ext cx="1884161" cy="1256107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7DE54687-8D94-4961-A142-C46AC2975FA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469" y="4932512"/>
            <a:ext cx="1221361" cy="122136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7979AE8E-CED1-4EFE-9AA2-DBAFBFEFF35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260" y="517842"/>
            <a:ext cx="1123950" cy="112395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24DC986A-8D08-447C-9ED1-EC89D9C12FB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630" y="1173516"/>
            <a:ext cx="1169552" cy="584776"/>
          </a:xfrm>
          <a:prstGeom prst="rect">
            <a:avLst/>
          </a:prstGeom>
        </p:spPr>
      </p:pic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id="{A18FAB3A-1DD1-4871-935C-2DBBF58E3C11}"/>
              </a:ext>
            </a:extLst>
          </p:cNvPr>
          <p:cNvSpPr/>
          <p:nvPr/>
        </p:nvSpPr>
        <p:spPr>
          <a:xfrm>
            <a:off x="11054736" y="4526313"/>
            <a:ext cx="526098" cy="485662"/>
          </a:xfrm>
          <a:custGeom>
            <a:avLst/>
            <a:gdLst>
              <a:gd name="connsiteX0" fmla="*/ 1066800 w 1066800"/>
              <a:gd name="connsiteY0" fmla="*/ 0 h 889000"/>
              <a:gd name="connsiteX1" fmla="*/ 1066800 w 1066800"/>
              <a:gd name="connsiteY1" fmla="*/ 889000 h 889000"/>
              <a:gd name="connsiteX2" fmla="*/ 0 w 1066800"/>
              <a:gd name="connsiteY2" fmla="*/ 889000 h 889000"/>
              <a:gd name="connsiteX3" fmla="*/ 647700 w 1066800"/>
              <a:gd name="connsiteY3" fmla="*/ 495300 h 889000"/>
              <a:gd name="connsiteX4" fmla="*/ 0 w 1066800"/>
              <a:gd name="connsiteY4" fmla="*/ 101600 h 889000"/>
              <a:gd name="connsiteX5" fmla="*/ 1041400 w 1066800"/>
              <a:gd name="connsiteY5" fmla="*/ 25400 h 889000"/>
              <a:gd name="connsiteX6" fmla="*/ 1066800 w 1066800"/>
              <a:gd name="connsiteY6" fmla="*/ 0 h 889000"/>
              <a:gd name="connsiteX0" fmla="*/ 1041400 w 1066800"/>
              <a:gd name="connsiteY0" fmla="*/ 0 h 863600"/>
              <a:gd name="connsiteX1" fmla="*/ 1066800 w 1066800"/>
              <a:gd name="connsiteY1" fmla="*/ 863600 h 863600"/>
              <a:gd name="connsiteX2" fmla="*/ 0 w 1066800"/>
              <a:gd name="connsiteY2" fmla="*/ 863600 h 863600"/>
              <a:gd name="connsiteX3" fmla="*/ 647700 w 1066800"/>
              <a:gd name="connsiteY3" fmla="*/ 469900 h 863600"/>
              <a:gd name="connsiteX4" fmla="*/ 0 w 1066800"/>
              <a:gd name="connsiteY4" fmla="*/ 76200 h 863600"/>
              <a:gd name="connsiteX5" fmla="*/ 1041400 w 1066800"/>
              <a:gd name="connsiteY5" fmla="*/ 0 h 863600"/>
              <a:gd name="connsiteX0" fmla="*/ 1081881 w 1081881"/>
              <a:gd name="connsiteY0" fmla="*/ 0 h 868363"/>
              <a:gd name="connsiteX1" fmla="*/ 1066800 w 1081881"/>
              <a:gd name="connsiteY1" fmla="*/ 868363 h 868363"/>
              <a:gd name="connsiteX2" fmla="*/ 0 w 1081881"/>
              <a:gd name="connsiteY2" fmla="*/ 868363 h 868363"/>
              <a:gd name="connsiteX3" fmla="*/ 647700 w 1081881"/>
              <a:gd name="connsiteY3" fmla="*/ 474663 h 868363"/>
              <a:gd name="connsiteX4" fmla="*/ 0 w 1081881"/>
              <a:gd name="connsiteY4" fmla="*/ 80963 h 868363"/>
              <a:gd name="connsiteX5" fmla="*/ 1081881 w 1081881"/>
              <a:gd name="connsiteY5" fmla="*/ 0 h 868363"/>
              <a:gd name="connsiteX0" fmla="*/ 1086643 w 1086643"/>
              <a:gd name="connsiteY0" fmla="*/ 14287 h 882650"/>
              <a:gd name="connsiteX1" fmla="*/ 1071562 w 1086643"/>
              <a:gd name="connsiteY1" fmla="*/ 882650 h 882650"/>
              <a:gd name="connsiteX2" fmla="*/ 4762 w 1086643"/>
              <a:gd name="connsiteY2" fmla="*/ 882650 h 882650"/>
              <a:gd name="connsiteX3" fmla="*/ 652462 w 1086643"/>
              <a:gd name="connsiteY3" fmla="*/ 488950 h 882650"/>
              <a:gd name="connsiteX4" fmla="*/ 0 w 1086643"/>
              <a:gd name="connsiteY4" fmla="*/ 0 h 882650"/>
              <a:gd name="connsiteX5" fmla="*/ 1086643 w 1086643"/>
              <a:gd name="connsiteY5" fmla="*/ 14287 h 882650"/>
              <a:gd name="connsiteX0" fmla="*/ 1086643 w 1086643"/>
              <a:gd name="connsiteY0" fmla="*/ 14287 h 887412"/>
              <a:gd name="connsiteX1" fmla="*/ 1083468 w 1086643"/>
              <a:gd name="connsiteY1" fmla="*/ 887412 h 887412"/>
              <a:gd name="connsiteX2" fmla="*/ 4762 w 1086643"/>
              <a:gd name="connsiteY2" fmla="*/ 882650 h 887412"/>
              <a:gd name="connsiteX3" fmla="*/ 652462 w 1086643"/>
              <a:gd name="connsiteY3" fmla="*/ 488950 h 887412"/>
              <a:gd name="connsiteX4" fmla="*/ 0 w 1086643"/>
              <a:gd name="connsiteY4" fmla="*/ 0 h 887412"/>
              <a:gd name="connsiteX5" fmla="*/ 1086643 w 1086643"/>
              <a:gd name="connsiteY5" fmla="*/ 14287 h 887412"/>
              <a:gd name="connsiteX0" fmla="*/ 1086643 w 1086643"/>
              <a:gd name="connsiteY0" fmla="*/ 14287 h 887412"/>
              <a:gd name="connsiteX1" fmla="*/ 1083468 w 1086643"/>
              <a:gd name="connsiteY1" fmla="*/ 887412 h 887412"/>
              <a:gd name="connsiteX2" fmla="*/ 4762 w 1086643"/>
              <a:gd name="connsiteY2" fmla="*/ 882650 h 887412"/>
              <a:gd name="connsiteX3" fmla="*/ 671512 w 1086643"/>
              <a:gd name="connsiteY3" fmla="*/ 415131 h 887412"/>
              <a:gd name="connsiteX4" fmla="*/ 0 w 1086643"/>
              <a:gd name="connsiteY4" fmla="*/ 0 h 887412"/>
              <a:gd name="connsiteX5" fmla="*/ 1086643 w 1086643"/>
              <a:gd name="connsiteY5" fmla="*/ 14287 h 887412"/>
              <a:gd name="connsiteX0" fmla="*/ 1079499 w 1083592"/>
              <a:gd name="connsiteY0" fmla="*/ 2381 h 887412"/>
              <a:gd name="connsiteX1" fmla="*/ 1083468 w 1083592"/>
              <a:gd name="connsiteY1" fmla="*/ 887412 h 887412"/>
              <a:gd name="connsiteX2" fmla="*/ 4762 w 1083592"/>
              <a:gd name="connsiteY2" fmla="*/ 882650 h 887412"/>
              <a:gd name="connsiteX3" fmla="*/ 671512 w 1083592"/>
              <a:gd name="connsiteY3" fmla="*/ 415131 h 887412"/>
              <a:gd name="connsiteX4" fmla="*/ 0 w 1083592"/>
              <a:gd name="connsiteY4" fmla="*/ 0 h 887412"/>
              <a:gd name="connsiteX5" fmla="*/ 1079499 w 1083592"/>
              <a:gd name="connsiteY5" fmla="*/ 2381 h 887412"/>
              <a:gd name="connsiteX0" fmla="*/ 1091405 w 1091405"/>
              <a:gd name="connsiteY0" fmla="*/ 4762 h 887412"/>
              <a:gd name="connsiteX1" fmla="*/ 1083468 w 1091405"/>
              <a:gd name="connsiteY1" fmla="*/ 887412 h 887412"/>
              <a:gd name="connsiteX2" fmla="*/ 4762 w 1091405"/>
              <a:gd name="connsiteY2" fmla="*/ 882650 h 887412"/>
              <a:gd name="connsiteX3" fmla="*/ 671512 w 1091405"/>
              <a:gd name="connsiteY3" fmla="*/ 415131 h 887412"/>
              <a:gd name="connsiteX4" fmla="*/ 0 w 1091405"/>
              <a:gd name="connsiteY4" fmla="*/ 0 h 887412"/>
              <a:gd name="connsiteX5" fmla="*/ 1091405 w 1091405"/>
              <a:gd name="connsiteY5" fmla="*/ 4762 h 887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1405" h="887412">
                <a:moveTo>
                  <a:pt x="1091405" y="4762"/>
                </a:moveTo>
                <a:cubicBezTo>
                  <a:pt x="1090347" y="295804"/>
                  <a:pt x="1084526" y="596370"/>
                  <a:pt x="1083468" y="887412"/>
                </a:cubicBezTo>
                <a:lnTo>
                  <a:pt x="4762" y="882650"/>
                </a:lnTo>
                <a:lnTo>
                  <a:pt x="671512" y="415131"/>
                </a:lnTo>
                <a:lnTo>
                  <a:pt x="0" y="0"/>
                </a:lnTo>
                <a:lnTo>
                  <a:pt x="1091405" y="4762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等腰三角形 22">
            <a:extLst>
              <a:ext uri="{FF2B5EF4-FFF2-40B4-BE49-F238E27FC236}">
                <a16:creationId xmlns:a16="http://schemas.microsoft.com/office/drawing/2014/main" id="{8B965E51-7D1C-4FA4-9D2D-DF70A9535D4A}"/>
              </a:ext>
            </a:extLst>
          </p:cNvPr>
          <p:cNvSpPr/>
          <p:nvPr/>
        </p:nvSpPr>
        <p:spPr>
          <a:xfrm>
            <a:off x="622794" y="2104499"/>
            <a:ext cx="320959" cy="276689"/>
          </a:xfrm>
          <a:prstGeom prst="triangle">
            <a:avLst/>
          </a:prstGeom>
          <a:solidFill>
            <a:srgbClr val="E61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A6A7E688-13E2-4093-8903-EFE22618146C}"/>
              </a:ext>
            </a:extLst>
          </p:cNvPr>
          <p:cNvSpPr/>
          <p:nvPr/>
        </p:nvSpPr>
        <p:spPr>
          <a:xfrm>
            <a:off x="1105565" y="766216"/>
            <a:ext cx="4623898" cy="5847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800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4.</a:t>
            </a:r>
            <a:r>
              <a:rPr lang="ko-KR" altLang="en-US" sz="2800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연구 방법 및 향후 계획</a:t>
            </a:r>
          </a:p>
        </p:txBody>
      </p:sp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5E771FA4-EEF7-4714-B208-21FEC3FA07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4492481"/>
              </p:ext>
            </p:extLst>
          </p:nvPr>
        </p:nvGraphicFramePr>
        <p:xfrm>
          <a:off x="1651000" y="2739402"/>
          <a:ext cx="9122907" cy="2700000"/>
        </p:xfrm>
        <a:graphic>
          <a:graphicData uri="http://schemas.openxmlformats.org/drawingml/2006/table">
            <a:tbl>
              <a:tblPr firstRow="1" bandRow="1">
                <a:solidFill>
                  <a:srgbClr val="D1E3E7"/>
                </a:solidFill>
                <a:tableStyleId>{5C22544A-7EE6-4342-B048-85BDC9FD1C3A}</a:tableStyleId>
              </a:tblPr>
              <a:tblGrid>
                <a:gridCol w="9122907">
                  <a:extLst>
                    <a:ext uri="{9D8B030D-6E8A-4147-A177-3AD203B41FA5}">
                      <a16:colId xmlns:a16="http://schemas.microsoft.com/office/drawing/2014/main" val="3802440956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r>
                        <a:rPr lang="en-US" altLang="zh-CN" sz="1200" b="0">
                          <a:solidFill>
                            <a:schemeClr val="tx1"/>
                          </a:solidFill>
                        </a:rPr>
                        <a:t>1. Have you not had enough time for yourself because of your job?</a:t>
                      </a:r>
                      <a:endParaRPr lang="zh-CN" altLang="en-US" sz="12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D9EB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590650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r>
                        <a:rPr lang="en-US" altLang="zh-CN" sz="1200"/>
                        <a:t>2. Have you not had enough time for your family or other important people in your life because of your job?</a:t>
                      </a:r>
                      <a:endParaRPr lang="zh-CN" altLang="en-US" sz="1200"/>
                    </a:p>
                  </a:txBody>
                  <a:tcPr anchor="ctr">
                    <a:solidFill>
                      <a:srgbClr val="D9EB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023081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r>
                        <a:rPr lang="en-US" altLang="zh-CN" sz="1200"/>
                        <a:t>3. Have you not had the energy to do things with your family or other important people in your life because of your job?</a:t>
                      </a:r>
                      <a:endParaRPr lang="zh-CN" altLang="en-US" sz="1200"/>
                    </a:p>
                  </a:txBody>
                  <a:tcPr anchor="ctr">
                    <a:solidFill>
                      <a:srgbClr val="D9EB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512561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r>
                        <a:rPr lang="en-US" altLang="zh-CN" sz="1200"/>
                        <a:t>4. Have you not been able to get everything done at home each day because of your job?</a:t>
                      </a:r>
                      <a:endParaRPr lang="zh-CN" altLang="en-US" sz="1200"/>
                    </a:p>
                  </a:txBody>
                  <a:tcPr anchor="ctr">
                    <a:solidFill>
                      <a:srgbClr val="D9EB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981159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r>
                        <a:rPr lang="en-US" altLang="zh-CN" sz="1200"/>
                        <a:t>5. Have you not been in as good a mood as you would like to be at home because of your job?</a:t>
                      </a:r>
                      <a:endParaRPr lang="zh-CN" altLang="en-US" sz="1200"/>
                    </a:p>
                  </a:txBody>
                  <a:tcPr anchor="ctr">
                    <a:solidFill>
                      <a:srgbClr val="D9EB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1891057"/>
                  </a:ext>
                </a:extLst>
              </a:tr>
            </a:tbl>
          </a:graphicData>
        </a:graphic>
      </p:graphicFrame>
      <p:sp>
        <p:nvSpPr>
          <p:cNvPr id="3" name="矩形 2">
            <a:extLst>
              <a:ext uri="{FF2B5EF4-FFF2-40B4-BE49-F238E27FC236}">
                <a16:creationId xmlns:a16="http://schemas.microsoft.com/office/drawing/2014/main" id="{112D5B2F-37B3-4580-BBE5-05B3AD97A4F9}"/>
              </a:ext>
            </a:extLst>
          </p:cNvPr>
          <p:cNvSpPr/>
          <p:nvPr/>
        </p:nvSpPr>
        <p:spPr>
          <a:xfrm>
            <a:off x="1335964" y="1551454"/>
            <a:ext cx="5686172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ko-KR" altLang="en-US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부하의 일</a:t>
            </a:r>
            <a:r>
              <a:rPr lang="en-US" altLang="ko-KR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-</a:t>
            </a:r>
            <a:r>
              <a:rPr lang="ko-KR" altLang="en-US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가정 갈등</a:t>
            </a:r>
            <a:endParaRPr lang="en-US" altLang="ko-KR">
              <a:solidFill>
                <a:schemeClr val="tx1">
                  <a:lumMod val="95000"/>
                  <a:lumOff val="5000"/>
                </a:schemeClr>
              </a:solidFill>
              <a:latin typeface="HY신명조" panose="02030600000101010101" pitchFamily="18" charset="-127"/>
              <a:ea typeface="HY신명조" panose="02030600000101010101" pitchFamily="18" charset="-127"/>
              <a:cs typeface="+mn-ea"/>
              <a:sym typeface="+mn-lt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altLang="ko-KR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Anderson </a:t>
            </a:r>
            <a:r>
              <a:rPr lang="ko-KR" altLang="en-US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등</a:t>
            </a:r>
            <a:r>
              <a:rPr lang="en-US" altLang="ko-KR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(2002)</a:t>
            </a:r>
            <a:r>
              <a:rPr lang="ko-KR" altLang="en-US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연구에서 사용한 </a:t>
            </a:r>
            <a:r>
              <a:rPr lang="en-US" altLang="ko-KR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5 </a:t>
            </a:r>
            <a:r>
              <a:rPr lang="ko-KR" altLang="en-US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개 항목 척도</a:t>
            </a:r>
            <a:endParaRPr lang="en-US" altLang="ko-KR">
              <a:solidFill>
                <a:schemeClr val="tx1">
                  <a:lumMod val="95000"/>
                  <a:lumOff val="5000"/>
                </a:schemeClr>
              </a:solidFill>
              <a:latin typeface="HY신명조" panose="02030600000101010101" pitchFamily="18" charset="-127"/>
              <a:ea typeface="HY신명조" panose="02030600000101010101" pitchFamily="18" charset="-127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05457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id="{4B1F3059-1C5D-4027-A664-6197D573F006}"/>
              </a:ext>
            </a:extLst>
          </p:cNvPr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id="{D71ECB3D-DFC8-48C2-8F5A-2F57B29A057A}"/>
              </a:ext>
            </a:extLst>
          </p:cNvPr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id="{308E788A-80AE-44B3-A0C3-815597C500CB}"/>
              </a:ext>
            </a:extLst>
          </p:cNvPr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" fmla="*/ 0 w 4457700"/>
              <a:gd name="connsiteY0" fmla="*/ 0 h 6911975"/>
              <a:gd name="connsiteX1" fmla="*/ 4457700 w 4457700"/>
              <a:gd name="connsiteY1" fmla="*/ 12700 h 6911975"/>
              <a:gd name="connsiteX2" fmla="*/ 4457700 w 4457700"/>
              <a:gd name="connsiteY2" fmla="*/ 6896100 h 6911975"/>
              <a:gd name="connsiteX3" fmla="*/ 3981450 w 4457700"/>
              <a:gd name="connsiteY3" fmla="*/ 6911975 h 6911975"/>
              <a:gd name="connsiteX4" fmla="*/ 0 w 4457700"/>
              <a:gd name="connsiteY4" fmla="*/ 0 h 6911975"/>
              <a:gd name="connsiteX0" fmla="*/ 0 w 4448175"/>
              <a:gd name="connsiteY0" fmla="*/ 34925 h 6899275"/>
              <a:gd name="connsiteX1" fmla="*/ 4448175 w 4448175"/>
              <a:gd name="connsiteY1" fmla="*/ 0 h 6899275"/>
              <a:gd name="connsiteX2" fmla="*/ 4448175 w 4448175"/>
              <a:gd name="connsiteY2" fmla="*/ 6883400 h 6899275"/>
              <a:gd name="connsiteX3" fmla="*/ 3971925 w 4448175"/>
              <a:gd name="connsiteY3" fmla="*/ 6899275 h 6899275"/>
              <a:gd name="connsiteX4" fmla="*/ 0 w 4448175"/>
              <a:gd name="connsiteY4" fmla="*/ 34925 h 6899275"/>
              <a:gd name="connsiteX0" fmla="*/ 0 w 4467225"/>
              <a:gd name="connsiteY0" fmla="*/ 6350 h 6899275"/>
              <a:gd name="connsiteX1" fmla="*/ 4467225 w 4467225"/>
              <a:gd name="connsiteY1" fmla="*/ 0 h 6899275"/>
              <a:gd name="connsiteX2" fmla="*/ 4467225 w 4467225"/>
              <a:gd name="connsiteY2" fmla="*/ 6883400 h 6899275"/>
              <a:gd name="connsiteX3" fmla="*/ 3990975 w 4467225"/>
              <a:gd name="connsiteY3" fmla="*/ 6899275 h 6899275"/>
              <a:gd name="connsiteX4" fmla="*/ 0 w 4467225"/>
              <a:gd name="connsiteY4" fmla="*/ 6350 h 689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D7613381-F828-4CF3-8E77-C82AFD27146E}"/>
              </a:ext>
            </a:extLst>
          </p:cNvPr>
          <p:cNvGrpSpPr/>
          <p:nvPr/>
        </p:nvGrpSpPr>
        <p:grpSpPr>
          <a:xfrm>
            <a:off x="461736" y="184383"/>
            <a:ext cx="11260364" cy="6066967"/>
            <a:chOff x="461736" y="336783"/>
            <a:chExt cx="11260364" cy="6066967"/>
          </a:xfrm>
        </p:grpSpPr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id="{B2E6F996-B125-43A3-A5AF-E0E75C6C716F}"/>
                </a:ext>
              </a:extLst>
            </p:cNvPr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id="{1E9BDDCD-6382-459D-958F-775801A6FA9E}"/>
                </a:ext>
              </a:extLst>
            </p:cNvPr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3" name="图片 12">
            <a:extLst>
              <a:ext uri="{FF2B5EF4-FFF2-40B4-BE49-F238E27FC236}">
                <a16:creationId xmlns:a16="http://schemas.microsoft.com/office/drawing/2014/main" id="{88479DFB-F5AE-43B6-9ECC-7725300D62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55562" y="788456"/>
            <a:ext cx="538163" cy="404813"/>
          </a:xfrm>
          <a:prstGeom prst="rect">
            <a:avLst/>
          </a:prstGeom>
        </p:spPr>
      </p:pic>
      <p:sp>
        <p:nvSpPr>
          <p:cNvPr id="10" name="任意多边形 12">
            <a:extLst>
              <a:ext uri="{FF2B5EF4-FFF2-40B4-BE49-F238E27FC236}">
                <a16:creationId xmlns:a16="http://schemas.microsoft.com/office/drawing/2014/main" id="{EB647870-4A4C-46FE-8A46-B49965553D18}"/>
              </a:ext>
            </a:extLst>
          </p:cNvPr>
          <p:cNvSpPr/>
          <p:nvPr/>
        </p:nvSpPr>
        <p:spPr>
          <a:xfrm>
            <a:off x="798285" y="2979130"/>
            <a:ext cx="10595429" cy="1271902"/>
          </a:xfrm>
          <a:custGeom>
            <a:avLst/>
            <a:gdLst>
              <a:gd name="connsiteX0" fmla="*/ 0 w 12721389"/>
              <a:gd name="connsiteY0" fmla="*/ 532365 h 1078137"/>
              <a:gd name="connsiteX1" fmla="*/ 3593431 w 12721389"/>
              <a:gd name="connsiteY1" fmla="*/ 51102 h 1078137"/>
              <a:gd name="connsiteX2" fmla="*/ 7908758 w 12721389"/>
              <a:gd name="connsiteY2" fmla="*/ 1077797 h 1078137"/>
              <a:gd name="connsiteX3" fmla="*/ 11774905 w 12721389"/>
              <a:gd name="connsiteY3" fmla="*/ 163397 h 1078137"/>
              <a:gd name="connsiteX4" fmla="*/ 12721389 w 12721389"/>
              <a:gd name="connsiteY4" fmla="*/ 35060 h 1078137"/>
              <a:gd name="connsiteX0" fmla="*/ 0 w 12721389"/>
              <a:gd name="connsiteY0" fmla="*/ 532365 h 1078137"/>
              <a:gd name="connsiteX1" fmla="*/ 3593431 w 12721389"/>
              <a:gd name="connsiteY1" fmla="*/ 51102 h 1078137"/>
              <a:gd name="connsiteX2" fmla="*/ 7908758 w 12721389"/>
              <a:gd name="connsiteY2" fmla="*/ 1077797 h 1078137"/>
              <a:gd name="connsiteX3" fmla="*/ 11774905 w 12721389"/>
              <a:gd name="connsiteY3" fmla="*/ 163397 h 1078137"/>
              <a:gd name="connsiteX4" fmla="*/ 12721389 w 12721389"/>
              <a:gd name="connsiteY4" fmla="*/ 35060 h 1078137"/>
              <a:gd name="connsiteX0" fmla="*/ 0 w 12721389"/>
              <a:gd name="connsiteY0" fmla="*/ 503854 h 1049626"/>
              <a:gd name="connsiteX1" fmla="*/ 3593431 w 12721389"/>
              <a:gd name="connsiteY1" fmla="*/ 22591 h 1049626"/>
              <a:gd name="connsiteX2" fmla="*/ 7908758 w 12721389"/>
              <a:gd name="connsiteY2" fmla="*/ 1049286 h 1049626"/>
              <a:gd name="connsiteX3" fmla="*/ 11774905 w 12721389"/>
              <a:gd name="connsiteY3" fmla="*/ 134886 h 1049626"/>
              <a:gd name="connsiteX4" fmla="*/ 12721389 w 12721389"/>
              <a:gd name="connsiteY4" fmla="*/ 6549 h 1049626"/>
              <a:gd name="connsiteX0" fmla="*/ 0 w 12368463"/>
              <a:gd name="connsiteY0" fmla="*/ 498433 h 1044197"/>
              <a:gd name="connsiteX1" fmla="*/ 3593431 w 12368463"/>
              <a:gd name="connsiteY1" fmla="*/ 17170 h 1044197"/>
              <a:gd name="connsiteX2" fmla="*/ 7908758 w 12368463"/>
              <a:gd name="connsiteY2" fmla="*/ 1043865 h 1044197"/>
              <a:gd name="connsiteX3" fmla="*/ 11774905 w 12368463"/>
              <a:gd name="connsiteY3" fmla="*/ 129465 h 1044197"/>
              <a:gd name="connsiteX4" fmla="*/ 12368463 w 12368463"/>
              <a:gd name="connsiteY4" fmla="*/ 113423 h 1044197"/>
              <a:gd name="connsiteX0" fmla="*/ 0 w 12368463"/>
              <a:gd name="connsiteY0" fmla="*/ 498433 h 1044197"/>
              <a:gd name="connsiteX1" fmla="*/ 3593431 w 12368463"/>
              <a:gd name="connsiteY1" fmla="*/ 17170 h 1044197"/>
              <a:gd name="connsiteX2" fmla="*/ 7908758 w 12368463"/>
              <a:gd name="connsiteY2" fmla="*/ 1043865 h 1044197"/>
              <a:gd name="connsiteX3" fmla="*/ 11774905 w 12368463"/>
              <a:gd name="connsiteY3" fmla="*/ 129465 h 1044197"/>
              <a:gd name="connsiteX4" fmla="*/ 12368463 w 12368463"/>
              <a:gd name="connsiteY4" fmla="*/ 113423 h 1044197"/>
              <a:gd name="connsiteX0" fmla="*/ 0 w 12368463"/>
              <a:gd name="connsiteY0" fmla="*/ 498433 h 1045860"/>
              <a:gd name="connsiteX1" fmla="*/ 3593431 w 12368463"/>
              <a:gd name="connsiteY1" fmla="*/ 17170 h 1045860"/>
              <a:gd name="connsiteX2" fmla="*/ 7908758 w 12368463"/>
              <a:gd name="connsiteY2" fmla="*/ 1043865 h 1045860"/>
              <a:gd name="connsiteX3" fmla="*/ 11357810 w 12368463"/>
              <a:gd name="connsiteY3" fmla="*/ 273844 h 1045860"/>
              <a:gd name="connsiteX4" fmla="*/ 12368463 w 12368463"/>
              <a:gd name="connsiteY4" fmla="*/ 113423 h 1045860"/>
              <a:gd name="connsiteX0" fmla="*/ 0 w 12368463"/>
              <a:gd name="connsiteY0" fmla="*/ 503294 h 1146765"/>
              <a:gd name="connsiteX1" fmla="*/ 3593431 w 12368463"/>
              <a:gd name="connsiteY1" fmla="*/ 22031 h 1146765"/>
              <a:gd name="connsiteX2" fmla="*/ 8855242 w 12368463"/>
              <a:gd name="connsiteY2" fmla="*/ 1144979 h 1146765"/>
              <a:gd name="connsiteX3" fmla="*/ 11357810 w 12368463"/>
              <a:gd name="connsiteY3" fmla="*/ 278705 h 1146765"/>
              <a:gd name="connsiteX4" fmla="*/ 12368463 w 12368463"/>
              <a:gd name="connsiteY4" fmla="*/ 118284 h 1146765"/>
              <a:gd name="connsiteX0" fmla="*/ 0 w 12368463"/>
              <a:gd name="connsiteY0" fmla="*/ 503294 h 1157827"/>
              <a:gd name="connsiteX1" fmla="*/ 3593431 w 12368463"/>
              <a:gd name="connsiteY1" fmla="*/ 22031 h 1157827"/>
              <a:gd name="connsiteX2" fmla="*/ 8855242 w 12368463"/>
              <a:gd name="connsiteY2" fmla="*/ 1144979 h 1157827"/>
              <a:gd name="connsiteX3" fmla="*/ 11357810 w 12368463"/>
              <a:gd name="connsiteY3" fmla="*/ 599547 h 1157827"/>
              <a:gd name="connsiteX4" fmla="*/ 12368463 w 12368463"/>
              <a:gd name="connsiteY4" fmla="*/ 118284 h 1157827"/>
              <a:gd name="connsiteX0" fmla="*/ 0 w 12368463"/>
              <a:gd name="connsiteY0" fmla="*/ 503294 h 1161527"/>
              <a:gd name="connsiteX1" fmla="*/ 3593431 w 12368463"/>
              <a:gd name="connsiteY1" fmla="*/ 22031 h 1161527"/>
              <a:gd name="connsiteX2" fmla="*/ 8855242 w 12368463"/>
              <a:gd name="connsiteY2" fmla="*/ 1144979 h 1161527"/>
              <a:gd name="connsiteX3" fmla="*/ 11357810 w 12368463"/>
              <a:gd name="connsiteY3" fmla="*/ 599547 h 1161527"/>
              <a:gd name="connsiteX4" fmla="*/ 12368463 w 12368463"/>
              <a:gd name="connsiteY4" fmla="*/ 118284 h 1161527"/>
              <a:gd name="connsiteX0" fmla="*/ 0 w 12609094"/>
              <a:gd name="connsiteY0" fmla="*/ 503294 h 1157530"/>
              <a:gd name="connsiteX1" fmla="*/ 3593431 w 12609094"/>
              <a:gd name="connsiteY1" fmla="*/ 22031 h 1157530"/>
              <a:gd name="connsiteX2" fmla="*/ 8855242 w 12609094"/>
              <a:gd name="connsiteY2" fmla="*/ 1144979 h 1157530"/>
              <a:gd name="connsiteX3" fmla="*/ 11357810 w 12609094"/>
              <a:gd name="connsiteY3" fmla="*/ 599547 h 1157530"/>
              <a:gd name="connsiteX4" fmla="*/ 12609094 w 12609094"/>
              <a:gd name="connsiteY4" fmla="*/ 198494 h 1157530"/>
              <a:gd name="connsiteX0" fmla="*/ 0 w 12609094"/>
              <a:gd name="connsiteY0" fmla="*/ 503294 h 1157530"/>
              <a:gd name="connsiteX1" fmla="*/ 3593431 w 12609094"/>
              <a:gd name="connsiteY1" fmla="*/ 22031 h 1157530"/>
              <a:gd name="connsiteX2" fmla="*/ 8855242 w 12609094"/>
              <a:gd name="connsiteY2" fmla="*/ 1144979 h 1157530"/>
              <a:gd name="connsiteX3" fmla="*/ 11357810 w 12609094"/>
              <a:gd name="connsiteY3" fmla="*/ 599547 h 1157530"/>
              <a:gd name="connsiteX4" fmla="*/ 12609094 w 12609094"/>
              <a:gd name="connsiteY4" fmla="*/ 198494 h 1157530"/>
              <a:gd name="connsiteX0" fmla="*/ 0 w 12609094"/>
              <a:gd name="connsiteY0" fmla="*/ 503294 h 1157530"/>
              <a:gd name="connsiteX1" fmla="*/ 3593431 w 12609094"/>
              <a:gd name="connsiteY1" fmla="*/ 22031 h 1157530"/>
              <a:gd name="connsiteX2" fmla="*/ 8678779 w 12609094"/>
              <a:gd name="connsiteY2" fmla="*/ 1144979 h 1157530"/>
              <a:gd name="connsiteX3" fmla="*/ 11357810 w 12609094"/>
              <a:gd name="connsiteY3" fmla="*/ 599547 h 1157530"/>
              <a:gd name="connsiteX4" fmla="*/ 12609094 w 12609094"/>
              <a:gd name="connsiteY4" fmla="*/ 198494 h 1157530"/>
              <a:gd name="connsiteX0" fmla="*/ 0 w 12609094"/>
              <a:gd name="connsiteY0" fmla="*/ 503294 h 1145790"/>
              <a:gd name="connsiteX1" fmla="*/ 3593431 w 12609094"/>
              <a:gd name="connsiteY1" fmla="*/ 22031 h 1145790"/>
              <a:gd name="connsiteX2" fmla="*/ 8678779 w 12609094"/>
              <a:gd name="connsiteY2" fmla="*/ 1144979 h 1145790"/>
              <a:gd name="connsiteX3" fmla="*/ 12609094 w 12609094"/>
              <a:gd name="connsiteY3" fmla="*/ 198494 h 1145790"/>
              <a:gd name="connsiteX0" fmla="*/ 0 w 12609094"/>
              <a:gd name="connsiteY0" fmla="*/ 458098 h 1100219"/>
              <a:gd name="connsiteX1" fmla="*/ 4010526 w 12609094"/>
              <a:gd name="connsiteY1" fmla="*/ 24961 h 1100219"/>
              <a:gd name="connsiteX2" fmla="*/ 8678779 w 12609094"/>
              <a:gd name="connsiteY2" fmla="*/ 1099783 h 1100219"/>
              <a:gd name="connsiteX3" fmla="*/ 12609094 w 12609094"/>
              <a:gd name="connsiteY3" fmla="*/ 153298 h 1100219"/>
              <a:gd name="connsiteX0" fmla="*/ 0 w 12609094"/>
              <a:gd name="connsiteY0" fmla="*/ 459006 h 1117160"/>
              <a:gd name="connsiteX1" fmla="*/ 4010526 w 12609094"/>
              <a:gd name="connsiteY1" fmla="*/ 25869 h 1117160"/>
              <a:gd name="connsiteX2" fmla="*/ 8999621 w 12609094"/>
              <a:gd name="connsiteY2" fmla="*/ 1116733 h 1117160"/>
              <a:gd name="connsiteX3" fmla="*/ 12609094 w 12609094"/>
              <a:gd name="connsiteY3" fmla="*/ 154206 h 1117160"/>
              <a:gd name="connsiteX0" fmla="*/ 0 w 12288251"/>
              <a:gd name="connsiteY0" fmla="*/ 459006 h 1118949"/>
              <a:gd name="connsiteX1" fmla="*/ 4010526 w 12288251"/>
              <a:gd name="connsiteY1" fmla="*/ 25869 h 1118949"/>
              <a:gd name="connsiteX2" fmla="*/ 8999621 w 12288251"/>
              <a:gd name="connsiteY2" fmla="*/ 1116733 h 1118949"/>
              <a:gd name="connsiteX3" fmla="*/ 12288251 w 12288251"/>
              <a:gd name="connsiteY3" fmla="*/ 298585 h 1118949"/>
              <a:gd name="connsiteX0" fmla="*/ 0 w 12288251"/>
              <a:gd name="connsiteY0" fmla="*/ 459006 h 1119678"/>
              <a:gd name="connsiteX1" fmla="*/ 4010526 w 12288251"/>
              <a:gd name="connsiteY1" fmla="*/ 25869 h 1119678"/>
              <a:gd name="connsiteX2" fmla="*/ 8999621 w 12288251"/>
              <a:gd name="connsiteY2" fmla="*/ 1116733 h 1119678"/>
              <a:gd name="connsiteX3" fmla="*/ 12288251 w 12288251"/>
              <a:gd name="connsiteY3" fmla="*/ 298585 h 1119678"/>
              <a:gd name="connsiteX0" fmla="*/ 0 w 12336378"/>
              <a:gd name="connsiteY0" fmla="*/ 459006 h 1119678"/>
              <a:gd name="connsiteX1" fmla="*/ 4010526 w 12336378"/>
              <a:gd name="connsiteY1" fmla="*/ 25869 h 1119678"/>
              <a:gd name="connsiteX2" fmla="*/ 8999621 w 12336378"/>
              <a:gd name="connsiteY2" fmla="*/ 1116733 h 1119678"/>
              <a:gd name="connsiteX3" fmla="*/ 12336378 w 12336378"/>
              <a:gd name="connsiteY3" fmla="*/ 298585 h 1119678"/>
              <a:gd name="connsiteX0" fmla="*/ 0 w 12336378"/>
              <a:gd name="connsiteY0" fmla="*/ 459006 h 1119864"/>
              <a:gd name="connsiteX1" fmla="*/ 4010526 w 12336378"/>
              <a:gd name="connsiteY1" fmla="*/ 25869 h 1119864"/>
              <a:gd name="connsiteX2" fmla="*/ 8999621 w 12336378"/>
              <a:gd name="connsiteY2" fmla="*/ 1116733 h 1119864"/>
              <a:gd name="connsiteX3" fmla="*/ 12336378 w 12336378"/>
              <a:gd name="connsiteY3" fmla="*/ 298585 h 1119864"/>
              <a:gd name="connsiteX0" fmla="*/ 0 w 12336378"/>
              <a:gd name="connsiteY0" fmla="*/ 459920 h 1136723"/>
              <a:gd name="connsiteX1" fmla="*/ 4010526 w 12336378"/>
              <a:gd name="connsiteY1" fmla="*/ 26783 h 1136723"/>
              <a:gd name="connsiteX2" fmla="*/ 9160042 w 12336378"/>
              <a:gd name="connsiteY2" fmla="*/ 1133689 h 1136723"/>
              <a:gd name="connsiteX3" fmla="*/ 12336378 w 12336378"/>
              <a:gd name="connsiteY3" fmla="*/ 299499 h 1136723"/>
              <a:gd name="connsiteX0" fmla="*/ 0 w 12336378"/>
              <a:gd name="connsiteY0" fmla="*/ 489883 h 1167372"/>
              <a:gd name="connsiteX1" fmla="*/ 3930315 w 12336378"/>
              <a:gd name="connsiteY1" fmla="*/ 24662 h 1167372"/>
              <a:gd name="connsiteX2" fmla="*/ 9160042 w 12336378"/>
              <a:gd name="connsiteY2" fmla="*/ 1163652 h 1167372"/>
              <a:gd name="connsiteX3" fmla="*/ 12336378 w 12336378"/>
              <a:gd name="connsiteY3" fmla="*/ 329462 h 1167372"/>
              <a:gd name="connsiteX0" fmla="*/ 0 w 12336378"/>
              <a:gd name="connsiteY0" fmla="*/ 489883 h 1167372"/>
              <a:gd name="connsiteX1" fmla="*/ 3930315 w 12336378"/>
              <a:gd name="connsiteY1" fmla="*/ 24662 h 1167372"/>
              <a:gd name="connsiteX2" fmla="*/ 9160042 w 12336378"/>
              <a:gd name="connsiteY2" fmla="*/ 1163652 h 1167372"/>
              <a:gd name="connsiteX3" fmla="*/ 12336378 w 12336378"/>
              <a:gd name="connsiteY3" fmla="*/ 329462 h 1167372"/>
              <a:gd name="connsiteX0" fmla="*/ 0 w 12336378"/>
              <a:gd name="connsiteY0" fmla="*/ 489883 h 1166384"/>
              <a:gd name="connsiteX1" fmla="*/ 3930315 w 12336378"/>
              <a:gd name="connsiteY1" fmla="*/ 24662 h 1166384"/>
              <a:gd name="connsiteX2" fmla="*/ 9160042 w 12336378"/>
              <a:gd name="connsiteY2" fmla="*/ 1163652 h 1166384"/>
              <a:gd name="connsiteX3" fmla="*/ 12336378 w 12336378"/>
              <a:gd name="connsiteY3" fmla="*/ 329462 h 1166384"/>
              <a:gd name="connsiteX0" fmla="*/ 0 w 12256167"/>
              <a:gd name="connsiteY0" fmla="*/ 489883 h 1168885"/>
              <a:gd name="connsiteX1" fmla="*/ 3930315 w 12256167"/>
              <a:gd name="connsiteY1" fmla="*/ 24662 h 1168885"/>
              <a:gd name="connsiteX2" fmla="*/ 9160042 w 12256167"/>
              <a:gd name="connsiteY2" fmla="*/ 1163652 h 1168885"/>
              <a:gd name="connsiteX3" fmla="*/ 12256167 w 12256167"/>
              <a:gd name="connsiteY3" fmla="*/ 425715 h 1168885"/>
              <a:gd name="connsiteX0" fmla="*/ 0 w 12240125"/>
              <a:gd name="connsiteY0" fmla="*/ 238646 h 1254532"/>
              <a:gd name="connsiteX1" fmla="*/ 3914273 w 12240125"/>
              <a:gd name="connsiteY1" fmla="*/ 110309 h 1254532"/>
              <a:gd name="connsiteX2" fmla="*/ 9144000 w 12240125"/>
              <a:gd name="connsiteY2" fmla="*/ 1249299 h 1254532"/>
              <a:gd name="connsiteX3" fmla="*/ 12240125 w 12240125"/>
              <a:gd name="connsiteY3" fmla="*/ 511362 h 1254532"/>
              <a:gd name="connsiteX0" fmla="*/ 0 w 12240125"/>
              <a:gd name="connsiteY0" fmla="*/ 259219 h 1275890"/>
              <a:gd name="connsiteX1" fmla="*/ 3978441 w 12240125"/>
              <a:gd name="connsiteY1" fmla="*/ 98798 h 1275890"/>
              <a:gd name="connsiteX2" fmla="*/ 9144000 w 12240125"/>
              <a:gd name="connsiteY2" fmla="*/ 1269872 h 1275890"/>
              <a:gd name="connsiteX3" fmla="*/ 12240125 w 12240125"/>
              <a:gd name="connsiteY3" fmla="*/ 531935 h 1275890"/>
              <a:gd name="connsiteX0" fmla="*/ 0 w 12240125"/>
              <a:gd name="connsiteY0" fmla="*/ 259219 h 1271902"/>
              <a:gd name="connsiteX1" fmla="*/ 3978441 w 12240125"/>
              <a:gd name="connsiteY1" fmla="*/ 98798 h 1271902"/>
              <a:gd name="connsiteX2" fmla="*/ 9144000 w 12240125"/>
              <a:gd name="connsiteY2" fmla="*/ 1269872 h 1271902"/>
              <a:gd name="connsiteX3" fmla="*/ 12240125 w 12240125"/>
              <a:gd name="connsiteY3" fmla="*/ 531935 h 1271902"/>
              <a:gd name="connsiteX0" fmla="*/ 0 w 12240125"/>
              <a:gd name="connsiteY0" fmla="*/ 259219 h 1271902"/>
              <a:gd name="connsiteX1" fmla="*/ 3978441 w 12240125"/>
              <a:gd name="connsiteY1" fmla="*/ 98798 h 1271902"/>
              <a:gd name="connsiteX2" fmla="*/ 8999621 w 12240125"/>
              <a:gd name="connsiteY2" fmla="*/ 1269872 h 1271902"/>
              <a:gd name="connsiteX3" fmla="*/ 12240125 w 12240125"/>
              <a:gd name="connsiteY3" fmla="*/ 531935 h 1271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40125" h="1271902">
                <a:moveTo>
                  <a:pt x="0" y="259219"/>
                </a:moveTo>
                <a:cubicBezTo>
                  <a:pt x="1137652" y="-26865"/>
                  <a:pt x="2478504" y="-69644"/>
                  <a:pt x="3978441" y="98798"/>
                </a:cubicBezTo>
                <a:cubicBezTo>
                  <a:pt x="5478378" y="267240"/>
                  <a:pt x="7606632" y="1229768"/>
                  <a:pt x="8999621" y="1269872"/>
                </a:cubicBezTo>
                <a:cubicBezTo>
                  <a:pt x="10392610" y="1309976"/>
                  <a:pt x="11902573" y="745162"/>
                  <a:pt x="12240125" y="531935"/>
                </a:cubicBezTo>
              </a:path>
            </a:pathLst>
          </a:custGeom>
          <a:noFill/>
          <a:ln w="9525">
            <a:solidFill>
              <a:srgbClr val="3F404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id="{8D2CD0D5-0B97-477E-BA02-8F525299D139}"/>
              </a:ext>
            </a:extLst>
          </p:cNvPr>
          <p:cNvSpPr/>
          <p:nvPr/>
        </p:nvSpPr>
        <p:spPr>
          <a:xfrm>
            <a:off x="1643234" y="2637809"/>
            <a:ext cx="662952" cy="663125"/>
          </a:xfrm>
          <a:prstGeom prst="ellipse">
            <a:avLst/>
          </a:pr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01</a:t>
            </a:r>
            <a:endParaRPr kumimoji="0" lang="zh-CN" altLang="en-US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4FBD72E7-2E80-4D9C-AC96-F3667ADCCF31}"/>
              </a:ext>
            </a:extLst>
          </p:cNvPr>
          <p:cNvSpPr/>
          <p:nvPr/>
        </p:nvSpPr>
        <p:spPr>
          <a:xfrm>
            <a:off x="3872216" y="2804598"/>
            <a:ext cx="662952" cy="663125"/>
          </a:xfrm>
          <a:prstGeom prst="ellipse">
            <a:avLst/>
          </a:pr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02</a:t>
            </a:r>
            <a:endParaRPr kumimoji="0" lang="zh-CN" altLang="en-US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id="{EBCCFC6B-0116-44DA-B5EC-22F226B42BE6}"/>
              </a:ext>
            </a:extLst>
          </p:cNvPr>
          <p:cNvSpPr/>
          <p:nvPr/>
        </p:nvSpPr>
        <p:spPr>
          <a:xfrm>
            <a:off x="5908767" y="3303882"/>
            <a:ext cx="662952" cy="663125"/>
          </a:xfrm>
          <a:prstGeom prst="ellipse">
            <a:avLst/>
          </a:pr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03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9" name="椭圆 28">
            <a:extLst>
              <a:ext uri="{FF2B5EF4-FFF2-40B4-BE49-F238E27FC236}">
                <a16:creationId xmlns:a16="http://schemas.microsoft.com/office/drawing/2014/main" id="{4EFB1180-1B5B-4A26-9C4A-D3CEA9A8182F}"/>
              </a:ext>
            </a:extLst>
          </p:cNvPr>
          <p:cNvSpPr/>
          <p:nvPr/>
        </p:nvSpPr>
        <p:spPr>
          <a:xfrm>
            <a:off x="8426555" y="3924529"/>
            <a:ext cx="662952" cy="663125"/>
          </a:xfrm>
          <a:prstGeom prst="ellipse">
            <a:avLst/>
          </a:pr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04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1" name="Rectangle 29">
            <a:extLst>
              <a:ext uri="{FF2B5EF4-FFF2-40B4-BE49-F238E27FC236}">
                <a16:creationId xmlns:a16="http://schemas.microsoft.com/office/drawing/2014/main" id="{4D768A93-38DF-4BD8-8B5A-0A77B2DA1ECF}"/>
              </a:ext>
            </a:extLst>
          </p:cNvPr>
          <p:cNvSpPr/>
          <p:nvPr/>
        </p:nvSpPr>
        <p:spPr>
          <a:xfrm>
            <a:off x="1643234" y="3746460"/>
            <a:ext cx="936072" cy="336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200" b="1">
                <a:solidFill>
                  <a:prstClr val="black">
                    <a:lumMod val="75000"/>
                  </a:prstClr>
                </a:solidFill>
                <a:cs typeface="+mn-ea"/>
                <a:sym typeface="+mn-lt"/>
              </a:rPr>
              <a:t>6</a:t>
            </a:r>
            <a:r>
              <a:rPr lang="ko-KR" altLang="en-US" sz="1200" b="1">
                <a:solidFill>
                  <a:prstClr val="black">
                    <a:lumMod val="75000"/>
                  </a:prstClr>
                </a:solidFill>
                <a:cs typeface="+mn-ea"/>
                <a:sym typeface="+mn-lt"/>
              </a:rPr>
              <a:t>월</a:t>
            </a:r>
            <a:r>
              <a:rPr lang="en-US" altLang="ko-KR" sz="1200" b="1">
                <a:solidFill>
                  <a:prstClr val="black">
                    <a:lumMod val="75000"/>
                  </a:prstClr>
                </a:solidFill>
                <a:cs typeface="+mn-ea"/>
                <a:sym typeface="+mn-lt"/>
              </a:rPr>
              <a:t>~7</a:t>
            </a:r>
            <a:r>
              <a:rPr lang="ko-KR" altLang="en-US" sz="1200" b="1">
                <a:solidFill>
                  <a:prstClr val="black">
                    <a:lumMod val="75000"/>
                  </a:prstClr>
                </a:solidFill>
                <a:cs typeface="+mn-ea"/>
                <a:sym typeface="+mn-lt"/>
              </a:rPr>
              <a:t>월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2" name="Rectangle 30">
            <a:extLst>
              <a:ext uri="{FF2B5EF4-FFF2-40B4-BE49-F238E27FC236}">
                <a16:creationId xmlns:a16="http://schemas.microsoft.com/office/drawing/2014/main" id="{C3C14389-106C-4BF9-AE5D-16775326CB31}"/>
              </a:ext>
            </a:extLst>
          </p:cNvPr>
          <p:cNvSpPr/>
          <p:nvPr/>
        </p:nvSpPr>
        <p:spPr>
          <a:xfrm>
            <a:off x="1370114" y="3406671"/>
            <a:ext cx="152548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데이터 수집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3" name="Rectangle 29">
            <a:extLst>
              <a:ext uri="{FF2B5EF4-FFF2-40B4-BE49-F238E27FC236}">
                <a16:creationId xmlns:a16="http://schemas.microsoft.com/office/drawing/2014/main" id="{DD763EB7-9CF2-433B-A14F-9B39EDF4FB97}"/>
              </a:ext>
            </a:extLst>
          </p:cNvPr>
          <p:cNvSpPr/>
          <p:nvPr/>
        </p:nvSpPr>
        <p:spPr>
          <a:xfrm>
            <a:off x="3921493" y="2412723"/>
            <a:ext cx="846512" cy="336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7</a:t>
            </a:r>
            <a:r>
              <a:rPr kumimoji="0" lang="ko-KR" altLang="en-US" sz="12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월</a:t>
            </a:r>
            <a:r>
              <a:rPr kumimoji="0" lang="en-US" altLang="ko-KR" sz="12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~8</a:t>
            </a:r>
            <a:r>
              <a:rPr kumimoji="0" lang="ko-KR" altLang="en-US" sz="12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월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4" name="Rectangle 30">
            <a:extLst>
              <a:ext uri="{FF2B5EF4-FFF2-40B4-BE49-F238E27FC236}">
                <a16:creationId xmlns:a16="http://schemas.microsoft.com/office/drawing/2014/main" id="{0092E975-D351-40E8-8699-06044FA633CE}"/>
              </a:ext>
            </a:extLst>
          </p:cNvPr>
          <p:cNvSpPr/>
          <p:nvPr/>
        </p:nvSpPr>
        <p:spPr>
          <a:xfrm>
            <a:off x="3304891" y="2099780"/>
            <a:ext cx="20797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데이터 정리 및 분석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5" name="Rectangle 29">
            <a:extLst>
              <a:ext uri="{FF2B5EF4-FFF2-40B4-BE49-F238E27FC236}">
                <a16:creationId xmlns:a16="http://schemas.microsoft.com/office/drawing/2014/main" id="{E940124D-00B4-408B-9971-3152725FB2FA}"/>
              </a:ext>
            </a:extLst>
          </p:cNvPr>
          <p:cNvSpPr/>
          <p:nvPr/>
        </p:nvSpPr>
        <p:spPr>
          <a:xfrm>
            <a:off x="5808791" y="4319653"/>
            <a:ext cx="897204" cy="336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200">
                <a:cs typeface="+mn-ea"/>
                <a:sym typeface="+mn-lt"/>
              </a:rPr>
              <a:t>8</a:t>
            </a:r>
            <a:r>
              <a:rPr lang="ko-KR" altLang="en-US" sz="1200">
                <a:cs typeface="+mn-ea"/>
                <a:sym typeface="+mn-lt"/>
              </a:rPr>
              <a:t>월</a:t>
            </a:r>
            <a:r>
              <a:rPr lang="en-US" altLang="ko-KR" sz="1200">
                <a:cs typeface="+mn-ea"/>
                <a:sym typeface="+mn-lt"/>
              </a:rPr>
              <a:t>~11</a:t>
            </a:r>
            <a:r>
              <a:rPr lang="ko-KR" altLang="en-US" sz="1200">
                <a:cs typeface="+mn-ea"/>
                <a:sym typeface="+mn-lt"/>
              </a:rPr>
              <a:t>월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6" name="Rectangle 30">
            <a:extLst>
              <a:ext uri="{FF2B5EF4-FFF2-40B4-BE49-F238E27FC236}">
                <a16:creationId xmlns:a16="http://schemas.microsoft.com/office/drawing/2014/main" id="{15F03C89-1EEF-4092-9A27-9DEDBD5684B8}"/>
              </a:ext>
            </a:extLst>
          </p:cNvPr>
          <p:cNvSpPr/>
          <p:nvPr/>
        </p:nvSpPr>
        <p:spPr>
          <a:xfrm>
            <a:off x="5694172" y="4014776"/>
            <a:ext cx="1092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600" b="1">
                <a:solidFill>
                  <a:prstClr val="black">
                    <a:lumMod val="75000"/>
                  </a:prstClr>
                </a:solidFill>
                <a:cs typeface="+mn-ea"/>
                <a:sym typeface="+mn-lt"/>
              </a:rPr>
              <a:t>논문 작성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7" name="Rectangle 29">
            <a:extLst>
              <a:ext uri="{FF2B5EF4-FFF2-40B4-BE49-F238E27FC236}">
                <a16:creationId xmlns:a16="http://schemas.microsoft.com/office/drawing/2014/main" id="{BAFC2CDA-A58B-45B6-B5DE-4C563FD39605}"/>
              </a:ext>
            </a:extLst>
          </p:cNvPr>
          <p:cNvSpPr/>
          <p:nvPr/>
        </p:nvSpPr>
        <p:spPr>
          <a:xfrm>
            <a:off x="8461151" y="3547443"/>
            <a:ext cx="1080037" cy="336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200">
                <a:cs typeface="+mn-ea"/>
                <a:sym typeface="+mn-lt"/>
              </a:rPr>
              <a:t>12</a:t>
            </a:r>
            <a:r>
              <a:rPr lang="ko-KR" altLang="en-US" sz="1200">
                <a:cs typeface="+mn-ea"/>
                <a:sym typeface="+mn-lt"/>
              </a:rPr>
              <a:t>월</a:t>
            </a:r>
            <a:r>
              <a:rPr lang="en-US" altLang="ko-KR" sz="1200">
                <a:cs typeface="+mn-ea"/>
                <a:sym typeface="+mn-lt"/>
              </a:rPr>
              <a:t>~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8" name="Rectangle 30">
            <a:extLst>
              <a:ext uri="{FF2B5EF4-FFF2-40B4-BE49-F238E27FC236}">
                <a16:creationId xmlns:a16="http://schemas.microsoft.com/office/drawing/2014/main" id="{A15D55E5-B505-4DB9-93F4-8305753FC89E}"/>
              </a:ext>
            </a:extLst>
          </p:cNvPr>
          <p:cNvSpPr/>
          <p:nvPr/>
        </p:nvSpPr>
        <p:spPr>
          <a:xfrm>
            <a:off x="8000137" y="3275868"/>
            <a:ext cx="184889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논문 투고 및 수정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8506CA40-D369-4FF9-B073-AAC6E8AA22B6}"/>
              </a:ext>
            </a:extLst>
          </p:cNvPr>
          <p:cNvSpPr/>
          <p:nvPr/>
        </p:nvSpPr>
        <p:spPr>
          <a:xfrm>
            <a:off x="1105565" y="766216"/>
            <a:ext cx="4623898" cy="5847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800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4.</a:t>
            </a:r>
            <a:r>
              <a:rPr lang="ko-KR" altLang="en-US" sz="2800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연구 방법 및 향후 계획</a:t>
            </a:r>
          </a:p>
        </p:txBody>
      </p:sp>
    </p:spTree>
    <p:extLst>
      <p:ext uri="{BB962C8B-B14F-4D97-AF65-F5344CB8AC3E}">
        <p14:creationId xmlns:p14="http://schemas.microsoft.com/office/powerpoint/2010/main" val="3313721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任意多边形: 形状 34">
            <a:extLst>
              <a:ext uri="{FF2B5EF4-FFF2-40B4-BE49-F238E27FC236}">
                <a16:creationId xmlns:a16="http://schemas.microsoft.com/office/drawing/2014/main" id="{0975D47F-FE0D-49EB-B163-AF91073A4002}"/>
              </a:ext>
            </a:extLst>
          </p:cNvPr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任意多边形: 形状 35">
            <a:extLst>
              <a:ext uri="{FF2B5EF4-FFF2-40B4-BE49-F238E27FC236}">
                <a16:creationId xmlns:a16="http://schemas.microsoft.com/office/drawing/2014/main" id="{7A1BE885-D5D3-4152-A4D5-34702B34D0CE}"/>
              </a:ext>
            </a:extLst>
          </p:cNvPr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任意多边形: 形状 36">
            <a:extLst>
              <a:ext uri="{FF2B5EF4-FFF2-40B4-BE49-F238E27FC236}">
                <a16:creationId xmlns:a16="http://schemas.microsoft.com/office/drawing/2014/main" id="{FFF0C30B-1169-4918-9D41-2F594C7915F4}"/>
              </a:ext>
            </a:extLst>
          </p:cNvPr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" fmla="*/ 0 w 4457700"/>
              <a:gd name="connsiteY0" fmla="*/ 0 h 6911975"/>
              <a:gd name="connsiteX1" fmla="*/ 4457700 w 4457700"/>
              <a:gd name="connsiteY1" fmla="*/ 12700 h 6911975"/>
              <a:gd name="connsiteX2" fmla="*/ 4457700 w 4457700"/>
              <a:gd name="connsiteY2" fmla="*/ 6896100 h 6911975"/>
              <a:gd name="connsiteX3" fmla="*/ 3981450 w 4457700"/>
              <a:gd name="connsiteY3" fmla="*/ 6911975 h 6911975"/>
              <a:gd name="connsiteX4" fmla="*/ 0 w 4457700"/>
              <a:gd name="connsiteY4" fmla="*/ 0 h 6911975"/>
              <a:gd name="connsiteX0" fmla="*/ 0 w 4448175"/>
              <a:gd name="connsiteY0" fmla="*/ 34925 h 6899275"/>
              <a:gd name="connsiteX1" fmla="*/ 4448175 w 4448175"/>
              <a:gd name="connsiteY1" fmla="*/ 0 h 6899275"/>
              <a:gd name="connsiteX2" fmla="*/ 4448175 w 4448175"/>
              <a:gd name="connsiteY2" fmla="*/ 6883400 h 6899275"/>
              <a:gd name="connsiteX3" fmla="*/ 3971925 w 4448175"/>
              <a:gd name="connsiteY3" fmla="*/ 6899275 h 6899275"/>
              <a:gd name="connsiteX4" fmla="*/ 0 w 4448175"/>
              <a:gd name="connsiteY4" fmla="*/ 34925 h 6899275"/>
              <a:gd name="connsiteX0" fmla="*/ 0 w 4467225"/>
              <a:gd name="connsiteY0" fmla="*/ 6350 h 6899275"/>
              <a:gd name="connsiteX1" fmla="*/ 4467225 w 4467225"/>
              <a:gd name="connsiteY1" fmla="*/ 0 h 6899275"/>
              <a:gd name="connsiteX2" fmla="*/ 4467225 w 4467225"/>
              <a:gd name="connsiteY2" fmla="*/ 6883400 h 6899275"/>
              <a:gd name="connsiteX3" fmla="*/ 3990975 w 4467225"/>
              <a:gd name="connsiteY3" fmla="*/ 6899275 h 6899275"/>
              <a:gd name="connsiteX4" fmla="*/ 0 w 4467225"/>
              <a:gd name="connsiteY4" fmla="*/ 6350 h 689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8" name="组合 37">
            <a:extLst>
              <a:ext uri="{FF2B5EF4-FFF2-40B4-BE49-F238E27FC236}">
                <a16:creationId xmlns:a16="http://schemas.microsoft.com/office/drawing/2014/main" id="{8C4E4030-DFB9-491D-AA12-7496A1A77D4B}"/>
              </a:ext>
            </a:extLst>
          </p:cNvPr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39" name="矩形: 圆角 38">
              <a:extLst>
                <a:ext uri="{FF2B5EF4-FFF2-40B4-BE49-F238E27FC236}">
                  <a16:creationId xmlns:a16="http://schemas.microsoft.com/office/drawing/2014/main" id="{0EE1DB9D-AC2B-4A12-B110-9085682E4EEF}"/>
                </a:ext>
              </a:extLst>
            </p:cNvPr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矩形: 圆角 39">
              <a:extLst>
                <a:ext uri="{FF2B5EF4-FFF2-40B4-BE49-F238E27FC236}">
                  <a16:creationId xmlns:a16="http://schemas.microsoft.com/office/drawing/2014/main" id="{4D4941A9-3DB8-48B8-A092-BEC812A61040}"/>
                </a:ext>
              </a:extLst>
            </p:cNvPr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FECF0B7D-2A48-4065-8E8B-B333291DBD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1943" y="3062669"/>
            <a:ext cx="1019144" cy="101914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A1F3697C-8592-4823-988F-641162FADD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5522" y="2122152"/>
            <a:ext cx="1862082" cy="931041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DF5DF39C-CA77-4053-AB0D-1777F94E3AF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320" y="4507205"/>
            <a:ext cx="1150877" cy="86315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764DBA31-73A0-4D73-9121-23F67C0C24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431" y="3355752"/>
            <a:ext cx="1152946" cy="1537261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8EA6C936-B995-440E-A2F7-341A585C588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6395" y="5127226"/>
            <a:ext cx="1884161" cy="125610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18D40C0D-25BA-4F3A-8BA8-CCCF11626AA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469" y="4932512"/>
            <a:ext cx="1221361" cy="1221361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8F920C4A-AF69-42B7-9CA2-927A3FD4B45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437" y="517842"/>
            <a:ext cx="1123950" cy="1123950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62F136E4-ADEC-4B3E-86A1-12BC8FB241A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9789" y="1086813"/>
            <a:ext cx="1169552" cy="584776"/>
          </a:xfrm>
          <a:prstGeom prst="rect">
            <a:avLst/>
          </a:prstGeom>
        </p:spPr>
      </p:pic>
      <p:sp>
        <p:nvSpPr>
          <p:cNvPr id="28" name="矩形 27">
            <a:extLst>
              <a:ext uri="{FF2B5EF4-FFF2-40B4-BE49-F238E27FC236}">
                <a16:creationId xmlns:a16="http://schemas.microsoft.com/office/drawing/2014/main" id="{05BA3FAA-5002-45FD-BA62-2FEB01B84B18}"/>
              </a:ext>
            </a:extLst>
          </p:cNvPr>
          <p:cNvSpPr/>
          <p:nvPr/>
        </p:nvSpPr>
        <p:spPr>
          <a:xfrm>
            <a:off x="3550033" y="2728402"/>
            <a:ext cx="512351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7200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감사합니다</a:t>
            </a:r>
            <a:r>
              <a:rPr lang="en-US" altLang="ko-KR" sz="7200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!</a:t>
            </a:r>
            <a:endParaRPr lang="zh-CN" altLang="en-US" sz="72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75D89683-E93A-4EA7-945C-5077020018A2}"/>
              </a:ext>
            </a:extLst>
          </p:cNvPr>
          <p:cNvSpPr/>
          <p:nvPr/>
        </p:nvSpPr>
        <p:spPr>
          <a:xfrm>
            <a:off x="3040742" y="3765052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zh-CN" sz="8000" dirty="0">
                <a:cs typeface="+mn-ea"/>
                <a:sym typeface="+mn-lt"/>
              </a:rPr>
              <a:t>THANKS</a:t>
            </a:r>
          </a:p>
        </p:txBody>
      </p:sp>
      <p:sp>
        <p:nvSpPr>
          <p:cNvPr id="33" name="任意多边形: 形状 32">
            <a:extLst>
              <a:ext uri="{FF2B5EF4-FFF2-40B4-BE49-F238E27FC236}">
                <a16:creationId xmlns:a16="http://schemas.microsoft.com/office/drawing/2014/main" id="{8F1E72B7-A4F9-4867-97BD-B550A894D522}"/>
              </a:ext>
            </a:extLst>
          </p:cNvPr>
          <p:cNvSpPr/>
          <p:nvPr/>
        </p:nvSpPr>
        <p:spPr>
          <a:xfrm>
            <a:off x="10261429" y="4264374"/>
            <a:ext cx="526098" cy="485662"/>
          </a:xfrm>
          <a:custGeom>
            <a:avLst/>
            <a:gdLst>
              <a:gd name="connsiteX0" fmla="*/ 1066800 w 1066800"/>
              <a:gd name="connsiteY0" fmla="*/ 0 h 889000"/>
              <a:gd name="connsiteX1" fmla="*/ 1066800 w 1066800"/>
              <a:gd name="connsiteY1" fmla="*/ 889000 h 889000"/>
              <a:gd name="connsiteX2" fmla="*/ 0 w 1066800"/>
              <a:gd name="connsiteY2" fmla="*/ 889000 h 889000"/>
              <a:gd name="connsiteX3" fmla="*/ 647700 w 1066800"/>
              <a:gd name="connsiteY3" fmla="*/ 495300 h 889000"/>
              <a:gd name="connsiteX4" fmla="*/ 0 w 1066800"/>
              <a:gd name="connsiteY4" fmla="*/ 101600 h 889000"/>
              <a:gd name="connsiteX5" fmla="*/ 1041400 w 1066800"/>
              <a:gd name="connsiteY5" fmla="*/ 25400 h 889000"/>
              <a:gd name="connsiteX6" fmla="*/ 1066800 w 1066800"/>
              <a:gd name="connsiteY6" fmla="*/ 0 h 889000"/>
              <a:gd name="connsiteX0" fmla="*/ 1041400 w 1066800"/>
              <a:gd name="connsiteY0" fmla="*/ 0 h 863600"/>
              <a:gd name="connsiteX1" fmla="*/ 1066800 w 1066800"/>
              <a:gd name="connsiteY1" fmla="*/ 863600 h 863600"/>
              <a:gd name="connsiteX2" fmla="*/ 0 w 1066800"/>
              <a:gd name="connsiteY2" fmla="*/ 863600 h 863600"/>
              <a:gd name="connsiteX3" fmla="*/ 647700 w 1066800"/>
              <a:gd name="connsiteY3" fmla="*/ 469900 h 863600"/>
              <a:gd name="connsiteX4" fmla="*/ 0 w 1066800"/>
              <a:gd name="connsiteY4" fmla="*/ 76200 h 863600"/>
              <a:gd name="connsiteX5" fmla="*/ 1041400 w 1066800"/>
              <a:gd name="connsiteY5" fmla="*/ 0 h 863600"/>
              <a:gd name="connsiteX0" fmla="*/ 1081881 w 1081881"/>
              <a:gd name="connsiteY0" fmla="*/ 0 h 868363"/>
              <a:gd name="connsiteX1" fmla="*/ 1066800 w 1081881"/>
              <a:gd name="connsiteY1" fmla="*/ 868363 h 868363"/>
              <a:gd name="connsiteX2" fmla="*/ 0 w 1081881"/>
              <a:gd name="connsiteY2" fmla="*/ 868363 h 868363"/>
              <a:gd name="connsiteX3" fmla="*/ 647700 w 1081881"/>
              <a:gd name="connsiteY3" fmla="*/ 474663 h 868363"/>
              <a:gd name="connsiteX4" fmla="*/ 0 w 1081881"/>
              <a:gd name="connsiteY4" fmla="*/ 80963 h 868363"/>
              <a:gd name="connsiteX5" fmla="*/ 1081881 w 1081881"/>
              <a:gd name="connsiteY5" fmla="*/ 0 h 868363"/>
              <a:gd name="connsiteX0" fmla="*/ 1086643 w 1086643"/>
              <a:gd name="connsiteY0" fmla="*/ 14287 h 882650"/>
              <a:gd name="connsiteX1" fmla="*/ 1071562 w 1086643"/>
              <a:gd name="connsiteY1" fmla="*/ 882650 h 882650"/>
              <a:gd name="connsiteX2" fmla="*/ 4762 w 1086643"/>
              <a:gd name="connsiteY2" fmla="*/ 882650 h 882650"/>
              <a:gd name="connsiteX3" fmla="*/ 652462 w 1086643"/>
              <a:gd name="connsiteY3" fmla="*/ 488950 h 882650"/>
              <a:gd name="connsiteX4" fmla="*/ 0 w 1086643"/>
              <a:gd name="connsiteY4" fmla="*/ 0 h 882650"/>
              <a:gd name="connsiteX5" fmla="*/ 1086643 w 1086643"/>
              <a:gd name="connsiteY5" fmla="*/ 14287 h 882650"/>
              <a:gd name="connsiteX0" fmla="*/ 1086643 w 1086643"/>
              <a:gd name="connsiteY0" fmla="*/ 14287 h 887412"/>
              <a:gd name="connsiteX1" fmla="*/ 1083468 w 1086643"/>
              <a:gd name="connsiteY1" fmla="*/ 887412 h 887412"/>
              <a:gd name="connsiteX2" fmla="*/ 4762 w 1086643"/>
              <a:gd name="connsiteY2" fmla="*/ 882650 h 887412"/>
              <a:gd name="connsiteX3" fmla="*/ 652462 w 1086643"/>
              <a:gd name="connsiteY3" fmla="*/ 488950 h 887412"/>
              <a:gd name="connsiteX4" fmla="*/ 0 w 1086643"/>
              <a:gd name="connsiteY4" fmla="*/ 0 h 887412"/>
              <a:gd name="connsiteX5" fmla="*/ 1086643 w 1086643"/>
              <a:gd name="connsiteY5" fmla="*/ 14287 h 887412"/>
              <a:gd name="connsiteX0" fmla="*/ 1086643 w 1086643"/>
              <a:gd name="connsiteY0" fmla="*/ 14287 h 887412"/>
              <a:gd name="connsiteX1" fmla="*/ 1083468 w 1086643"/>
              <a:gd name="connsiteY1" fmla="*/ 887412 h 887412"/>
              <a:gd name="connsiteX2" fmla="*/ 4762 w 1086643"/>
              <a:gd name="connsiteY2" fmla="*/ 882650 h 887412"/>
              <a:gd name="connsiteX3" fmla="*/ 671512 w 1086643"/>
              <a:gd name="connsiteY3" fmla="*/ 415131 h 887412"/>
              <a:gd name="connsiteX4" fmla="*/ 0 w 1086643"/>
              <a:gd name="connsiteY4" fmla="*/ 0 h 887412"/>
              <a:gd name="connsiteX5" fmla="*/ 1086643 w 1086643"/>
              <a:gd name="connsiteY5" fmla="*/ 14287 h 887412"/>
              <a:gd name="connsiteX0" fmla="*/ 1079499 w 1083592"/>
              <a:gd name="connsiteY0" fmla="*/ 2381 h 887412"/>
              <a:gd name="connsiteX1" fmla="*/ 1083468 w 1083592"/>
              <a:gd name="connsiteY1" fmla="*/ 887412 h 887412"/>
              <a:gd name="connsiteX2" fmla="*/ 4762 w 1083592"/>
              <a:gd name="connsiteY2" fmla="*/ 882650 h 887412"/>
              <a:gd name="connsiteX3" fmla="*/ 671512 w 1083592"/>
              <a:gd name="connsiteY3" fmla="*/ 415131 h 887412"/>
              <a:gd name="connsiteX4" fmla="*/ 0 w 1083592"/>
              <a:gd name="connsiteY4" fmla="*/ 0 h 887412"/>
              <a:gd name="connsiteX5" fmla="*/ 1079499 w 1083592"/>
              <a:gd name="connsiteY5" fmla="*/ 2381 h 887412"/>
              <a:gd name="connsiteX0" fmla="*/ 1091405 w 1091405"/>
              <a:gd name="connsiteY0" fmla="*/ 4762 h 887412"/>
              <a:gd name="connsiteX1" fmla="*/ 1083468 w 1091405"/>
              <a:gd name="connsiteY1" fmla="*/ 887412 h 887412"/>
              <a:gd name="connsiteX2" fmla="*/ 4762 w 1091405"/>
              <a:gd name="connsiteY2" fmla="*/ 882650 h 887412"/>
              <a:gd name="connsiteX3" fmla="*/ 671512 w 1091405"/>
              <a:gd name="connsiteY3" fmla="*/ 415131 h 887412"/>
              <a:gd name="connsiteX4" fmla="*/ 0 w 1091405"/>
              <a:gd name="connsiteY4" fmla="*/ 0 h 887412"/>
              <a:gd name="connsiteX5" fmla="*/ 1091405 w 1091405"/>
              <a:gd name="connsiteY5" fmla="*/ 4762 h 887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1405" h="887412">
                <a:moveTo>
                  <a:pt x="1091405" y="4762"/>
                </a:moveTo>
                <a:cubicBezTo>
                  <a:pt x="1090347" y="295804"/>
                  <a:pt x="1084526" y="596370"/>
                  <a:pt x="1083468" y="887412"/>
                </a:cubicBezTo>
                <a:lnTo>
                  <a:pt x="4762" y="882650"/>
                </a:lnTo>
                <a:lnTo>
                  <a:pt x="671512" y="415131"/>
                </a:lnTo>
                <a:lnTo>
                  <a:pt x="0" y="0"/>
                </a:lnTo>
                <a:lnTo>
                  <a:pt x="1091405" y="4762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等腰三角形 33">
            <a:extLst>
              <a:ext uri="{FF2B5EF4-FFF2-40B4-BE49-F238E27FC236}">
                <a16:creationId xmlns:a16="http://schemas.microsoft.com/office/drawing/2014/main" id="{5DB9487B-99BF-4C35-AA53-E07A650C851B}"/>
              </a:ext>
            </a:extLst>
          </p:cNvPr>
          <p:cNvSpPr/>
          <p:nvPr/>
        </p:nvSpPr>
        <p:spPr>
          <a:xfrm>
            <a:off x="10093041" y="2387600"/>
            <a:ext cx="320959" cy="276689"/>
          </a:xfrm>
          <a:prstGeom prst="triangle">
            <a:avLst/>
          </a:prstGeom>
          <a:solidFill>
            <a:srgbClr val="E61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9101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任意多边形: 形状 34">
            <a:extLst>
              <a:ext uri="{FF2B5EF4-FFF2-40B4-BE49-F238E27FC236}">
                <a16:creationId xmlns:a16="http://schemas.microsoft.com/office/drawing/2014/main" id="{29186E0E-83AF-4E56-9B79-3EF10C93E378}"/>
              </a:ext>
            </a:extLst>
          </p:cNvPr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任意多边形: 形状 35">
            <a:extLst>
              <a:ext uri="{FF2B5EF4-FFF2-40B4-BE49-F238E27FC236}">
                <a16:creationId xmlns:a16="http://schemas.microsoft.com/office/drawing/2014/main" id="{D8D6358D-7CE4-4E21-B57A-3957E42B06DD}"/>
              </a:ext>
            </a:extLst>
          </p:cNvPr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任意多边形: 形状 36">
            <a:extLst>
              <a:ext uri="{FF2B5EF4-FFF2-40B4-BE49-F238E27FC236}">
                <a16:creationId xmlns:a16="http://schemas.microsoft.com/office/drawing/2014/main" id="{0D09FA37-A1A5-4042-8B06-E893B0D3E0E3}"/>
              </a:ext>
            </a:extLst>
          </p:cNvPr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" fmla="*/ 0 w 4457700"/>
              <a:gd name="connsiteY0" fmla="*/ 0 h 6911975"/>
              <a:gd name="connsiteX1" fmla="*/ 4457700 w 4457700"/>
              <a:gd name="connsiteY1" fmla="*/ 12700 h 6911975"/>
              <a:gd name="connsiteX2" fmla="*/ 4457700 w 4457700"/>
              <a:gd name="connsiteY2" fmla="*/ 6896100 h 6911975"/>
              <a:gd name="connsiteX3" fmla="*/ 3981450 w 4457700"/>
              <a:gd name="connsiteY3" fmla="*/ 6911975 h 6911975"/>
              <a:gd name="connsiteX4" fmla="*/ 0 w 4457700"/>
              <a:gd name="connsiteY4" fmla="*/ 0 h 6911975"/>
              <a:gd name="connsiteX0" fmla="*/ 0 w 4448175"/>
              <a:gd name="connsiteY0" fmla="*/ 34925 h 6899275"/>
              <a:gd name="connsiteX1" fmla="*/ 4448175 w 4448175"/>
              <a:gd name="connsiteY1" fmla="*/ 0 h 6899275"/>
              <a:gd name="connsiteX2" fmla="*/ 4448175 w 4448175"/>
              <a:gd name="connsiteY2" fmla="*/ 6883400 h 6899275"/>
              <a:gd name="connsiteX3" fmla="*/ 3971925 w 4448175"/>
              <a:gd name="connsiteY3" fmla="*/ 6899275 h 6899275"/>
              <a:gd name="connsiteX4" fmla="*/ 0 w 4448175"/>
              <a:gd name="connsiteY4" fmla="*/ 34925 h 6899275"/>
              <a:gd name="connsiteX0" fmla="*/ 0 w 4467225"/>
              <a:gd name="connsiteY0" fmla="*/ 6350 h 6899275"/>
              <a:gd name="connsiteX1" fmla="*/ 4467225 w 4467225"/>
              <a:gd name="connsiteY1" fmla="*/ 0 h 6899275"/>
              <a:gd name="connsiteX2" fmla="*/ 4467225 w 4467225"/>
              <a:gd name="connsiteY2" fmla="*/ 6883400 h 6899275"/>
              <a:gd name="connsiteX3" fmla="*/ 3990975 w 4467225"/>
              <a:gd name="connsiteY3" fmla="*/ 6899275 h 6899275"/>
              <a:gd name="connsiteX4" fmla="*/ 0 w 4467225"/>
              <a:gd name="connsiteY4" fmla="*/ 6350 h 689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8" name="组合 37">
            <a:extLst>
              <a:ext uri="{FF2B5EF4-FFF2-40B4-BE49-F238E27FC236}">
                <a16:creationId xmlns:a16="http://schemas.microsoft.com/office/drawing/2014/main" id="{37C3BA69-3196-41E2-BC46-FF96A5E7259F}"/>
              </a:ext>
            </a:extLst>
          </p:cNvPr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39" name="矩形: 圆角 38">
              <a:extLst>
                <a:ext uri="{FF2B5EF4-FFF2-40B4-BE49-F238E27FC236}">
                  <a16:creationId xmlns:a16="http://schemas.microsoft.com/office/drawing/2014/main" id="{184CEAF3-A113-4358-A73F-80CB76220F90}"/>
                </a:ext>
              </a:extLst>
            </p:cNvPr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矩形: 圆角 39">
              <a:extLst>
                <a:ext uri="{FF2B5EF4-FFF2-40B4-BE49-F238E27FC236}">
                  <a16:creationId xmlns:a16="http://schemas.microsoft.com/office/drawing/2014/main" id="{D0DA45D6-9D04-4337-8497-8E893D1A6F9D}"/>
                </a:ext>
              </a:extLst>
            </p:cNvPr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9" name="矩形 8">
            <a:extLst>
              <a:ext uri="{FF2B5EF4-FFF2-40B4-BE49-F238E27FC236}">
                <a16:creationId xmlns:a16="http://schemas.microsoft.com/office/drawing/2014/main" id="{0B395F4F-7001-4E1A-98FA-A3DED8F661D6}"/>
              </a:ext>
            </a:extLst>
          </p:cNvPr>
          <p:cNvSpPr/>
          <p:nvPr/>
        </p:nvSpPr>
        <p:spPr>
          <a:xfrm>
            <a:off x="1548441" y="1752738"/>
            <a:ext cx="1944059" cy="335252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endParaRPr lang="en-US" altLang="zh-CN" sz="5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r>
              <a:rPr lang="en-US" altLang="zh-CN" sz="540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 </a:t>
            </a:r>
            <a:r>
              <a:rPr lang="ko-KR" altLang="en-US" sz="5400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목 차</a:t>
            </a:r>
            <a:endParaRPr lang="en-US" altLang="zh-CN" sz="5400" b="1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r>
              <a:rPr lang="en-US" altLang="zh-CN" sz="3200" spc="300">
                <a:solidFill>
                  <a:srgbClr val="7F7F7F">
                    <a:lumMod val="10000"/>
                  </a:srgbClr>
                </a:solidFill>
                <a:cs typeface="+mn-ea"/>
                <a:sym typeface="+mn-lt"/>
              </a:rPr>
              <a:t>   CONTENTS</a:t>
            </a:r>
            <a:endParaRPr lang="zh-CN" altLang="en-US" sz="3200" spc="300">
              <a:solidFill>
                <a:srgbClr val="7F7F7F">
                  <a:lumMod val="10000"/>
                </a:srgbClr>
              </a:solidFill>
              <a:cs typeface="+mn-ea"/>
              <a:sym typeface="+mn-lt"/>
            </a:endParaRPr>
          </a:p>
          <a:p>
            <a:endParaRPr lang="en-US" altLang="zh-CN" sz="28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7E76147B-710E-4589-9642-2D249B89DC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1449" y="2186902"/>
            <a:ext cx="1019144" cy="1019144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7D3E63E3-B078-43E6-9992-360D70F9CA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4095" y="1229345"/>
            <a:ext cx="1862082" cy="931041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2081EB9E-9257-4895-ABCF-5F2D4C563B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320" y="4329405"/>
            <a:ext cx="1150877" cy="863158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9A59ABC3-1AA1-489A-B8A4-DDC2A0AADA7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449" y="598438"/>
            <a:ext cx="1152946" cy="1537261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318CAED2-3D6A-4C8E-91FC-58B326B7CCB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62" y="4717033"/>
            <a:ext cx="1884161" cy="1256107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69813189-C0E5-4625-AB7A-57E19697A78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469" y="4932512"/>
            <a:ext cx="1221361" cy="1221361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0D35D068-3D54-4587-80E1-BF4C93D2D6C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1564" y="4135186"/>
            <a:ext cx="1123950" cy="1123950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CC4A167D-A5E1-4745-8847-1AA0B62476A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373" y="832182"/>
            <a:ext cx="1169552" cy="584776"/>
          </a:xfrm>
          <a:prstGeom prst="rect">
            <a:avLst/>
          </a:prstGeom>
        </p:spPr>
      </p:pic>
      <p:sp>
        <p:nvSpPr>
          <p:cNvPr id="27" name="等腰三角形 26">
            <a:extLst>
              <a:ext uri="{FF2B5EF4-FFF2-40B4-BE49-F238E27FC236}">
                <a16:creationId xmlns:a16="http://schemas.microsoft.com/office/drawing/2014/main" id="{EAE552C6-77AB-4942-99F9-FA870F0AC9C1}"/>
              </a:ext>
            </a:extLst>
          </p:cNvPr>
          <p:cNvSpPr/>
          <p:nvPr/>
        </p:nvSpPr>
        <p:spPr>
          <a:xfrm>
            <a:off x="3274100" y="5269779"/>
            <a:ext cx="320959" cy="276689"/>
          </a:xfrm>
          <a:prstGeom prst="triangle">
            <a:avLst/>
          </a:prstGeom>
          <a:solidFill>
            <a:srgbClr val="E61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924633" y="1020932"/>
            <a:ext cx="176090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FFFFFF"/>
                </a:solidFill>
              </a:rPr>
              <a:t>https://www.ypppt.com/</a:t>
            </a:r>
            <a:endParaRPr lang="zh-CN" altLang="en-US" sz="1050" dirty="0">
              <a:solidFill>
                <a:srgbClr val="FFFFFF"/>
              </a:solidFill>
            </a:endParaRPr>
          </a:p>
        </p:txBody>
      </p:sp>
      <p:sp>
        <p:nvSpPr>
          <p:cNvPr id="3" name="矩形: 圆角 2">
            <a:extLst>
              <a:ext uri="{FF2B5EF4-FFF2-40B4-BE49-F238E27FC236}">
                <a16:creationId xmlns:a16="http://schemas.microsoft.com/office/drawing/2014/main" id="{95C227F2-27EE-4BF8-93CB-77EB829F36AD}"/>
              </a:ext>
            </a:extLst>
          </p:cNvPr>
          <p:cNvSpPr/>
          <p:nvPr/>
        </p:nvSpPr>
        <p:spPr>
          <a:xfrm>
            <a:off x="5217210" y="1752738"/>
            <a:ext cx="4206935" cy="625151"/>
          </a:xfrm>
          <a:prstGeom prst="roundRect">
            <a:avLst/>
          </a:pr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>
                <a:solidFill>
                  <a:schemeClr val="tx1"/>
                </a:solidFill>
              </a:rPr>
              <a:t>연구 필요성 및 목적</a:t>
            </a:r>
            <a:endParaRPr lang="zh-CN" altLang="en-US" sz="2000" b="1">
              <a:solidFill>
                <a:schemeClr val="tx1"/>
              </a:solidFill>
            </a:endParaRPr>
          </a:p>
        </p:txBody>
      </p:sp>
      <p:sp>
        <p:nvSpPr>
          <p:cNvPr id="45" name="5">
            <a:extLst>
              <a:ext uri="{FF2B5EF4-FFF2-40B4-BE49-F238E27FC236}">
                <a16:creationId xmlns:a16="http://schemas.microsoft.com/office/drawing/2014/main" id="{3161BD39-C69A-4F0C-9BD4-B261AAD940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5214" y="1638275"/>
            <a:ext cx="852849" cy="854075"/>
          </a:xfrm>
          <a:prstGeom prst="roundRect">
            <a:avLst>
              <a:gd name="adj" fmla="val 16667"/>
            </a:avLst>
          </a:prstGeom>
          <a:solidFill>
            <a:srgbClr val="F6BEC7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ea"/>
                <a:sym typeface="+mn-lt"/>
              </a:rPr>
              <a:t>1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6" name="矩形: 圆角 45">
            <a:extLst>
              <a:ext uri="{FF2B5EF4-FFF2-40B4-BE49-F238E27FC236}">
                <a16:creationId xmlns:a16="http://schemas.microsoft.com/office/drawing/2014/main" id="{1115EF66-061C-4FDE-AAC4-1F34F3A3196B}"/>
              </a:ext>
            </a:extLst>
          </p:cNvPr>
          <p:cNvSpPr/>
          <p:nvPr/>
        </p:nvSpPr>
        <p:spPr>
          <a:xfrm>
            <a:off x="5217210" y="2698444"/>
            <a:ext cx="4206935" cy="625151"/>
          </a:xfrm>
          <a:prstGeom prst="roundRect">
            <a:avLst/>
          </a:pr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>
                <a:solidFill>
                  <a:schemeClr val="tx1"/>
                </a:solidFill>
              </a:rPr>
              <a:t>이론적 배경 및 가설</a:t>
            </a:r>
            <a:endParaRPr lang="zh-CN" altLang="en-US" sz="2000" b="1">
              <a:solidFill>
                <a:schemeClr val="tx1"/>
              </a:solidFill>
            </a:endParaRPr>
          </a:p>
        </p:txBody>
      </p:sp>
      <p:sp>
        <p:nvSpPr>
          <p:cNvPr id="47" name="5">
            <a:extLst>
              <a:ext uri="{FF2B5EF4-FFF2-40B4-BE49-F238E27FC236}">
                <a16:creationId xmlns:a16="http://schemas.microsoft.com/office/drawing/2014/main" id="{B9798DBD-C1F6-4D7C-B355-C61C5099AE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5214" y="2583981"/>
            <a:ext cx="852849" cy="854075"/>
          </a:xfrm>
          <a:prstGeom prst="roundRect">
            <a:avLst>
              <a:gd name="adj" fmla="val 16667"/>
            </a:avLst>
          </a:prstGeom>
          <a:solidFill>
            <a:srgbClr val="F6BEC7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ea"/>
                <a:sym typeface="+mn-lt"/>
              </a:rPr>
              <a:t>2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8" name="矩形: 圆角 47">
            <a:extLst>
              <a:ext uri="{FF2B5EF4-FFF2-40B4-BE49-F238E27FC236}">
                <a16:creationId xmlns:a16="http://schemas.microsoft.com/office/drawing/2014/main" id="{9ECACC75-C3F8-4D00-90AC-56B050EE2AF6}"/>
              </a:ext>
            </a:extLst>
          </p:cNvPr>
          <p:cNvSpPr/>
          <p:nvPr/>
        </p:nvSpPr>
        <p:spPr>
          <a:xfrm>
            <a:off x="5257798" y="3640210"/>
            <a:ext cx="4206935" cy="625151"/>
          </a:xfrm>
          <a:prstGeom prst="roundRect">
            <a:avLst/>
          </a:pr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>
                <a:solidFill>
                  <a:schemeClr val="tx1"/>
                </a:solidFill>
              </a:rPr>
              <a:t>연구 모형</a:t>
            </a:r>
            <a:endParaRPr lang="zh-CN" altLang="en-US" sz="2000" b="1">
              <a:solidFill>
                <a:schemeClr val="tx1"/>
              </a:solidFill>
            </a:endParaRPr>
          </a:p>
        </p:txBody>
      </p:sp>
      <p:sp>
        <p:nvSpPr>
          <p:cNvPr id="49" name="5">
            <a:extLst>
              <a:ext uri="{FF2B5EF4-FFF2-40B4-BE49-F238E27FC236}">
                <a16:creationId xmlns:a16="http://schemas.microsoft.com/office/drawing/2014/main" id="{33B409B4-305D-42FE-847A-BD1CAF4583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85802" y="3525747"/>
            <a:ext cx="852849" cy="854075"/>
          </a:xfrm>
          <a:prstGeom prst="roundRect">
            <a:avLst>
              <a:gd name="adj" fmla="val 16667"/>
            </a:avLst>
          </a:prstGeom>
          <a:solidFill>
            <a:srgbClr val="F6BEC7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ea"/>
                <a:sym typeface="+mn-lt"/>
              </a:rPr>
              <a:t>3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0" name="矩形: 圆角 49">
            <a:extLst>
              <a:ext uri="{FF2B5EF4-FFF2-40B4-BE49-F238E27FC236}">
                <a16:creationId xmlns:a16="http://schemas.microsoft.com/office/drawing/2014/main" id="{1C7ECD75-228D-481A-90A3-57D3446CFA99}"/>
              </a:ext>
            </a:extLst>
          </p:cNvPr>
          <p:cNvSpPr/>
          <p:nvPr/>
        </p:nvSpPr>
        <p:spPr>
          <a:xfrm>
            <a:off x="5270249" y="4581974"/>
            <a:ext cx="4206935" cy="625151"/>
          </a:xfrm>
          <a:prstGeom prst="roundRect">
            <a:avLst/>
          </a:pr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>
                <a:solidFill>
                  <a:schemeClr val="tx1"/>
                </a:solidFill>
              </a:rPr>
              <a:t>연구 방법 및 향후 계획</a:t>
            </a:r>
            <a:endParaRPr lang="zh-CN" altLang="en-US" sz="2000" b="1">
              <a:solidFill>
                <a:schemeClr val="tx1"/>
              </a:solidFill>
            </a:endParaRPr>
          </a:p>
        </p:txBody>
      </p:sp>
      <p:sp>
        <p:nvSpPr>
          <p:cNvPr id="51" name="5">
            <a:extLst>
              <a:ext uri="{FF2B5EF4-FFF2-40B4-BE49-F238E27FC236}">
                <a16:creationId xmlns:a16="http://schemas.microsoft.com/office/drawing/2014/main" id="{408CE68F-DD6A-4B3D-B81E-A3F9C26459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8253" y="4467511"/>
            <a:ext cx="852849" cy="854075"/>
          </a:xfrm>
          <a:prstGeom prst="roundRect">
            <a:avLst>
              <a:gd name="adj" fmla="val 16667"/>
            </a:avLst>
          </a:prstGeom>
          <a:solidFill>
            <a:srgbClr val="F6BEC7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ea"/>
                <a:sym typeface="+mn-lt"/>
              </a:rPr>
              <a:t>4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91055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id="{883A8C68-9946-42C7-82C9-2FE0DAE61D4A}"/>
              </a:ext>
            </a:extLst>
          </p:cNvPr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id="{9185846E-F018-4B65-83BD-B7847A836BAE}"/>
              </a:ext>
            </a:extLst>
          </p:cNvPr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id="{553BEBF0-52F3-42F9-B2DD-A4A8BFADBC4A}"/>
              </a:ext>
            </a:extLst>
          </p:cNvPr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" fmla="*/ 0 w 4457700"/>
              <a:gd name="connsiteY0" fmla="*/ 0 h 6911975"/>
              <a:gd name="connsiteX1" fmla="*/ 4457700 w 4457700"/>
              <a:gd name="connsiteY1" fmla="*/ 12700 h 6911975"/>
              <a:gd name="connsiteX2" fmla="*/ 4457700 w 4457700"/>
              <a:gd name="connsiteY2" fmla="*/ 6896100 h 6911975"/>
              <a:gd name="connsiteX3" fmla="*/ 3981450 w 4457700"/>
              <a:gd name="connsiteY3" fmla="*/ 6911975 h 6911975"/>
              <a:gd name="connsiteX4" fmla="*/ 0 w 4457700"/>
              <a:gd name="connsiteY4" fmla="*/ 0 h 6911975"/>
              <a:gd name="connsiteX0" fmla="*/ 0 w 4448175"/>
              <a:gd name="connsiteY0" fmla="*/ 34925 h 6899275"/>
              <a:gd name="connsiteX1" fmla="*/ 4448175 w 4448175"/>
              <a:gd name="connsiteY1" fmla="*/ 0 h 6899275"/>
              <a:gd name="connsiteX2" fmla="*/ 4448175 w 4448175"/>
              <a:gd name="connsiteY2" fmla="*/ 6883400 h 6899275"/>
              <a:gd name="connsiteX3" fmla="*/ 3971925 w 4448175"/>
              <a:gd name="connsiteY3" fmla="*/ 6899275 h 6899275"/>
              <a:gd name="connsiteX4" fmla="*/ 0 w 4448175"/>
              <a:gd name="connsiteY4" fmla="*/ 34925 h 6899275"/>
              <a:gd name="connsiteX0" fmla="*/ 0 w 4467225"/>
              <a:gd name="connsiteY0" fmla="*/ 6350 h 6899275"/>
              <a:gd name="connsiteX1" fmla="*/ 4467225 w 4467225"/>
              <a:gd name="connsiteY1" fmla="*/ 0 h 6899275"/>
              <a:gd name="connsiteX2" fmla="*/ 4467225 w 4467225"/>
              <a:gd name="connsiteY2" fmla="*/ 6883400 h 6899275"/>
              <a:gd name="connsiteX3" fmla="*/ 3990975 w 4467225"/>
              <a:gd name="connsiteY3" fmla="*/ 6899275 h 6899275"/>
              <a:gd name="connsiteX4" fmla="*/ 0 w 4467225"/>
              <a:gd name="connsiteY4" fmla="*/ 6350 h 689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30161D24-99E6-4E77-AC4C-21120F89774A}"/>
              </a:ext>
            </a:extLst>
          </p:cNvPr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7" name="矩形: 圆角 6">
              <a:extLst>
                <a:ext uri="{FF2B5EF4-FFF2-40B4-BE49-F238E27FC236}">
                  <a16:creationId xmlns:a16="http://schemas.microsoft.com/office/drawing/2014/main" id="{BB0B2146-8135-4C64-811B-E3B1DD2C9D5A}"/>
                </a:ext>
              </a:extLst>
            </p:cNvPr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id="{974EE83A-4580-4206-AE77-EBC9FA596595}"/>
                </a:ext>
              </a:extLst>
            </p:cNvPr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:a16="http://schemas.microsoft.com/office/drawing/2014/main" id="{3FC23526-3398-484D-A292-DD4EB7FCEB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30" y="5569607"/>
            <a:ext cx="1019144" cy="101914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762D5342-5F06-4A2E-BEFD-70028AAD6D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685" y="179958"/>
            <a:ext cx="1862082" cy="931041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90B3A3E0-4DD2-49D9-993E-0D71C34899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143" y="4951705"/>
            <a:ext cx="1150877" cy="863158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D82E8421-DD3A-4801-835C-5BF8E3B14E8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63" y="4295711"/>
            <a:ext cx="1152946" cy="153726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5A509783-4741-42FF-A02C-D61E6CC5CB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572" y="5127226"/>
            <a:ext cx="1884161" cy="1256107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7DE54687-8D94-4961-A142-C46AC2975FA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469" y="4932512"/>
            <a:ext cx="1221361" cy="122136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7979AE8E-CED1-4EFE-9AA2-DBAFBFEFF35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260" y="517842"/>
            <a:ext cx="1123950" cy="112395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24DC986A-8D08-447C-9ED1-EC89D9C12FB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630" y="1173516"/>
            <a:ext cx="1169552" cy="584776"/>
          </a:xfrm>
          <a:prstGeom prst="rect">
            <a:avLst/>
          </a:prstGeom>
        </p:spPr>
      </p:pic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id="{A18FAB3A-1DD1-4871-935C-2DBBF58E3C11}"/>
              </a:ext>
            </a:extLst>
          </p:cNvPr>
          <p:cNvSpPr/>
          <p:nvPr/>
        </p:nvSpPr>
        <p:spPr>
          <a:xfrm>
            <a:off x="11054736" y="4526313"/>
            <a:ext cx="526098" cy="485662"/>
          </a:xfrm>
          <a:custGeom>
            <a:avLst/>
            <a:gdLst>
              <a:gd name="connsiteX0" fmla="*/ 1066800 w 1066800"/>
              <a:gd name="connsiteY0" fmla="*/ 0 h 889000"/>
              <a:gd name="connsiteX1" fmla="*/ 1066800 w 1066800"/>
              <a:gd name="connsiteY1" fmla="*/ 889000 h 889000"/>
              <a:gd name="connsiteX2" fmla="*/ 0 w 1066800"/>
              <a:gd name="connsiteY2" fmla="*/ 889000 h 889000"/>
              <a:gd name="connsiteX3" fmla="*/ 647700 w 1066800"/>
              <a:gd name="connsiteY3" fmla="*/ 495300 h 889000"/>
              <a:gd name="connsiteX4" fmla="*/ 0 w 1066800"/>
              <a:gd name="connsiteY4" fmla="*/ 101600 h 889000"/>
              <a:gd name="connsiteX5" fmla="*/ 1041400 w 1066800"/>
              <a:gd name="connsiteY5" fmla="*/ 25400 h 889000"/>
              <a:gd name="connsiteX6" fmla="*/ 1066800 w 1066800"/>
              <a:gd name="connsiteY6" fmla="*/ 0 h 889000"/>
              <a:gd name="connsiteX0" fmla="*/ 1041400 w 1066800"/>
              <a:gd name="connsiteY0" fmla="*/ 0 h 863600"/>
              <a:gd name="connsiteX1" fmla="*/ 1066800 w 1066800"/>
              <a:gd name="connsiteY1" fmla="*/ 863600 h 863600"/>
              <a:gd name="connsiteX2" fmla="*/ 0 w 1066800"/>
              <a:gd name="connsiteY2" fmla="*/ 863600 h 863600"/>
              <a:gd name="connsiteX3" fmla="*/ 647700 w 1066800"/>
              <a:gd name="connsiteY3" fmla="*/ 469900 h 863600"/>
              <a:gd name="connsiteX4" fmla="*/ 0 w 1066800"/>
              <a:gd name="connsiteY4" fmla="*/ 76200 h 863600"/>
              <a:gd name="connsiteX5" fmla="*/ 1041400 w 1066800"/>
              <a:gd name="connsiteY5" fmla="*/ 0 h 863600"/>
              <a:gd name="connsiteX0" fmla="*/ 1081881 w 1081881"/>
              <a:gd name="connsiteY0" fmla="*/ 0 h 868363"/>
              <a:gd name="connsiteX1" fmla="*/ 1066800 w 1081881"/>
              <a:gd name="connsiteY1" fmla="*/ 868363 h 868363"/>
              <a:gd name="connsiteX2" fmla="*/ 0 w 1081881"/>
              <a:gd name="connsiteY2" fmla="*/ 868363 h 868363"/>
              <a:gd name="connsiteX3" fmla="*/ 647700 w 1081881"/>
              <a:gd name="connsiteY3" fmla="*/ 474663 h 868363"/>
              <a:gd name="connsiteX4" fmla="*/ 0 w 1081881"/>
              <a:gd name="connsiteY4" fmla="*/ 80963 h 868363"/>
              <a:gd name="connsiteX5" fmla="*/ 1081881 w 1081881"/>
              <a:gd name="connsiteY5" fmla="*/ 0 h 868363"/>
              <a:gd name="connsiteX0" fmla="*/ 1086643 w 1086643"/>
              <a:gd name="connsiteY0" fmla="*/ 14287 h 882650"/>
              <a:gd name="connsiteX1" fmla="*/ 1071562 w 1086643"/>
              <a:gd name="connsiteY1" fmla="*/ 882650 h 882650"/>
              <a:gd name="connsiteX2" fmla="*/ 4762 w 1086643"/>
              <a:gd name="connsiteY2" fmla="*/ 882650 h 882650"/>
              <a:gd name="connsiteX3" fmla="*/ 652462 w 1086643"/>
              <a:gd name="connsiteY3" fmla="*/ 488950 h 882650"/>
              <a:gd name="connsiteX4" fmla="*/ 0 w 1086643"/>
              <a:gd name="connsiteY4" fmla="*/ 0 h 882650"/>
              <a:gd name="connsiteX5" fmla="*/ 1086643 w 1086643"/>
              <a:gd name="connsiteY5" fmla="*/ 14287 h 882650"/>
              <a:gd name="connsiteX0" fmla="*/ 1086643 w 1086643"/>
              <a:gd name="connsiteY0" fmla="*/ 14287 h 887412"/>
              <a:gd name="connsiteX1" fmla="*/ 1083468 w 1086643"/>
              <a:gd name="connsiteY1" fmla="*/ 887412 h 887412"/>
              <a:gd name="connsiteX2" fmla="*/ 4762 w 1086643"/>
              <a:gd name="connsiteY2" fmla="*/ 882650 h 887412"/>
              <a:gd name="connsiteX3" fmla="*/ 652462 w 1086643"/>
              <a:gd name="connsiteY3" fmla="*/ 488950 h 887412"/>
              <a:gd name="connsiteX4" fmla="*/ 0 w 1086643"/>
              <a:gd name="connsiteY4" fmla="*/ 0 h 887412"/>
              <a:gd name="connsiteX5" fmla="*/ 1086643 w 1086643"/>
              <a:gd name="connsiteY5" fmla="*/ 14287 h 887412"/>
              <a:gd name="connsiteX0" fmla="*/ 1086643 w 1086643"/>
              <a:gd name="connsiteY0" fmla="*/ 14287 h 887412"/>
              <a:gd name="connsiteX1" fmla="*/ 1083468 w 1086643"/>
              <a:gd name="connsiteY1" fmla="*/ 887412 h 887412"/>
              <a:gd name="connsiteX2" fmla="*/ 4762 w 1086643"/>
              <a:gd name="connsiteY2" fmla="*/ 882650 h 887412"/>
              <a:gd name="connsiteX3" fmla="*/ 671512 w 1086643"/>
              <a:gd name="connsiteY3" fmla="*/ 415131 h 887412"/>
              <a:gd name="connsiteX4" fmla="*/ 0 w 1086643"/>
              <a:gd name="connsiteY4" fmla="*/ 0 h 887412"/>
              <a:gd name="connsiteX5" fmla="*/ 1086643 w 1086643"/>
              <a:gd name="connsiteY5" fmla="*/ 14287 h 887412"/>
              <a:gd name="connsiteX0" fmla="*/ 1079499 w 1083592"/>
              <a:gd name="connsiteY0" fmla="*/ 2381 h 887412"/>
              <a:gd name="connsiteX1" fmla="*/ 1083468 w 1083592"/>
              <a:gd name="connsiteY1" fmla="*/ 887412 h 887412"/>
              <a:gd name="connsiteX2" fmla="*/ 4762 w 1083592"/>
              <a:gd name="connsiteY2" fmla="*/ 882650 h 887412"/>
              <a:gd name="connsiteX3" fmla="*/ 671512 w 1083592"/>
              <a:gd name="connsiteY3" fmla="*/ 415131 h 887412"/>
              <a:gd name="connsiteX4" fmla="*/ 0 w 1083592"/>
              <a:gd name="connsiteY4" fmla="*/ 0 h 887412"/>
              <a:gd name="connsiteX5" fmla="*/ 1079499 w 1083592"/>
              <a:gd name="connsiteY5" fmla="*/ 2381 h 887412"/>
              <a:gd name="connsiteX0" fmla="*/ 1091405 w 1091405"/>
              <a:gd name="connsiteY0" fmla="*/ 4762 h 887412"/>
              <a:gd name="connsiteX1" fmla="*/ 1083468 w 1091405"/>
              <a:gd name="connsiteY1" fmla="*/ 887412 h 887412"/>
              <a:gd name="connsiteX2" fmla="*/ 4762 w 1091405"/>
              <a:gd name="connsiteY2" fmla="*/ 882650 h 887412"/>
              <a:gd name="connsiteX3" fmla="*/ 671512 w 1091405"/>
              <a:gd name="connsiteY3" fmla="*/ 415131 h 887412"/>
              <a:gd name="connsiteX4" fmla="*/ 0 w 1091405"/>
              <a:gd name="connsiteY4" fmla="*/ 0 h 887412"/>
              <a:gd name="connsiteX5" fmla="*/ 1091405 w 1091405"/>
              <a:gd name="connsiteY5" fmla="*/ 4762 h 887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1405" h="887412">
                <a:moveTo>
                  <a:pt x="1091405" y="4762"/>
                </a:moveTo>
                <a:cubicBezTo>
                  <a:pt x="1090347" y="295804"/>
                  <a:pt x="1084526" y="596370"/>
                  <a:pt x="1083468" y="887412"/>
                </a:cubicBezTo>
                <a:lnTo>
                  <a:pt x="4762" y="882650"/>
                </a:lnTo>
                <a:lnTo>
                  <a:pt x="671512" y="415131"/>
                </a:lnTo>
                <a:lnTo>
                  <a:pt x="0" y="0"/>
                </a:lnTo>
                <a:lnTo>
                  <a:pt x="1091405" y="4762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等腰三角形 22">
            <a:extLst>
              <a:ext uri="{FF2B5EF4-FFF2-40B4-BE49-F238E27FC236}">
                <a16:creationId xmlns:a16="http://schemas.microsoft.com/office/drawing/2014/main" id="{8B965E51-7D1C-4FA4-9D2D-DF70A9535D4A}"/>
              </a:ext>
            </a:extLst>
          </p:cNvPr>
          <p:cNvSpPr/>
          <p:nvPr/>
        </p:nvSpPr>
        <p:spPr>
          <a:xfrm>
            <a:off x="622794" y="2104499"/>
            <a:ext cx="320959" cy="276689"/>
          </a:xfrm>
          <a:prstGeom prst="triangle">
            <a:avLst/>
          </a:prstGeom>
          <a:solidFill>
            <a:srgbClr val="E61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A6A7E688-13E2-4093-8903-EFE22618146C}"/>
              </a:ext>
            </a:extLst>
          </p:cNvPr>
          <p:cNvSpPr/>
          <p:nvPr/>
        </p:nvSpPr>
        <p:spPr>
          <a:xfrm>
            <a:off x="1105565" y="766216"/>
            <a:ext cx="4623898" cy="5847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800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1. </a:t>
            </a:r>
            <a:r>
              <a:rPr lang="ko-KR" altLang="en-US" sz="2800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연구 필요성 및 목적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E46D8195-7D21-4528-91A1-30052AA40FDB}"/>
              </a:ext>
            </a:extLst>
          </p:cNvPr>
          <p:cNvSpPr/>
          <p:nvPr/>
        </p:nvSpPr>
        <p:spPr>
          <a:xfrm>
            <a:off x="1149175" y="1587916"/>
            <a:ext cx="996301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지금까지 많은 리더십 연구는 조직의 유효성을 향상시키고 부하의 긍정적인 직무 태도나 행동을 확장해 가는 리더십 행동에 초점을 맞추었지만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, 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최근에는 리더십의 부정적 측면에서 관리자의 비인격적이라고 여겨지는 부정적인 행동에 대해 관심을 가지기 시작한다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.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 </a:t>
            </a:r>
            <a:endParaRPr lang="en-US" altLang="ko-KR" sz="1600">
              <a:solidFill>
                <a:schemeClr val="tx1">
                  <a:lumMod val="95000"/>
                  <a:lumOff val="5000"/>
                </a:schemeClr>
              </a:solidFill>
              <a:latin typeface="HY신명조" panose="02030600000101010101" pitchFamily="18" charset="-127"/>
              <a:ea typeface="HY신명조" panose="02030600000101010101" pitchFamily="18" charset="-127"/>
              <a:cs typeface="+mn-ea"/>
              <a:sym typeface="+mn-lt"/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비인격적 감독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(abusive supervision)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은 비윤리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·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비도덕적인 리더십 스타일로 기업 관리 과정에서 빈번하게 나타나는데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, 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한 조사 결과에 따르면 미국에서는 약 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10%~16%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의 직원들이 상사로부터 비인격적 감독을 받는다고 한다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(Harvey et al., 2007).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 </a:t>
            </a:r>
            <a:endParaRPr lang="en-US" altLang="ko-KR" sz="1600">
              <a:solidFill>
                <a:schemeClr val="tx1">
                  <a:lumMod val="95000"/>
                  <a:lumOff val="5000"/>
                </a:schemeClr>
              </a:solidFill>
              <a:latin typeface="HY신명조" panose="02030600000101010101" pitchFamily="18" charset="-127"/>
              <a:ea typeface="HY신명조" panose="02030600000101010101" pitchFamily="18" charset="-127"/>
              <a:cs typeface="+mn-ea"/>
              <a:sym typeface="+mn-lt"/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선행 연구에서 상사의 비인격적 감독이 조직과 구성원에게 많은 부정적인 영향을 미친다는 것이 확인되었지만 이러한 영향은 조직 내부에 국한되지 않고 부하의 일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-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가정 갈등과 같은 조직 외부로 유출되어 더 많은 부정적인 영향을 미친다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. 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그러나 상사의 비인격적 감독이 일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-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가정에 미치는 영향에 대한 연구는 상대적으로 부족하다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.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또한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,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 상사의 비인격적 감독과 부하의 일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-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가정 갈등 사이의 영향 메커니즘은 무엇인지도 탐구할 필요가 있다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. 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본 연구는 정서적 사건반응이론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(affective events theory)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과 직무요구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-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자원이론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(JD-R)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에 바탕으로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, 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부하의 감정 고갈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(emotional exhaustion)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의 매개효과 및 부하의 용서 행동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(forgiveness behavior)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의 조절효과를 조사한다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.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HY신명조" panose="02030600000101010101" pitchFamily="18" charset="-127"/>
              <a:ea typeface="HY신명조" panose="02030600000101010101" pitchFamily="18" charset="-127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82613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id="{883A8C68-9946-42C7-82C9-2FE0DAE61D4A}"/>
              </a:ext>
            </a:extLst>
          </p:cNvPr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id="{9185846E-F018-4B65-83BD-B7847A836BAE}"/>
              </a:ext>
            </a:extLst>
          </p:cNvPr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id="{553BEBF0-52F3-42F9-B2DD-A4A8BFADBC4A}"/>
              </a:ext>
            </a:extLst>
          </p:cNvPr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" fmla="*/ 0 w 4457700"/>
              <a:gd name="connsiteY0" fmla="*/ 0 h 6911975"/>
              <a:gd name="connsiteX1" fmla="*/ 4457700 w 4457700"/>
              <a:gd name="connsiteY1" fmla="*/ 12700 h 6911975"/>
              <a:gd name="connsiteX2" fmla="*/ 4457700 w 4457700"/>
              <a:gd name="connsiteY2" fmla="*/ 6896100 h 6911975"/>
              <a:gd name="connsiteX3" fmla="*/ 3981450 w 4457700"/>
              <a:gd name="connsiteY3" fmla="*/ 6911975 h 6911975"/>
              <a:gd name="connsiteX4" fmla="*/ 0 w 4457700"/>
              <a:gd name="connsiteY4" fmla="*/ 0 h 6911975"/>
              <a:gd name="connsiteX0" fmla="*/ 0 w 4448175"/>
              <a:gd name="connsiteY0" fmla="*/ 34925 h 6899275"/>
              <a:gd name="connsiteX1" fmla="*/ 4448175 w 4448175"/>
              <a:gd name="connsiteY1" fmla="*/ 0 h 6899275"/>
              <a:gd name="connsiteX2" fmla="*/ 4448175 w 4448175"/>
              <a:gd name="connsiteY2" fmla="*/ 6883400 h 6899275"/>
              <a:gd name="connsiteX3" fmla="*/ 3971925 w 4448175"/>
              <a:gd name="connsiteY3" fmla="*/ 6899275 h 6899275"/>
              <a:gd name="connsiteX4" fmla="*/ 0 w 4448175"/>
              <a:gd name="connsiteY4" fmla="*/ 34925 h 6899275"/>
              <a:gd name="connsiteX0" fmla="*/ 0 w 4467225"/>
              <a:gd name="connsiteY0" fmla="*/ 6350 h 6899275"/>
              <a:gd name="connsiteX1" fmla="*/ 4467225 w 4467225"/>
              <a:gd name="connsiteY1" fmla="*/ 0 h 6899275"/>
              <a:gd name="connsiteX2" fmla="*/ 4467225 w 4467225"/>
              <a:gd name="connsiteY2" fmla="*/ 6883400 h 6899275"/>
              <a:gd name="connsiteX3" fmla="*/ 3990975 w 4467225"/>
              <a:gd name="connsiteY3" fmla="*/ 6899275 h 6899275"/>
              <a:gd name="connsiteX4" fmla="*/ 0 w 4467225"/>
              <a:gd name="connsiteY4" fmla="*/ 6350 h 689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30161D24-99E6-4E77-AC4C-21120F89774A}"/>
              </a:ext>
            </a:extLst>
          </p:cNvPr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7" name="矩形: 圆角 6">
              <a:extLst>
                <a:ext uri="{FF2B5EF4-FFF2-40B4-BE49-F238E27FC236}">
                  <a16:creationId xmlns:a16="http://schemas.microsoft.com/office/drawing/2014/main" id="{BB0B2146-8135-4C64-811B-E3B1DD2C9D5A}"/>
                </a:ext>
              </a:extLst>
            </p:cNvPr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id="{974EE83A-4580-4206-AE77-EBC9FA596595}"/>
                </a:ext>
              </a:extLst>
            </p:cNvPr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:a16="http://schemas.microsoft.com/office/drawing/2014/main" id="{3FC23526-3398-484D-A292-DD4EB7FCEB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30" y="5569607"/>
            <a:ext cx="1019144" cy="101914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762D5342-5F06-4A2E-BEFD-70028AAD6D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685" y="179958"/>
            <a:ext cx="1862082" cy="931041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90B3A3E0-4DD2-49D9-993E-0D71C34899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143" y="4951705"/>
            <a:ext cx="1150877" cy="863158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D82E8421-DD3A-4801-835C-5BF8E3B14E8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63" y="4295711"/>
            <a:ext cx="1152946" cy="153726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5A509783-4741-42FF-A02C-D61E6CC5CB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572" y="5127226"/>
            <a:ext cx="1884161" cy="1256107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7DE54687-8D94-4961-A142-C46AC2975FA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469" y="4932512"/>
            <a:ext cx="1221361" cy="122136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7979AE8E-CED1-4EFE-9AA2-DBAFBFEFF35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260" y="517842"/>
            <a:ext cx="1123950" cy="112395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24DC986A-8D08-447C-9ED1-EC89D9C12FB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630" y="1173516"/>
            <a:ext cx="1169552" cy="584776"/>
          </a:xfrm>
          <a:prstGeom prst="rect">
            <a:avLst/>
          </a:prstGeom>
        </p:spPr>
      </p:pic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id="{A18FAB3A-1DD1-4871-935C-2DBBF58E3C11}"/>
              </a:ext>
            </a:extLst>
          </p:cNvPr>
          <p:cNvSpPr/>
          <p:nvPr/>
        </p:nvSpPr>
        <p:spPr>
          <a:xfrm>
            <a:off x="11054736" y="4526313"/>
            <a:ext cx="526098" cy="485662"/>
          </a:xfrm>
          <a:custGeom>
            <a:avLst/>
            <a:gdLst>
              <a:gd name="connsiteX0" fmla="*/ 1066800 w 1066800"/>
              <a:gd name="connsiteY0" fmla="*/ 0 h 889000"/>
              <a:gd name="connsiteX1" fmla="*/ 1066800 w 1066800"/>
              <a:gd name="connsiteY1" fmla="*/ 889000 h 889000"/>
              <a:gd name="connsiteX2" fmla="*/ 0 w 1066800"/>
              <a:gd name="connsiteY2" fmla="*/ 889000 h 889000"/>
              <a:gd name="connsiteX3" fmla="*/ 647700 w 1066800"/>
              <a:gd name="connsiteY3" fmla="*/ 495300 h 889000"/>
              <a:gd name="connsiteX4" fmla="*/ 0 w 1066800"/>
              <a:gd name="connsiteY4" fmla="*/ 101600 h 889000"/>
              <a:gd name="connsiteX5" fmla="*/ 1041400 w 1066800"/>
              <a:gd name="connsiteY5" fmla="*/ 25400 h 889000"/>
              <a:gd name="connsiteX6" fmla="*/ 1066800 w 1066800"/>
              <a:gd name="connsiteY6" fmla="*/ 0 h 889000"/>
              <a:gd name="connsiteX0" fmla="*/ 1041400 w 1066800"/>
              <a:gd name="connsiteY0" fmla="*/ 0 h 863600"/>
              <a:gd name="connsiteX1" fmla="*/ 1066800 w 1066800"/>
              <a:gd name="connsiteY1" fmla="*/ 863600 h 863600"/>
              <a:gd name="connsiteX2" fmla="*/ 0 w 1066800"/>
              <a:gd name="connsiteY2" fmla="*/ 863600 h 863600"/>
              <a:gd name="connsiteX3" fmla="*/ 647700 w 1066800"/>
              <a:gd name="connsiteY3" fmla="*/ 469900 h 863600"/>
              <a:gd name="connsiteX4" fmla="*/ 0 w 1066800"/>
              <a:gd name="connsiteY4" fmla="*/ 76200 h 863600"/>
              <a:gd name="connsiteX5" fmla="*/ 1041400 w 1066800"/>
              <a:gd name="connsiteY5" fmla="*/ 0 h 863600"/>
              <a:gd name="connsiteX0" fmla="*/ 1081881 w 1081881"/>
              <a:gd name="connsiteY0" fmla="*/ 0 h 868363"/>
              <a:gd name="connsiteX1" fmla="*/ 1066800 w 1081881"/>
              <a:gd name="connsiteY1" fmla="*/ 868363 h 868363"/>
              <a:gd name="connsiteX2" fmla="*/ 0 w 1081881"/>
              <a:gd name="connsiteY2" fmla="*/ 868363 h 868363"/>
              <a:gd name="connsiteX3" fmla="*/ 647700 w 1081881"/>
              <a:gd name="connsiteY3" fmla="*/ 474663 h 868363"/>
              <a:gd name="connsiteX4" fmla="*/ 0 w 1081881"/>
              <a:gd name="connsiteY4" fmla="*/ 80963 h 868363"/>
              <a:gd name="connsiteX5" fmla="*/ 1081881 w 1081881"/>
              <a:gd name="connsiteY5" fmla="*/ 0 h 868363"/>
              <a:gd name="connsiteX0" fmla="*/ 1086643 w 1086643"/>
              <a:gd name="connsiteY0" fmla="*/ 14287 h 882650"/>
              <a:gd name="connsiteX1" fmla="*/ 1071562 w 1086643"/>
              <a:gd name="connsiteY1" fmla="*/ 882650 h 882650"/>
              <a:gd name="connsiteX2" fmla="*/ 4762 w 1086643"/>
              <a:gd name="connsiteY2" fmla="*/ 882650 h 882650"/>
              <a:gd name="connsiteX3" fmla="*/ 652462 w 1086643"/>
              <a:gd name="connsiteY3" fmla="*/ 488950 h 882650"/>
              <a:gd name="connsiteX4" fmla="*/ 0 w 1086643"/>
              <a:gd name="connsiteY4" fmla="*/ 0 h 882650"/>
              <a:gd name="connsiteX5" fmla="*/ 1086643 w 1086643"/>
              <a:gd name="connsiteY5" fmla="*/ 14287 h 882650"/>
              <a:gd name="connsiteX0" fmla="*/ 1086643 w 1086643"/>
              <a:gd name="connsiteY0" fmla="*/ 14287 h 887412"/>
              <a:gd name="connsiteX1" fmla="*/ 1083468 w 1086643"/>
              <a:gd name="connsiteY1" fmla="*/ 887412 h 887412"/>
              <a:gd name="connsiteX2" fmla="*/ 4762 w 1086643"/>
              <a:gd name="connsiteY2" fmla="*/ 882650 h 887412"/>
              <a:gd name="connsiteX3" fmla="*/ 652462 w 1086643"/>
              <a:gd name="connsiteY3" fmla="*/ 488950 h 887412"/>
              <a:gd name="connsiteX4" fmla="*/ 0 w 1086643"/>
              <a:gd name="connsiteY4" fmla="*/ 0 h 887412"/>
              <a:gd name="connsiteX5" fmla="*/ 1086643 w 1086643"/>
              <a:gd name="connsiteY5" fmla="*/ 14287 h 887412"/>
              <a:gd name="connsiteX0" fmla="*/ 1086643 w 1086643"/>
              <a:gd name="connsiteY0" fmla="*/ 14287 h 887412"/>
              <a:gd name="connsiteX1" fmla="*/ 1083468 w 1086643"/>
              <a:gd name="connsiteY1" fmla="*/ 887412 h 887412"/>
              <a:gd name="connsiteX2" fmla="*/ 4762 w 1086643"/>
              <a:gd name="connsiteY2" fmla="*/ 882650 h 887412"/>
              <a:gd name="connsiteX3" fmla="*/ 671512 w 1086643"/>
              <a:gd name="connsiteY3" fmla="*/ 415131 h 887412"/>
              <a:gd name="connsiteX4" fmla="*/ 0 w 1086643"/>
              <a:gd name="connsiteY4" fmla="*/ 0 h 887412"/>
              <a:gd name="connsiteX5" fmla="*/ 1086643 w 1086643"/>
              <a:gd name="connsiteY5" fmla="*/ 14287 h 887412"/>
              <a:gd name="connsiteX0" fmla="*/ 1079499 w 1083592"/>
              <a:gd name="connsiteY0" fmla="*/ 2381 h 887412"/>
              <a:gd name="connsiteX1" fmla="*/ 1083468 w 1083592"/>
              <a:gd name="connsiteY1" fmla="*/ 887412 h 887412"/>
              <a:gd name="connsiteX2" fmla="*/ 4762 w 1083592"/>
              <a:gd name="connsiteY2" fmla="*/ 882650 h 887412"/>
              <a:gd name="connsiteX3" fmla="*/ 671512 w 1083592"/>
              <a:gd name="connsiteY3" fmla="*/ 415131 h 887412"/>
              <a:gd name="connsiteX4" fmla="*/ 0 w 1083592"/>
              <a:gd name="connsiteY4" fmla="*/ 0 h 887412"/>
              <a:gd name="connsiteX5" fmla="*/ 1079499 w 1083592"/>
              <a:gd name="connsiteY5" fmla="*/ 2381 h 887412"/>
              <a:gd name="connsiteX0" fmla="*/ 1091405 w 1091405"/>
              <a:gd name="connsiteY0" fmla="*/ 4762 h 887412"/>
              <a:gd name="connsiteX1" fmla="*/ 1083468 w 1091405"/>
              <a:gd name="connsiteY1" fmla="*/ 887412 h 887412"/>
              <a:gd name="connsiteX2" fmla="*/ 4762 w 1091405"/>
              <a:gd name="connsiteY2" fmla="*/ 882650 h 887412"/>
              <a:gd name="connsiteX3" fmla="*/ 671512 w 1091405"/>
              <a:gd name="connsiteY3" fmla="*/ 415131 h 887412"/>
              <a:gd name="connsiteX4" fmla="*/ 0 w 1091405"/>
              <a:gd name="connsiteY4" fmla="*/ 0 h 887412"/>
              <a:gd name="connsiteX5" fmla="*/ 1091405 w 1091405"/>
              <a:gd name="connsiteY5" fmla="*/ 4762 h 887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1405" h="887412">
                <a:moveTo>
                  <a:pt x="1091405" y="4762"/>
                </a:moveTo>
                <a:cubicBezTo>
                  <a:pt x="1090347" y="295804"/>
                  <a:pt x="1084526" y="596370"/>
                  <a:pt x="1083468" y="887412"/>
                </a:cubicBezTo>
                <a:lnTo>
                  <a:pt x="4762" y="882650"/>
                </a:lnTo>
                <a:lnTo>
                  <a:pt x="671512" y="415131"/>
                </a:lnTo>
                <a:lnTo>
                  <a:pt x="0" y="0"/>
                </a:lnTo>
                <a:lnTo>
                  <a:pt x="1091405" y="4762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等腰三角形 22">
            <a:extLst>
              <a:ext uri="{FF2B5EF4-FFF2-40B4-BE49-F238E27FC236}">
                <a16:creationId xmlns:a16="http://schemas.microsoft.com/office/drawing/2014/main" id="{8B965E51-7D1C-4FA4-9D2D-DF70A9535D4A}"/>
              </a:ext>
            </a:extLst>
          </p:cNvPr>
          <p:cNvSpPr/>
          <p:nvPr/>
        </p:nvSpPr>
        <p:spPr>
          <a:xfrm>
            <a:off x="622794" y="2104499"/>
            <a:ext cx="320959" cy="276689"/>
          </a:xfrm>
          <a:prstGeom prst="triangle">
            <a:avLst/>
          </a:prstGeom>
          <a:solidFill>
            <a:srgbClr val="E61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A6A7E688-13E2-4093-8903-EFE22618146C}"/>
              </a:ext>
            </a:extLst>
          </p:cNvPr>
          <p:cNvSpPr/>
          <p:nvPr/>
        </p:nvSpPr>
        <p:spPr>
          <a:xfrm>
            <a:off x="1105565" y="766216"/>
            <a:ext cx="4623898" cy="5847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800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1. </a:t>
            </a:r>
            <a:r>
              <a:rPr lang="ko-KR" altLang="en-US" sz="2800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연구 필요성 및 목적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E46D8195-7D21-4528-91A1-30052AA40FDB}"/>
              </a:ext>
            </a:extLst>
          </p:cNvPr>
          <p:cNvSpPr/>
          <p:nvPr/>
        </p:nvSpPr>
        <p:spPr>
          <a:xfrm>
            <a:off x="1149175" y="2787298"/>
            <a:ext cx="9963019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ko-KR" altLang="en-US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상사의 비인격적 감독은 부하 직원의 일</a:t>
            </a:r>
            <a:r>
              <a:rPr lang="en-US" altLang="ko-KR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-</a:t>
            </a:r>
            <a:r>
              <a:rPr lang="ko-KR" altLang="en-US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가정 갈등에 영향을 미치는가</a:t>
            </a:r>
            <a:r>
              <a:rPr lang="en-US" altLang="ko-KR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?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ko-KR" altLang="en-US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부하의 감정 고갈은 상사의 비인격적 감독과 부하의 일</a:t>
            </a:r>
            <a:r>
              <a:rPr lang="en-US" altLang="ko-KR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-</a:t>
            </a:r>
            <a:r>
              <a:rPr lang="ko-KR" altLang="en-US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가정 갈등 간  매개효과가 있는가</a:t>
            </a:r>
            <a:r>
              <a:rPr lang="en-US" altLang="ko-KR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?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ko-KR" altLang="en-US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부하의 용서 행동은 상사의 비인격적 감독과 부하의 감정 고갈 간 관계를 조절할 수 있는가</a:t>
            </a:r>
            <a:r>
              <a:rPr lang="en-US" altLang="ko-KR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?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HY신명조" panose="02030600000101010101" pitchFamily="18" charset="-127"/>
              <a:ea typeface="HY신명조" panose="02030600000101010101" pitchFamily="18" charset="-127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5331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id="{883A8C68-9946-42C7-82C9-2FE0DAE61D4A}"/>
              </a:ext>
            </a:extLst>
          </p:cNvPr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id="{9185846E-F018-4B65-83BD-B7847A836BAE}"/>
              </a:ext>
            </a:extLst>
          </p:cNvPr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id="{553BEBF0-52F3-42F9-B2DD-A4A8BFADBC4A}"/>
              </a:ext>
            </a:extLst>
          </p:cNvPr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" fmla="*/ 0 w 4457700"/>
              <a:gd name="connsiteY0" fmla="*/ 0 h 6911975"/>
              <a:gd name="connsiteX1" fmla="*/ 4457700 w 4457700"/>
              <a:gd name="connsiteY1" fmla="*/ 12700 h 6911975"/>
              <a:gd name="connsiteX2" fmla="*/ 4457700 w 4457700"/>
              <a:gd name="connsiteY2" fmla="*/ 6896100 h 6911975"/>
              <a:gd name="connsiteX3" fmla="*/ 3981450 w 4457700"/>
              <a:gd name="connsiteY3" fmla="*/ 6911975 h 6911975"/>
              <a:gd name="connsiteX4" fmla="*/ 0 w 4457700"/>
              <a:gd name="connsiteY4" fmla="*/ 0 h 6911975"/>
              <a:gd name="connsiteX0" fmla="*/ 0 w 4448175"/>
              <a:gd name="connsiteY0" fmla="*/ 34925 h 6899275"/>
              <a:gd name="connsiteX1" fmla="*/ 4448175 w 4448175"/>
              <a:gd name="connsiteY1" fmla="*/ 0 h 6899275"/>
              <a:gd name="connsiteX2" fmla="*/ 4448175 w 4448175"/>
              <a:gd name="connsiteY2" fmla="*/ 6883400 h 6899275"/>
              <a:gd name="connsiteX3" fmla="*/ 3971925 w 4448175"/>
              <a:gd name="connsiteY3" fmla="*/ 6899275 h 6899275"/>
              <a:gd name="connsiteX4" fmla="*/ 0 w 4448175"/>
              <a:gd name="connsiteY4" fmla="*/ 34925 h 6899275"/>
              <a:gd name="connsiteX0" fmla="*/ 0 w 4467225"/>
              <a:gd name="connsiteY0" fmla="*/ 6350 h 6899275"/>
              <a:gd name="connsiteX1" fmla="*/ 4467225 w 4467225"/>
              <a:gd name="connsiteY1" fmla="*/ 0 h 6899275"/>
              <a:gd name="connsiteX2" fmla="*/ 4467225 w 4467225"/>
              <a:gd name="connsiteY2" fmla="*/ 6883400 h 6899275"/>
              <a:gd name="connsiteX3" fmla="*/ 3990975 w 4467225"/>
              <a:gd name="connsiteY3" fmla="*/ 6899275 h 6899275"/>
              <a:gd name="connsiteX4" fmla="*/ 0 w 4467225"/>
              <a:gd name="connsiteY4" fmla="*/ 6350 h 689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30161D24-99E6-4E77-AC4C-21120F89774A}"/>
              </a:ext>
            </a:extLst>
          </p:cNvPr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7" name="矩形: 圆角 6">
              <a:extLst>
                <a:ext uri="{FF2B5EF4-FFF2-40B4-BE49-F238E27FC236}">
                  <a16:creationId xmlns:a16="http://schemas.microsoft.com/office/drawing/2014/main" id="{BB0B2146-8135-4C64-811B-E3B1DD2C9D5A}"/>
                </a:ext>
              </a:extLst>
            </p:cNvPr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>
                  <a:cs typeface="+mn-ea"/>
                  <a:sym typeface="+mn-lt"/>
                </a:rPr>
                <a:t>ㅅ</a:t>
              </a: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id="{974EE83A-4580-4206-AE77-EBC9FA596595}"/>
                </a:ext>
              </a:extLst>
            </p:cNvPr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:a16="http://schemas.microsoft.com/office/drawing/2014/main" id="{3FC23526-3398-484D-A292-DD4EB7FCEB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30" y="5569607"/>
            <a:ext cx="1019144" cy="101914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762D5342-5F06-4A2E-BEFD-70028AAD6D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685" y="179958"/>
            <a:ext cx="1862082" cy="931041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90B3A3E0-4DD2-49D9-993E-0D71C34899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143" y="4951705"/>
            <a:ext cx="1150877" cy="863158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D82E8421-DD3A-4801-835C-5BF8E3B14E8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63" y="4295711"/>
            <a:ext cx="1152946" cy="153726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5A509783-4741-42FF-A02C-D61E6CC5CB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572" y="5127226"/>
            <a:ext cx="1884161" cy="1256107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7DE54687-8D94-4961-A142-C46AC2975FA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469" y="4932512"/>
            <a:ext cx="1221361" cy="122136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7979AE8E-CED1-4EFE-9AA2-DBAFBFEFF35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260" y="517842"/>
            <a:ext cx="1123950" cy="112395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24DC986A-8D08-447C-9ED1-EC89D9C12FB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630" y="1173516"/>
            <a:ext cx="1169552" cy="584776"/>
          </a:xfrm>
          <a:prstGeom prst="rect">
            <a:avLst/>
          </a:prstGeom>
        </p:spPr>
      </p:pic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id="{A18FAB3A-1DD1-4871-935C-2DBBF58E3C11}"/>
              </a:ext>
            </a:extLst>
          </p:cNvPr>
          <p:cNvSpPr/>
          <p:nvPr/>
        </p:nvSpPr>
        <p:spPr>
          <a:xfrm>
            <a:off x="11054736" y="4526313"/>
            <a:ext cx="526098" cy="485662"/>
          </a:xfrm>
          <a:custGeom>
            <a:avLst/>
            <a:gdLst>
              <a:gd name="connsiteX0" fmla="*/ 1066800 w 1066800"/>
              <a:gd name="connsiteY0" fmla="*/ 0 h 889000"/>
              <a:gd name="connsiteX1" fmla="*/ 1066800 w 1066800"/>
              <a:gd name="connsiteY1" fmla="*/ 889000 h 889000"/>
              <a:gd name="connsiteX2" fmla="*/ 0 w 1066800"/>
              <a:gd name="connsiteY2" fmla="*/ 889000 h 889000"/>
              <a:gd name="connsiteX3" fmla="*/ 647700 w 1066800"/>
              <a:gd name="connsiteY3" fmla="*/ 495300 h 889000"/>
              <a:gd name="connsiteX4" fmla="*/ 0 w 1066800"/>
              <a:gd name="connsiteY4" fmla="*/ 101600 h 889000"/>
              <a:gd name="connsiteX5" fmla="*/ 1041400 w 1066800"/>
              <a:gd name="connsiteY5" fmla="*/ 25400 h 889000"/>
              <a:gd name="connsiteX6" fmla="*/ 1066800 w 1066800"/>
              <a:gd name="connsiteY6" fmla="*/ 0 h 889000"/>
              <a:gd name="connsiteX0" fmla="*/ 1041400 w 1066800"/>
              <a:gd name="connsiteY0" fmla="*/ 0 h 863600"/>
              <a:gd name="connsiteX1" fmla="*/ 1066800 w 1066800"/>
              <a:gd name="connsiteY1" fmla="*/ 863600 h 863600"/>
              <a:gd name="connsiteX2" fmla="*/ 0 w 1066800"/>
              <a:gd name="connsiteY2" fmla="*/ 863600 h 863600"/>
              <a:gd name="connsiteX3" fmla="*/ 647700 w 1066800"/>
              <a:gd name="connsiteY3" fmla="*/ 469900 h 863600"/>
              <a:gd name="connsiteX4" fmla="*/ 0 w 1066800"/>
              <a:gd name="connsiteY4" fmla="*/ 76200 h 863600"/>
              <a:gd name="connsiteX5" fmla="*/ 1041400 w 1066800"/>
              <a:gd name="connsiteY5" fmla="*/ 0 h 863600"/>
              <a:gd name="connsiteX0" fmla="*/ 1081881 w 1081881"/>
              <a:gd name="connsiteY0" fmla="*/ 0 h 868363"/>
              <a:gd name="connsiteX1" fmla="*/ 1066800 w 1081881"/>
              <a:gd name="connsiteY1" fmla="*/ 868363 h 868363"/>
              <a:gd name="connsiteX2" fmla="*/ 0 w 1081881"/>
              <a:gd name="connsiteY2" fmla="*/ 868363 h 868363"/>
              <a:gd name="connsiteX3" fmla="*/ 647700 w 1081881"/>
              <a:gd name="connsiteY3" fmla="*/ 474663 h 868363"/>
              <a:gd name="connsiteX4" fmla="*/ 0 w 1081881"/>
              <a:gd name="connsiteY4" fmla="*/ 80963 h 868363"/>
              <a:gd name="connsiteX5" fmla="*/ 1081881 w 1081881"/>
              <a:gd name="connsiteY5" fmla="*/ 0 h 868363"/>
              <a:gd name="connsiteX0" fmla="*/ 1086643 w 1086643"/>
              <a:gd name="connsiteY0" fmla="*/ 14287 h 882650"/>
              <a:gd name="connsiteX1" fmla="*/ 1071562 w 1086643"/>
              <a:gd name="connsiteY1" fmla="*/ 882650 h 882650"/>
              <a:gd name="connsiteX2" fmla="*/ 4762 w 1086643"/>
              <a:gd name="connsiteY2" fmla="*/ 882650 h 882650"/>
              <a:gd name="connsiteX3" fmla="*/ 652462 w 1086643"/>
              <a:gd name="connsiteY3" fmla="*/ 488950 h 882650"/>
              <a:gd name="connsiteX4" fmla="*/ 0 w 1086643"/>
              <a:gd name="connsiteY4" fmla="*/ 0 h 882650"/>
              <a:gd name="connsiteX5" fmla="*/ 1086643 w 1086643"/>
              <a:gd name="connsiteY5" fmla="*/ 14287 h 882650"/>
              <a:gd name="connsiteX0" fmla="*/ 1086643 w 1086643"/>
              <a:gd name="connsiteY0" fmla="*/ 14287 h 887412"/>
              <a:gd name="connsiteX1" fmla="*/ 1083468 w 1086643"/>
              <a:gd name="connsiteY1" fmla="*/ 887412 h 887412"/>
              <a:gd name="connsiteX2" fmla="*/ 4762 w 1086643"/>
              <a:gd name="connsiteY2" fmla="*/ 882650 h 887412"/>
              <a:gd name="connsiteX3" fmla="*/ 652462 w 1086643"/>
              <a:gd name="connsiteY3" fmla="*/ 488950 h 887412"/>
              <a:gd name="connsiteX4" fmla="*/ 0 w 1086643"/>
              <a:gd name="connsiteY4" fmla="*/ 0 h 887412"/>
              <a:gd name="connsiteX5" fmla="*/ 1086643 w 1086643"/>
              <a:gd name="connsiteY5" fmla="*/ 14287 h 887412"/>
              <a:gd name="connsiteX0" fmla="*/ 1086643 w 1086643"/>
              <a:gd name="connsiteY0" fmla="*/ 14287 h 887412"/>
              <a:gd name="connsiteX1" fmla="*/ 1083468 w 1086643"/>
              <a:gd name="connsiteY1" fmla="*/ 887412 h 887412"/>
              <a:gd name="connsiteX2" fmla="*/ 4762 w 1086643"/>
              <a:gd name="connsiteY2" fmla="*/ 882650 h 887412"/>
              <a:gd name="connsiteX3" fmla="*/ 671512 w 1086643"/>
              <a:gd name="connsiteY3" fmla="*/ 415131 h 887412"/>
              <a:gd name="connsiteX4" fmla="*/ 0 w 1086643"/>
              <a:gd name="connsiteY4" fmla="*/ 0 h 887412"/>
              <a:gd name="connsiteX5" fmla="*/ 1086643 w 1086643"/>
              <a:gd name="connsiteY5" fmla="*/ 14287 h 887412"/>
              <a:gd name="connsiteX0" fmla="*/ 1079499 w 1083592"/>
              <a:gd name="connsiteY0" fmla="*/ 2381 h 887412"/>
              <a:gd name="connsiteX1" fmla="*/ 1083468 w 1083592"/>
              <a:gd name="connsiteY1" fmla="*/ 887412 h 887412"/>
              <a:gd name="connsiteX2" fmla="*/ 4762 w 1083592"/>
              <a:gd name="connsiteY2" fmla="*/ 882650 h 887412"/>
              <a:gd name="connsiteX3" fmla="*/ 671512 w 1083592"/>
              <a:gd name="connsiteY3" fmla="*/ 415131 h 887412"/>
              <a:gd name="connsiteX4" fmla="*/ 0 w 1083592"/>
              <a:gd name="connsiteY4" fmla="*/ 0 h 887412"/>
              <a:gd name="connsiteX5" fmla="*/ 1079499 w 1083592"/>
              <a:gd name="connsiteY5" fmla="*/ 2381 h 887412"/>
              <a:gd name="connsiteX0" fmla="*/ 1091405 w 1091405"/>
              <a:gd name="connsiteY0" fmla="*/ 4762 h 887412"/>
              <a:gd name="connsiteX1" fmla="*/ 1083468 w 1091405"/>
              <a:gd name="connsiteY1" fmla="*/ 887412 h 887412"/>
              <a:gd name="connsiteX2" fmla="*/ 4762 w 1091405"/>
              <a:gd name="connsiteY2" fmla="*/ 882650 h 887412"/>
              <a:gd name="connsiteX3" fmla="*/ 671512 w 1091405"/>
              <a:gd name="connsiteY3" fmla="*/ 415131 h 887412"/>
              <a:gd name="connsiteX4" fmla="*/ 0 w 1091405"/>
              <a:gd name="connsiteY4" fmla="*/ 0 h 887412"/>
              <a:gd name="connsiteX5" fmla="*/ 1091405 w 1091405"/>
              <a:gd name="connsiteY5" fmla="*/ 4762 h 887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1405" h="887412">
                <a:moveTo>
                  <a:pt x="1091405" y="4762"/>
                </a:moveTo>
                <a:cubicBezTo>
                  <a:pt x="1090347" y="295804"/>
                  <a:pt x="1084526" y="596370"/>
                  <a:pt x="1083468" y="887412"/>
                </a:cubicBezTo>
                <a:lnTo>
                  <a:pt x="4762" y="882650"/>
                </a:lnTo>
                <a:lnTo>
                  <a:pt x="671512" y="415131"/>
                </a:lnTo>
                <a:lnTo>
                  <a:pt x="0" y="0"/>
                </a:lnTo>
                <a:lnTo>
                  <a:pt x="1091405" y="4762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等腰三角形 22">
            <a:extLst>
              <a:ext uri="{FF2B5EF4-FFF2-40B4-BE49-F238E27FC236}">
                <a16:creationId xmlns:a16="http://schemas.microsoft.com/office/drawing/2014/main" id="{8B965E51-7D1C-4FA4-9D2D-DF70A9535D4A}"/>
              </a:ext>
            </a:extLst>
          </p:cNvPr>
          <p:cNvSpPr/>
          <p:nvPr/>
        </p:nvSpPr>
        <p:spPr>
          <a:xfrm>
            <a:off x="622794" y="2104499"/>
            <a:ext cx="320959" cy="276689"/>
          </a:xfrm>
          <a:prstGeom prst="triangle">
            <a:avLst/>
          </a:prstGeom>
          <a:solidFill>
            <a:srgbClr val="E61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A6A7E688-13E2-4093-8903-EFE22618146C}"/>
              </a:ext>
            </a:extLst>
          </p:cNvPr>
          <p:cNvSpPr/>
          <p:nvPr/>
        </p:nvSpPr>
        <p:spPr>
          <a:xfrm>
            <a:off x="1105565" y="766216"/>
            <a:ext cx="4623898" cy="5847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800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1. </a:t>
            </a:r>
            <a:r>
              <a:rPr lang="ko-KR" altLang="en-US" sz="2800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연구 필요성 및 목적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39BBA55E-1654-4BBD-96DF-6A968228B11E}"/>
              </a:ext>
            </a:extLst>
          </p:cNvPr>
          <p:cNvSpPr/>
          <p:nvPr/>
        </p:nvSpPr>
        <p:spPr>
          <a:xfrm>
            <a:off x="1372098" y="3746589"/>
            <a:ext cx="2594838" cy="72824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</a:rPr>
              <a:t>상사의 비인격적 감독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AC860A7B-049D-4D90-A683-94C05D583E24}"/>
              </a:ext>
            </a:extLst>
          </p:cNvPr>
          <p:cNvSpPr/>
          <p:nvPr/>
        </p:nvSpPr>
        <p:spPr>
          <a:xfrm>
            <a:off x="5003186" y="3746589"/>
            <a:ext cx="2594838" cy="72824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</a:rPr>
              <a:t>부하의 감정 고갈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E37F6FCD-E5F5-40A1-8EEB-F3682D4D30C8}"/>
              </a:ext>
            </a:extLst>
          </p:cNvPr>
          <p:cNvSpPr/>
          <p:nvPr/>
        </p:nvSpPr>
        <p:spPr>
          <a:xfrm>
            <a:off x="8499197" y="3746589"/>
            <a:ext cx="2594838" cy="72824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</a:rPr>
              <a:t>부하의 일</a:t>
            </a:r>
            <a:r>
              <a:rPr lang="en-US" altLang="ko-KR">
                <a:solidFill>
                  <a:schemeClr val="tx1"/>
                </a:solidFill>
              </a:rPr>
              <a:t>-</a:t>
            </a:r>
            <a:r>
              <a:rPr lang="ko-KR" altLang="en-US">
                <a:solidFill>
                  <a:schemeClr val="tx1"/>
                </a:solidFill>
              </a:rPr>
              <a:t>가정 갈등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43084BDB-9C8A-4E66-AF9F-C7A759DB0ADA}"/>
              </a:ext>
            </a:extLst>
          </p:cNvPr>
          <p:cNvSpPr/>
          <p:nvPr/>
        </p:nvSpPr>
        <p:spPr>
          <a:xfrm>
            <a:off x="3077821" y="2104499"/>
            <a:ext cx="2594838" cy="72824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</a:rPr>
              <a:t>부하의 용서 행동</a:t>
            </a:r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20" name="直接箭头连接符 19">
            <a:extLst>
              <a:ext uri="{FF2B5EF4-FFF2-40B4-BE49-F238E27FC236}">
                <a16:creationId xmlns:a16="http://schemas.microsoft.com/office/drawing/2014/main" id="{E36AD952-09FA-47CE-A82F-41F1C43CA210}"/>
              </a:ext>
            </a:extLst>
          </p:cNvPr>
          <p:cNvCxnSpPr>
            <a:stCxn id="2" idx="3"/>
          </p:cNvCxnSpPr>
          <p:nvPr/>
        </p:nvCxnSpPr>
        <p:spPr>
          <a:xfrm>
            <a:off x="3966936" y="4110710"/>
            <a:ext cx="99142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直接箭头连接符 26">
            <a:extLst>
              <a:ext uri="{FF2B5EF4-FFF2-40B4-BE49-F238E27FC236}">
                <a16:creationId xmlns:a16="http://schemas.microsoft.com/office/drawing/2014/main" id="{E5F9FE9F-BADD-41C9-B3FD-1D055FFD172A}"/>
              </a:ext>
            </a:extLst>
          </p:cNvPr>
          <p:cNvCxnSpPr>
            <a:stCxn id="21" idx="3"/>
          </p:cNvCxnSpPr>
          <p:nvPr/>
        </p:nvCxnSpPr>
        <p:spPr>
          <a:xfrm>
            <a:off x="7598024" y="4110710"/>
            <a:ext cx="9011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直接箭头连接符 28">
            <a:extLst>
              <a:ext uri="{FF2B5EF4-FFF2-40B4-BE49-F238E27FC236}">
                <a16:creationId xmlns:a16="http://schemas.microsoft.com/office/drawing/2014/main" id="{98DBBAAC-8C4B-490A-B124-D785CECFB19E}"/>
              </a:ext>
            </a:extLst>
          </p:cNvPr>
          <p:cNvCxnSpPr>
            <a:stCxn id="25" idx="2"/>
          </p:cNvCxnSpPr>
          <p:nvPr/>
        </p:nvCxnSpPr>
        <p:spPr>
          <a:xfrm>
            <a:off x="4375240" y="2832741"/>
            <a:ext cx="0" cy="12652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6275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id="{883A8C68-9946-42C7-82C9-2FE0DAE61D4A}"/>
              </a:ext>
            </a:extLst>
          </p:cNvPr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id="{9185846E-F018-4B65-83BD-B7847A836BAE}"/>
              </a:ext>
            </a:extLst>
          </p:cNvPr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id="{553BEBF0-52F3-42F9-B2DD-A4A8BFADBC4A}"/>
              </a:ext>
            </a:extLst>
          </p:cNvPr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" fmla="*/ 0 w 4457700"/>
              <a:gd name="connsiteY0" fmla="*/ 0 h 6911975"/>
              <a:gd name="connsiteX1" fmla="*/ 4457700 w 4457700"/>
              <a:gd name="connsiteY1" fmla="*/ 12700 h 6911975"/>
              <a:gd name="connsiteX2" fmla="*/ 4457700 w 4457700"/>
              <a:gd name="connsiteY2" fmla="*/ 6896100 h 6911975"/>
              <a:gd name="connsiteX3" fmla="*/ 3981450 w 4457700"/>
              <a:gd name="connsiteY3" fmla="*/ 6911975 h 6911975"/>
              <a:gd name="connsiteX4" fmla="*/ 0 w 4457700"/>
              <a:gd name="connsiteY4" fmla="*/ 0 h 6911975"/>
              <a:gd name="connsiteX0" fmla="*/ 0 w 4448175"/>
              <a:gd name="connsiteY0" fmla="*/ 34925 h 6899275"/>
              <a:gd name="connsiteX1" fmla="*/ 4448175 w 4448175"/>
              <a:gd name="connsiteY1" fmla="*/ 0 h 6899275"/>
              <a:gd name="connsiteX2" fmla="*/ 4448175 w 4448175"/>
              <a:gd name="connsiteY2" fmla="*/ 6883400 h 6899275"/>
              <a:gd name="connsiteX3" fmla="*/ 3971925 w 4448175"/>
              <a:gd name="connsiteY3" fmla="*/ 6899275 h 6899275"/>
              <a:gd name="connsiteX4" fmla="*/ 0 w 4448175"/>
              <a:gd name="connsiteY4" fmla="*/ 34925 h 6899275"/>
              <a:gd name="connsiteX0" fmla="*/ 0 w 4467225"/>
              <a:gd name="connsiteY0" fmla="*/ 6350 h 6899275"/>
              <a:gd name="connsiteX1" fmla="*/ 4467225 w 4467225"/>
              <a:gd name="connsiteY1" fmla="*/ 0 h 6899275"/>
              <a:gd name="connsiteX2" fmla="*/ 4467225 w 4467225"/>
              <a:gd name="connsiteY2" fmla="*/ 6883400 h 6899275"/>
              <a:gd name="connsiteX3" fmla="*/ 3990975 w 4467225"/>
              <a:gd name="connsiteY3" fmla="*/ 6899275 h 6899275"/>
              <a:gd name="connsiteX4" fmla="*/ 0 w 4467225"/>
              <a:gd name="connsiteY4" fmla="*/ 6350 h 689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30161D24-99E6-4E77-AC4C-21120F89774A}"/>
              </a:ext>
            </a:extLst>
          </p:cNvPr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7" name="矩形: 圆角 6">
              <a:extLst>
                <a:ext uri="{FF2B5EF4-FFF2-40B4-BE49-F238E27FC236}">
                  <a16:creationId xmlns:a16="http://schemas.microsoft.com/office/drawing/2014/main" id="{BB0B2146-8135-4C64-811B-E3B1DD2C9D5A}"/>
                </a:ext>
              </a:extLst>
            </p:cNvPr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id="{974EE83A-4580-4206-AE77-EBC9FA596595}"/>
                </a:ext>
              </a:extLst>
            </p:cNvPr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:a16="http://schemas.microsoft.com/office/drawing/2014/main" id="{3FC23526-3398-484D-A292-DD4EB7FCEB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30" y="5569607"/>
            <a:ext cx="1019144" cy="101914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762D5342-5F06-4A2E-BEFD-70028AAD6D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685" y="179958"/>
            <a:ext cx="1862082" cy="931041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90B3A3E0-4DD2-49D9-993E-0D71C34899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143" y="4951705"/>
            <a:ext cx="1150877" cy="863158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D82E8421-DD3A-4801-835C-5BF8E3B14E8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63" y="4295711"/>
            <a:ext cx="1152946" cy="153726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5A509783-4741-42FF-A02C-D61E6CC5CB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572" y="5127226"/>
            <a:ext cx="1884161" cy="1256107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7DE54687-8D94-4961-A142-C46AC2975FA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469" y="4932512"/>
            <a:ext cx="1221361" cy="122136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7979AE8E-CED1-4EFE-9AA2-DBAFBFEFF35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260" y="517842"/>
            <a:ext cx="1123950" cy="112395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24DC986A-8D08-447C-9ED1-EC89D9C12FB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630" y="1173516"/>
            <a:ext cx="1169552" cy="584776"/>
          </a:xfrm>
          <a:prstGeom prst="rect">
            <a:avLst/>
          </a:prstGeom>
        </p:spPr>
      </p:pic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id="{A18FAB3A-1DD1-4871-935C-2DBBF58E3C11}"/>
              </a:ext>
            </a:extLst>
          </p:cNvPr>
          <p:cNvSpPr/>
          <p:nvPr/>
        </p:nvSpPr>
        <p:spPr>
          <a:xfrm>
            <a:off x="11054736" y="4526313"/>
            <a:ext cx="526098" cy="485662"/>
          </a:xfrm>
          <a:custGeom>
            <a:avLst/>
            <a:gdLst>
              <a:gd name="connsiteX0" fmla="*/ 1066800 w 1066800"/>
              <a:gd name="connsiteY0" fmla="*/ 0 h 889000"/>
              <a:gd name="connsiteX1" fmla="*/ 1066800 w 1066800"/>
              <a:gd name="connsiteY1" fmla="*/ 889000 h 889000"/>
              <a:gd name="connsiteX2" fmla="*/ 0 w 1066800"/>
              <a:gd name="connsiteY2" fmla="*/ 889000 h 889000"/>
              <a:gd name="connsiteX3" fmla="*/ 647700 w 1066800"/>
              <a:gd name="connsiteY3" fmla="*/ 495300 h 889000"/>
              <a:gd name="connsiteX4" fmla="*/ 0 w 1066800"/>
              <a:gd name="connsiteY4" fmla="*/ 101600 h 889000"/>
              <a:gd name="connsiteX5" fmla="*/ 1041400 w 1066800"/>
              <a:gd name="connsiteY5" fmla="*/ 25400 h 889000"/>
              <a:gd name="connsiteX6" fmla="*/ 1066800 w 1066800"/>
              <a:gd name="connsiteY6" fmla="*/ 0 h 889000"/>
              <a:gd name="connsiteX0" fmla="*/ 1041400 w 1066800"/>
              <a:gd name="connsiteY0" fmla="*/ 0 h 863600"/>
              <a:gd name="connsiteX1" fmla="*/ 1066800 w 1066800"/>
              <a:gd name="connsiteY1" fmla="*/ 863600 h 863600"/>
              <a:gd name="connsiteX2" fmla="*/ 0 w 1066800"/>
              <a:gd name="connsiteY2" fmla="*/ 863600 h 863600"/>
              <a:gd name="connsiteX3" fmla="*/ 647700 w 1066800"/>
              <a:gd name="connsiteY3" fmla="*/ 469900 h 863600"/>
              <a:gd name="connsiteX4" fmla="*/ 0 w 1066800"/>
              <a:gd name="connsiteY4" fmla="*/ 76200 h 863600"/>
              <a:gd name="connsiteX5" fmla="*/ 1041400 w 1066800"/>
              <a:gd name="connsiteY5" fmla="*/ 0 h 863600"/>
              <a:gd name="connsiteX0" fmla="*/ 1081881 w 1081881"/>
              <a:gd name="connsiteY0" fmla="*/ 0 h 868363"/>
              <a:gd name="connsiteX1" fmla="*/ 1066800 w 1081881"/>
              <a:gd name="connsiteY1" fmla="*/ 868363 h 868363"/>
              <a:gd name="connsiteX2" fmla="*/ 0 w 1081881"/>
              <a:gd name="connsiteY2" fmla="*/ 868363 h 868363"/>
              <a:gd name="connsiteX3" fmla="*/ 647700 w 1081881"/>
              <a:gd name="connsiteY3" fmla="*/ 474663 h 868363"/>
              <a:gd name="connsiteX4" fmla="*/ 0 w 1081881"/>
              <a:gd name="connsiteY4" fmla="*/ 80963 h 868363"/>
              <a:gd name="connsiteX5" fmla="*/ 1081881 w 1081881"/>
              <a:gd name="connsiteY5" fmla="*/ 0 h 868363"/>
              <a:gd name="connsiteX0" fmla="*/ 1086643 w 1086643"/>
              <a:gd name="connsiteY0" fmla="*/ 14287 h 882650"/>
              <a:gd name="connsiteX1" fmla="*/ 1071562 w 1086643"/>
              <a:gd name="connsiteY1" fmla="*/ 882650 h 882650"/>
              <a:gd name="connsiteX2" fmla="*/ 4762 w 1086643"/>
              <a:gd name="connsiteY2" fmla="*/ 882650 h 882650"/>
              <a:gd name="connsiteX3" fmla="*/ 652462 w 1086643"/>
              <a:gd name="connsiteY3" fmla="*/ 488950 h 882650"/>
              <a:gd name="connsiteX4" fmla="*/ 0 w 1086643"/>
              <a:gd name="connsiteY4" fmla="*/ 0 h 882650"/>
              <a:gd name="connsiteX5" fmla="*/ 1086643 w 1086643"/>
              <a:gd name="connsiteY5" fmla="*/ 14287 h 882650"/>
              <a:gd name="connsiteX0" fmla="*/ 1086643 w 1086643"/>
              <a:gd name="connsiteY0" fmla="*/ 14287 h 887412"/>
              <a:gd name="connsiteX1" fmla="*/ 1083468 w 1086643"/>
              <a:gd name="connsiteY1" fmla="*/ 887412 h 887412"/>
              <a:gd name="connsiteX2" fmla="*/ 4762 w 1086643"/>
              <a:gd name="connsiteY2" fmla="*/ 882650 h 887412"/>
              <a:gd name="connsiteX3" fmla="*/ 652462 w 1086643"/>
              <a:gd name="connsiteY3" fmla="*/ 488950 h 887412"/>
              <a:gd name="connsiteX4" fmla="*/ 0 w 1086643"/>
              <a:gd name="connsiteY4" fmla="*/ 0 h 887412"/>
              <a:gd name="connsiteX5" fmla="*/ 1086643 w 1086643"/>
              <a:gd name="connsiteY5" fmla="*/ 14287 h 887412"/>
              <a:gd name="connsiteX0" fmla="*/ 1086643 w 1086643"/>
              <a:gd name="connsiteY0" fmla="*/ 14287 h 887412"/>
              <a:gd name="connsiteX1" fmla="*/ 1083468 w 1086643"/>
              <a:gd name="connsiteY1" fmla="*/ 887412 h 887412"/>
              <a:gd name="connsiteX2" fmla="*/ 4762 w 1086643"/>
              <a:gd name="connsiteY2" fmla="*/ 882650 h 887412"/>
              <a:gd name="connsiteX3" fmla="*/ 671512 w 1086643"/>
              <a:gd name="connsiteY3" fmla="*/ 415131 h 887412"/>
              <a:gd name="connsiteX4" fmla="*/ 0 w 1086643"/>
              <a:gd name="connsiteY4" fmla="*/ 0 h 887412"/>
              <a:gd name="connsiteX5" fmla="*/ 1086643 w 1086643"/>
              <a:gd name="connsiteY5" fmla="*/ 14287 h 887412"/>
              <a:gd name="connsiteX0" fmla="*/ 1079499 w 1083592"/>
              <a:gd name="connsiteY0" fmla="*/ 2381 h 887412"/>
              <a:gd name="connsiteX1" fmla="*/ 1083468 w 1083592"/>
              <a:gd name="connsiteY1" fmla="*/ 887412 h 887412"/>
              <a:gd name="connsiteX2" fmla="*/ 4762 w 1083592"/>
              <a:gd name="connsiteY2" fmla="*/ 882650 h 887412"/>
              <a:gd name="connsiteX3" fmla="*/ 671512 w 1083592"/>
              <a:gd name="connsiteY3" fmla="*/ 415131 h 887412"/>
              <a:gd name="connsiteX4" fmla="*/ 0 w 1083592"/>
              <a:gd name="connsiteY4" fmla="*/ 0 h 887412"/>
              <a:gd name="connsiteX5" fmla="*/ 1079499 w 1083592"/>
              <a:gd name="connsiteY5" fmla="*/ 2381 h 887412"/>
              <a:gd name="connsiteX0" fmla="*/ 1091405 w 1091405"/>
              <a:gd name="connsiteY0" fmla="*/ 4762 h 887412"/>
              <a:gd name="connsiteX1" fmla="*/ 1083468 w 1091405"/>
              <a:gd name="connsiteY1" fmla="*/ 887412 h 887412"/>
              <a:gd name="connsiteX2" fmla="*/ 4762 w 1091405"/>
              <a:gd name="connsiteY2" fmla="*/ 882650 h 887412"/>
              <a:gd name="connsiteX3" fmla="*/ 671512 w 1091405"/>
              <a:gd name="connsiteY3" fmla="*/ 415131 h 887412"/>
              <a:gd name="connsiteX4" fmla="*/ 0 w 1091405"/>
              <a:gd name="connsiteY4" fmla="*/ 0 h 887412"/>
              <a:gd name="connsiteX5" fmla="*/ 1091405 w 1091405"/>
              <a:gd name="connsiteY5" fmla="*/ 4762 h 887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1405" h="887412">
                <a:moveTo>
                  <a:pt x="1091405" y="4762"/>
                </a:moveTo>
                <a:cubicBezTo>
                  <a:pt x="1090347" y="295804"/>
                  <a:pt x="1084526" y="596370"/>
                  <a:pt x="1083468" y="887412"/>
                </a:cubicBezTo>
                <a:lnTo>
                  <a:pt x="4762" y="882650"/>
                </a:lnTo>
                <a:lnTo>
                  <a:pt x="671512" y="415131"/>
                </a:lnTo>
                <a:lnTo>
                  <a:pt x="0" y="0"/>
                </a:lnTo>
                <a:lnTo>
                  <a:pt x="1091405" y="4762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等腰三角形 22">
            <a:extLst>
              <a:ext uri="{FF2B5EF4-FFF2-40B4-BE49-F238E27FC236}">
                <a16:creationId xmlns:a16="http://schemas.microsoft.com/office/drawing/2014/main" id="{8B965E51-7D1C-4FA4-9D2D-DF70A9535D4A}"/>
              </a:ext>
            </a:extLst>
          </p:cNvPr>
          <p:cNvSpPr/>
          <p:nvPr/>
        </p:nvSpPr>
        <p:spPr>
          <a:xfrm>
            <a:off x="622794" y="2104499"/>
            <a:ext cx="320959" cy="276689"/>
          </a:xfrm>
          <a:prstGeom prst="triangle">
            <a:avLst/>
          </a:prstGeom>
          <a:solidFill>
            <a:srgbClr val="E61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A6A7E688-13E2-4093-8903-EFE22618146C}"/>
              </a:ext>
            </a:extLst>
          </p:cNvPr>
          <p:cNvSpPr/>
          <p:nvPr/>
        </p:nvSpPr>
        <p:spPr>
          <a:xfrm>
            <a:off x="1105565" y="766216"/>
            <a:ext cx="4623898" cy="5847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800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2. </a:t>
            </a:r>
            <a:r>
              <a:rPr lang="ko-KR" altLang="en-US" sz="2800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이론적 배경 및 가설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E46D8195-7D21-4528-91A1-30052AA40FDB}"/>
              </a:ext>
            </a:extLst>
          </p:cNvPr>
          <p:cNvSpPr/>
          <p:nvPr/>
        </p:nvSpPr>
        <p:spPr>
          <a:xfrm>
            <a:off x="1149175" y="1587916"/>
            <a:ext cx="9963019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ko-KR" altLang="en-US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상사의 비인격적 감독과 부하의 일</a:t>
            </a:r>
            <a:r>
              <a:rPr lang="en-US" altLang="ko-KR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-</a:t>
            </a:r>
            <a:r>
              <a:rPr lang="ko-KR" altLang="en-US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가정 갈등</a:t>
            </a:r>
            <a:endParaRPr lang="en-US" altLang="ko-KR" b="1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일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-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가정 갈등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(work to family conflict)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직장과 가정 두 영역에서 수행해야 하는 역할 양립이 불가능 할 때 나타나는 갈등으로 정의된다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(Greenhaus et al., 1985). </a:t>
            </a:r>
            <a:r>
              <a:rPr lang="ko-KR" altLang="en-US" sz="1600" u="sng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시간</a:t>
            </a:r>
            <a:r>
              <a:rPr lang="en-US" altLang="ko-KR" sz="1600" u="sng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, </a:t>
            </a:r>
            <a:r>
              <a:rPr lang="ko-KR" altLang="en-US" sz="1600" u="sng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긴장</a:t>
            </a:r>
            <a:r>
              <a:rPr lang="en-US" altLang="ko-KR" sz="1600" u="sng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, </a:t>
            </a:r>
            <a:r>
              <a:rPr lang="ko-KR" altLang="en-US" sz="1600" u="sng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행동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에 기반한 갈등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…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 비인격적 감독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(abusive supervision)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상사로부터 받는 적대적인 언어와 비언어적 행동의 지속적인 표현 정도에 대한 부하의 인식으로 정의된다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(Tepper, 2000). 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조롱하거나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, 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거칠게 대하거나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, 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정보를 숨기거나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, 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화를 내는 등 행위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…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 파급 효과 이론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(spillover theory)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파급 효과는 개인이 직장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/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가정에서 경험하거나 느낀 </a:t>
            </a:r>
            <a:r>
              <a:rPr lang="ko-KR" altLang="en-US" sz="1600" u="sng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감정</a:t>
            </a:r>
            <a:r>
              <a:rPr lang="en-US" altLang="ko-KR" sz="1600" u="sng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, </a:t>
            </a:r>
            <a:r>
              <a:rPr lang="ko-KR" altLang="en-US" sz="1600" u="sng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태도</a:t>
            </a:r>
            <a:r>
              <a:rPr lang="en-US" altLang="ko-KR" sz="1600" u="sng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, </a:t>
            </a:r>
            <a:r>
              <a:rPr lang="ko-KR" altLang="en-US" sz="1600" u="sng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행동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이 가정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/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직장 생활에 영향을 미치는 현상을 의미한다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(Koss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다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 &amp; Ozeki, 1998; 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이은희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, 2000). 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파급효과가 발생하면 특정 영역에서의 발생하는 </a:t>
            </a:r>
            <a:r>
              <a:rPr lang="ko-KR" altLang="en-US" sz="1600" u="sng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긴장과 스트레스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가 다른 영역에 스며들거나 영향을 미치게 된다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(Edward &amp; Rothbard, 2000)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ko-KR" altLang="en-US" sz="1600" b="1" u="sng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가설 </a:t>
            </a:r>
            <a:r>
              <a:rPr lang="en-US" altLang="ko-KR" sz="1600" b="1" u="sng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1: </a:t>
            </a:r>
            <a:r>
              <a:rPr lang="ko-KR" altLang="en-US" sz="1600" b="1" u="sng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상사의 비인격적 감독은 부하의 일</a:t>
            </a:r>
            <a:r>
              <a:rPr lang="en-US" altLang="ko-KR" sz="1600" b="1" u="sng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-</a:t>
            </a:r>
            <a:r>
              <a:rPr lang="ko-KR" altLang="en-US" sz="1600" b="1" u="sng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가정 갈등과 정</a:t>
            </a:r>
            <a:r>
              <a:rPr lang="en-US" altLang="ko-KR" sz="1600" b="1" u="sng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(+)</a:t>
            </a:r>
            <a:r>
              <a:rPr lang="ko-KR" altLang="en-US" sz="1600" b="1" u="sng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적인 관계를 가지고 있을 것이다</a:t>
            </a:r>
            <a:r>
              <a:rPr lang="en-US" altLang="ko-KR" sz="1600" b="1" u="sng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.</a:t>
            </a:r>
            <a:endParaRPr lang="zh-CN" altLang="en-US" sz="1600" b="1" u="sng" dirty="0">
              <a:solidFill>
                <a:schemeClr val="tx1">
                  <a:lumMod val="95000"/>
                  <a:lumOff val="5000"/>
                </a:schemeClr>
              </a:solidFill>
              <a:latin typeface="HY신명조" panose="02030600000101010101" pitchFamily="18" charset="-127"/>
              <a:ea typeface="HY신명조" panose="02030600000101010101" pitchFamily="18" charset="-127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6571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id="{883A8C68-9946-42C7-82C9-2FE0DAE61D4A}"/>
              </a:ext>
            </a:extLst>
          </p:cNvPr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id="{9185846E-F018-4B65-83BD-B7847A836BAE}"/>
              </a:ext>
            </a:extLst>
          </p:cNvPr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id="{553BEBF0-52F3-42F9-B2DD-A4A8BFADBC4A}"/>
              </a:ext>
            </a:extLst>
          </p:cNvPr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" fmla="*/ 0 w 4457700"/>
              <a:gd name="connsiteY0" fmla="*/ 0 h 6911975"/>
              <a:gd name="connsiteX1" fmla="*/ 4457700 w 4457700"/>
              <a:gd name="connsiteY1" fmla="*/ 12700 h 6911975"/>
              <a:gd name="connsiteX2" fmla="*/ 4457700 w 4457700"/>
              <a:gd name="connsiteY2" fmla="*/ 6896100 h 6911975"/>
              <a:gd name="connsiteX3" fmla="*/ 3981450 w 4457700"/>
              <a:gd name="connsiteY3" fmla="*/ 6911975 h 6911975"/>
              <a:gd name="connsiteX4" fmla="*/ 0 w 4457700"/>
              <a:gd name="connsiteY4" fmla="*/ 0 h 6911975"/>
              <a:gd name="connsiteX0" fmla="*/ 0 w 4448175"/>
              <a:gd name="connsiteY0" fmla="*/ 34925 h 6899275"/>
              <a:gd name="connsiteX1" fmla="*/ 4448175 w 4448175"/>
              <a:gd name="connsiteY1" fmla="*/ 0 h 6899275"/>
              <a:gd name="connsiteX2" fmla="*/ 4448175 w 4448175"/>
              <a:gd name="connsiteY2" fmla="*/ 6883400 h 6899275"/>
              <a:gd name="connsiteX3" fmla="*/ 3971925 w 4448175"/>
              <a:gd name="connsiteY3" fmla="*/ 6899275 h 6899275"/>
              <a:gd name="connsiteX4" fmla="*/ 0 w 4448175"/>
              <a:gd name="connsiteY4" fmla="*/ 34925 h 6899275"/>
              <a:gd name="connsiteX0" fmla="*/ 0 w 4467225"/>
              <a:gd name="connsiteY0" fmla="*/ 6350 h 6899275"/>
              <a:gd name="connsiteX1" fmla="*/ 4467225 w 4467225"/>
              <a:gd name="connsiteY1" fmla="*/ 0 h 6899275"/>
              <a:gd name="connsiteX2" fmla="*/ 4467225 w 4467225"/>
              <a:gd name="connsiteY2" fmla="*/ 6883400 h 6899275"/>
              <a:gd name="connsiteX3" fmla="*/ 3990975 w 4467225"/>
              <a:gd name="connsiteY3" fmla="*/ 6899275 h 6899275"/>
              <a:gd name="connsiteX4" fmla="*/ 0 w 4467225"/>
              <a:gd name="connsiteY4" fmla="*/ 6350 h 689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30161D24-99E6-4E77-AC4C-21120F89774A}"/>
              </a:ext>
            </a:extLst>
          </p:cNvPr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7" name="矩形: 圆角 6">
              <a:extLst>
                <a:ext uri="{FF2B5EF4-FFF2-40B4-BE49-F238E27FC236}">
                  <a16:creationId xmlns:a16="http://schemas.microsoft.com/office/drawing/2014/main" id="{BB0B2146-8135-4C64-811B-E3B1DD2C9D5A}"/>
                </a:ext>
              </a:extLst>
            </p:cNvPr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id="{974EE83A-4580-4206-AE77-EBC9FA596595}"/>
                </a:ext>
              </a:extLst>
            </p:cNvPr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:a16="http://schemas.microsoft.com/office/drawing/2014/main" id="{3FC23526-3398-484D-A292-DD4EB7FCEB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30" y="5569607"/>
            <a:ext cx="1019144" cy="101914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762D5342-5F06-4A2E-BEFD-70028AAD6D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685" y="179958"/>
            <a:ext cx="1862082" cy="931041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90B3A3E0-4DD2-49D9-993E-0D71C34899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143" y="4951705"/>
            <a:ext cx="1150877" cy="863158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D82E8421-DD3A-4801-835C-5BF8E3B14E8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63" y="4295711"/>
            <a:ext cx="1152946" cy="153726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5A509783-4741-42FF-A02C-D61E6CC5CB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572" y="5127226"/>
            <a:ext cx="1884161" cy="1256107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7DE54687-8D94-4961-A142-C46AC2975FA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469" y="4932512"/>
            <a:ext cx="1221361" cy="122136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7979AE8E-CED1-4EFE-9AA2-DBAFBFEFF35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260" y="517842"/>
            <a:ext cx="1123950" cy="112395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24DC986A-8D08-447C-9ED1-EC89D9C12FB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630" y="1173516"/>
            <a:ext cx="1169552" cy="584776"/>
          </a:xfrm>
          <a:prstGeom prst="rect">
            <a:avLst/>
          </a:prstGeom>
        </p:spPr>
      </p:pic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id="{A18FAB3A-1DD1-4871-935C-2DBBF58E3C11}"/>
              </a:ext>
            </a:extLst>
          </p:cNvPr>
          <p:cNvSpPr/>
          <p:nvPr/>
        </p:nvSpPr>
        <p:spPr>
          <a:xfrm>
            <a:off x="11054736" y="4526313"/>
            <a:ext cx="526098" cy="485662"/>
          </a:xfrm>
          <a:custGeom>
            <a:avLst/>
            <a:gdLst>
              <a:gd name="connsiteX0" fmla="*/ 1066800 w 1066800"/>
              <a:gd name="connsiteY0" fmla="*/ 0 h 889000"/>
              <a:gd name="connsiteX1" fmla="*/ 1066800 w 1066800"/>
              <a:gd name="connsiteY1" fmla="*/ 889000 h 889000"/>
              <a:gd name="connsiteX2" fmla="*/ 0 w 1066800"/>
              <a:gd name="connsiteY2" fmla="*/ 889000 h 889000"/>
              <a:gd name="connsiteX3" fmla="*/ 647700 w 1066800"/>
              <a:gd name="connsiteY3" fmla="*/ 495300 h 889000"/>
              <a:gd name="connsiteX4" fmla="*/ 0 w 1066800"/>
              <a:gd name="connsiteY4" fmla="*/ 101600 h 889000"/>
              <a:gd name="connsiteX5" fmla="*/ 1041400 w 1066800"/>
              <a:gd name="connsiteY5" fmla="*/ 25400 h 889000"/>
              <a:gd name="connsiteX6" fmla="*/ 1066800 w 1066800"/>
              <a:gd name="connsiteY6" fmla="*/ 0 h 889000"/>
              <a:gd name="connsiteX0" fmla="*/ 1041400 w 1066800"/>
              <a:gd name="connsiteY0" fmla="*/ 0 h 863600"/>
              <a:gd name="connsiteX1" fmla="*/ 1066800 w 1066800"/>
              <a:gd name="connsiteY1" fmla="*/ 863600 h 863600"/>
              <a:gd name="connsiteX2" fmla="*/ 0 w 1066800"/>
              <a:gd name="connsiteY2" fmla="*/ 863600 h 863600"/>
              <a:gd name="connsiteX3" fmla="*/ 647700 w 1066800"/>
              <a:gd name="connsiteY3" fmla="*/ 469900 h 863600"/>
              <a:gd name="connsiteX4" fmla="*/ 0 w 1066800"/>
              <a:gd name="connsiteY4" fmla="*/ 76200 h 863600"/>
              <a:gd name="connsiteX5" fmla="*/ 1041400 w 1066800"/>
              <a:gd name="connsiteY5" fmla="*/ 0 h 863600"/>
              <a:gd name="connsiteX0" fmla="*/ 1081881 w 1081881"/>
              <a:gd name="connsiteY0" fmla="*/ 0 h 868363"/>
              <a:gd name="connsiteX1" fmla="*/ 1066800 w 1081881"/>
              <a:gd name="connsiteY1" fmla="*/ 868363 h 868363"/>
              <a:gd name="connsiteX2" fmla="*/ 0 w 1081881"/>
              <a:gd name="connsiteY2" fmla="*/ 868363 h 868363"/>
              <a:gd name="connsiteX3" fmla="*/ 647700 w 1081881"/>
              <a:gd name="connsiteY3" fmla="*/ 474663 h 868363"/>
              <a:gd name="connsiteX4" fmla="*/ 0 w 1081881"/>
              <a:gd name="connsiteY4" fmla="*/ 80963 h 868363"/>
              <a:gd name="connsiteX5" fmla="*/ 1081881 w 1081881"/>
              <a:gd name="connsiteY5" fmla="*/ 0 h 868363"/>
              <a:gd name="connsiteX0" fmla="*/ 1086643 w 1086643"/>
              <a:gd name="connsiteY0" fmla="*/ 14287 h 882650"/>
              <a:gd name="connsiteX1" fmla="*/ 1071562 w 1086643"/>
              <a:gd name="connsiteY1" fmla="*/ 882650 h 882650"/>
              <a:gd name="connsiteX2" fmla="*/ 4762 w 1086643"/>
              <a:gd name="connsiteY2" fmla="*/ 882650 h 882650"/>
              <a:gd name="connsiteX3" fmla="*/ 652462 w 1086643"/>
              <a:gd name="connsiteY3" fmla="*/ 488950 h 882650"/>
              <a:gd name="connsiteX4" fmla="*/ 0 w 1086643"/>
              <a:gd name="connsiteY4" fmla="*/ 0 h 882650"/>
              <a:gd name="connsiteX5" fmla="*/ 1086643 w 1086643"/>
              <a:gd name="connsiteY5" fmla="*/ 14287 h 882650"/>
              <a:gd name="connsiteX0" fmla="*/ 1086643 w 1086643"/>
              <a:gd name="connsiteY0" fmla="*/ 14287 h 887412"/>
              <a:gd name="connsiteX1" fmla="*/ 1083468 w 1086643"/>
              <a:gd name="connsiteY1" fmla="*/ 887412 h 887412"/>
              <a:gd name="connsiteX2" fmla="*/ 4762 w 1086643"/>
              <a:gd name="connsiteY2" fmla="*/ 882650 h 887412"/>
              <a:gd name="connsiteX3" fmla="*/ 652462 w 1086643"/>
              <a:gd name="connsiteY3" fmla="*/ 488950 h 887412"/>
              <a:gd name="connsiteX4" fmla="*/ 0 w 1086643"/>
              <a:gd name="connsiteY4" fmla="*/ 0 h 887412"/>
              <a:gd name="connsiteX5" fmla="*/ 1086643 w 1086643"/>
              <a:gd name="connsiteY5" fmla="*/ 14287 h 887412"/>
              <a:gd name="connsiteX0" fmla="*/ 1086643 w 1086643"/>
              <a:gd name="connsiteY0" fmla="*/ 14287 h 887412"/>
              <a:gd name="connsiteX1" fmla="*/ 1083468 w 1086643"/>
              <a:gd name="connsiteY1" fmla="*/ 887412 h 887412"/>
              <a:gd name="connsiteX2" fmla="*/ 4762 w 1086643"/>
              <a:gd name="connsiteY2" fmla="*/ 882650 h 887412"/>
              <a:gd name="connsiteX3" fmla="*/ 671512 w 1086643"/>
              <a:gd name="connsiteY3" fmla="*/ 415131 h 887412"/>
              <a:gd name="connsiteX4" fmla="*/ 0 w 1086643"/>
              <a:gd name="connsiteY4" fmla="*/ 0 h 887412"/>
              <a:gd name="connsiteX5" fmla="*/ 1086643 w 1086643"/>
              <a:gd name="connsiteY5" fmla="*/ 14287 h 887412"/>
              <a:gd name="connsiteX0" fmla="*/ 1079499 w 1083592"/>
              <a:gd name="connsiteY0" fmla="*/ 2381 h 887412"/>
              <a:gd name="connsiteX1" fmla="*/ 1083468 w 1083592"/>
              <a:gd name="connsiteY1" fmla="*/ 887412 h 887412"/>
              <a:gd name="connsiteX2" fmla="*/ 4762 w 1083592"/>
              <a:gd name="connsiteY2" fmla="*/ 882650 h 887412"/>
              <a:gd name="connsiteX3" fmla="*/ 671512 w 1083592"/>
              <a:gd name="connsiteY3" fmla="*/ 415131 h 887412"/>
              <a:gd name="connsiteX4" fmla="*/ 0 w 1083592"/>
              <a:gd name="connsiteY4" fmla="*/ 0 h 887412"/>
              <a:gd name="connsiteX5" fmla="*/ 1079499 w 1083592"/>
              <a:gd name="connsiteY5" fmla="*/ 2381 h 887412"/>
              <a:gd name="connsiteX0" fmla="*/ 1091405 w 1091405"/>
              <a:gd name="connsiteY0" fmla="*/ 4762 h 887412"/>
              <a:gd name="connsiteX1" fmla="*/ 1083468 w 1091405"/>
              <a:gd name="connsiteY1" fmla="*/ 887412 h 887412"/>
              <a:gd name="connsiteX2" fmla="*/ 4762 w 1091405"/>
              <a:gd name="connsiteY2" fmla="*/ 882650 h 887412"/>
              <a:gd name="connsiteX3" fmla="*/ 671512 w 1091405"/>
              <a:gd name="connsiteY3" fmla="*/ 415131 h 887412"/>
              <a:gd name="connsiteX4" fmla="*/ 0 w 1091405"/>
              <a:gd name="connsiteY4" fmla="*/ 0 h 887412"/>
              <a:gd name="connsiteX5" fmla="*/ 1091405 w 1091405"/>
              <a:gd name="connsiteY5" fmla="*/ 4762 h 887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1405" h="887412">
                <a:moveTo>
                  <a:pt x="1091405" y="4762"/>
                </a:moveTo>
                <a:cubicBezTo>
                  <a:pt x="1090347" y="295804"/>
                  <a:pt x="1084526" y="596370"/>
                  <a:pt x="1083468" y="887412"/>
                </a:cubicBezTo>
                <a:lnTo>
                  <a:pt x="4762" y="882650"/>
                </a:lnTo>
                <a:lnTo>
                  <a:pt x="671512" y="415131"/>
                </a:lnTo>
                <a:lnTo>
                  <a:pt x="0" y="0"/>
                </a:lnTo>
                <a:lnTo>
                  <a:pt x="1091405" y="4762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等腰三角形 22">
            <a:extLst>
              <a:ext uri="{FF2B5EF4-FFF2-40B4-BE49-F238E27FC236}">
                <a16:creationId xmlns:a16="http://schemas.microsoft.com/office/drawing/2014/main" id="{8B965E51-7D1C-4FA4-9D2D-DF70A9535D4A}"/>
              </a:ext>
            </a:extLst>
          </p:cNvPr>
          <p:cNvSpPr/>
          <p:nvPr/>
        </p:nvSpPr>
        <p:spPr>
          <a:xfrm>
            <a:off x="622794" y="2104499"/>
            <a:ext cx="320959" cy="276689"/>
          </a:xfrm>
          <a:prstGeom prst="triangle">
            <a:avLst/>
          </a:prstGeom>
          <a:solidFill>
            <a:srgbClr val="E61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A6A7E688-13E2-4093-8903-EFE22618146C}"/>
              </a:ext>
            </a:extLst>
          </p:cNvPr>
          <p:cNvSpPr/>
          <p:nvPr/>
        </p:nvSpPr>
        <p:spPr>
          <a:xfrm>
            <a:off x="1105565" y="766216"/>
            <a:ext cx="4623898" cy="5847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800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2. </a:t>
            </a:r>
            <a:r>
              <a:rPr lang="ko-KR" altLang="en-US" sz="2800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이론적 배경 및 가설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E46D8195-7D21-4528-91A1-30052AA40FDB}"/>
              </a:ext>
            </a:extLst>
          </p:cNvPr>
          <p:cNvSpPr/>
          <p:nvPr/>
        </p:nvSpPr>
        <p:spPr>
          <a:xfrm>
            <a:off x="1149175" y="1587916"/>
            <a:ext cx="9963019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ko-KR" altLang="en-US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감정 고갈의 매개효과</a:t>
            </a:r>
            <a:endParaRPr lang="en-US" altLang="ko-KR" b="1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감정 고갈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(emotional exhaustion)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지속적인 과도한 직무 요구와 피로로 인해 신체적 및 심리적으로 고갈된 상태를 의미한다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(Wright &amp; Cropanzano, 1998). </a:t>
            </a:r>
            <a:r>
              <a:rPr lang="ko-KR" altLang="en-US" sz="1600" u="sng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개인 정서적 자원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으로 간주된다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.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정서적 사건반응이론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(affective events theory)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직원의 직장에서의 정서적 반응은 업무 사건에서 감정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, 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태도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, 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행동으로 이어지는 패러다임을 따른다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. 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업무 환경 상태는 업무 사건을 발생시키며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, 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업무 사건은 직원의 감정을 직접적으로 유발하는 원인이다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.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직무 요구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-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자원이론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(JD-R)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직무 요구의 영향은 자원을 통해 완화될 수 있으며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, 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직무 자원 또는 개인 자원을 포함한다 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(Demerouti et al., 2001; Bakker &amp; Demerouti, 2017).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일반적으로 상사는 직무 환경에서 중요한 역할로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, 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직장에서 필요한 </a:t>
            </a:r>
            <a:r>
              <a:rPr lang="ko-KR" altLang="en-US" sz="1600" u="sng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사회적 지원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원으로 간주된다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. 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ko-KR" altLang="en-US" sz="1600" b="1" u="sng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가설 </a:t>
            </a:r>
            <a:r>
              <a:rPr lang="en-US" altLang="ko-KR" sz="1600" b="1" u="sng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2: </a:t>
            </a:r>
            <a:r>
              <a:rPr lang="ko-KR" altLang="en-US" sz="1600" b="1" u="sng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부하의 감정 고갈은 상사의 비인격적 감독과 일</a:t>
            </a:r>
            <a:r>
              <a:rPr lang="en-US" altLang="ko-KR" sz="1600" b="1" u="sng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-</a:t>
            </a:r>
            <a:r>
              <a:rPr lang="ko-KR" altLang="en-US" sz="1600" b="1" u="sng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가정 갈등 사이에 매개효과를 가지고 있을 것이다</a:t>
            </a:r>
            <a:r>
              <a:rPr lang="en-US" altLang="ko-KR" sz="1600" b="1" u="sng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.</a:t>
            </a:r>
            <a:endParaRPr lang="zh-CN" altLang="en-US" sz="1600" b="1" u="sng" dirty="0">
              <a:solidFill>
                <a:schemeClr val="tx1">
                  <a:lumMod val="95000"/>
                  <a:lumOff val="5000"/>
                </a:schemeClr>
              </a:solidFill>
              <a:latin typeface="HY신명조" panose="02030600000101010101" pitchFamily="18" charset="-127"/>
              <a:ea typeface="HY신명조" panose="02030600000101010101" pitchFamily="18" charset="-127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80232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id="{883A8C68-9946-42C7-82C9-2FE0DAE61D4A}"/>
              </a:ext>
            </a:extLst>
          </p:cNvPr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id="{9185846E-F018-4B65-83BD-B7847A836BAE}"/>
              </a:ext>
            </a:extLst>
          </p:cNvPr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id="{553BEBF0-52F3-42F9-B2DD-A4A8BFADBC4A}"/>
              </a:ext>
            </a:extLst>
          </p:cNvPr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" fmla="*/ 0 w 4457700"/>
              <a:gd name="connsiteY0" fmla="*/ 0 h 6911975"/>
              <a:gd name="connsiteX1" fmla="*/ 4457700 w 4457700"/>
              <a:gd name="connsiteY1" fmla="*/ 12700 h 6911975"/>
              <a:gd name="connsiteX2" fmla="*/ 4457700 w 4457700"/>
              <a:gd name="connsiteY2" fmla="*/ 6896100 h 6911975"/>
              <a:gd name="connsiteX3" fmla="*/ 3981450 w 4457700"/>
              <a:gd name="connsiteY3" fmla="*/ 6911975 h 6911975"/>
              <a:gd name="connsiteX4" fmla="*/ 0 w 4457700"/>
              <a:gd name="connsiteY4" fmla="*/ 0 h 6911975"/>
              <a:gd name="connsiteX0" fmla="*/ 0 w 4448175"/>
              <a:gd name="connsiteY0" fmla="*/ 34925 h 6899275"/>
              <a:gd name="connsiteX1" fmla="*/ 4448175 w 4448175"/>
              <a:gd name="connsiteY1" fmla="*/ 0 h 6899275"/>
              <a:gd name="connsiteX2" fmla="*/ 4448175 w 4448175"/>
              <a:gd name="connsiteY2" fmla="*/ 6883400 h 6899275"/>
              <a:gd name="connsiteX3" fmla="*/ 3971925 w 4448175"/>
              <a:gd name="connsiteY3" fmla="*/ 6899275 h 6899275"/>
              <a:gd name="connsiteX4" fmla="*/ 0 w 4448175"/>
              <a:gd name="connsiteY4" fmla="*/ 34925 h 6899275"/>
              <a:gd name="connsiteX0" fmla="*/ 0 w 4467225"/>
              <a:gd name="connsiteY0" fmla="*/ 6350 h 6899275"/>
              <a:gd name="connsiteX1" fmla="*/ 4467225 w 4467225"/>
              <a:gd name="connsiteY1" fmla="*/ 0 h 6899275"/>
              <a:gd name="connsiteX2" fmla="*/ 4467225 w 4467225"/>
              <a:gd name="connsiteY2" fmla="*/ 6883400 h 6899275"/>
              <a:gd name="connsiteX3" fmla="*/ 3990975 w 4467225"/>
              <a:gd name="connsiteY3" fmla="*/ 6899275 h 6899275"/>
              <a:gd name="connsiteX4" fmla="*/ 0 w 4467225"/>
              <a:gd name="connsiteY4" fmla="*/ 6350 h 689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30161D24-99E6-4E77-AC4C-21120F89774A}"/>
              </a:ext>
            </a:extLst>
          </p:cNvPr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7" name="矩形: 圆角 6">
              <a:extLst>
                <a:ext uri="{FF2B5EF4-FFF2-40B4-BE49-F238E27FC236}">
                  <a16:creationId xmlns:a16="http://schemas.microsoft.com/office/drawing/2014/main" id="{BB0B2146-8135-4C64-811B-E3B1DD2C9D5A}"/>
                </a:ext>
              </a:extLst>
            </p:cNvPr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id="{974EE83A-4580-4206-AE77-EBC9FA596595}"/>
                </a:ext>
              </a:extLst>
            </p:cNvPr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:a16="http://schemas.microsoft.com/office/drawing/2014/main" id="{3FC23526-3398-484D-A292-DD4EB7FCEB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30" y="5569607"/>
            <a:ext cx="1019144" cy="101914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762D5342-5F06-4A2E-BEFD-70028AAD6D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685" y="179958"/>
            <a:ext cx="1862082" cy="931041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90B3A3E0-4DD2-49D9-993E-0D71C34899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143" y="4951705"/>
            <a:ext cx="1150877" cy="863158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D82E8421-DD3A-4801-835C-5BF8E3B14E8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805" y="4123141"/>
            <a:ext cx="1152946" cy="153726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5A509783-4741-42FF-A02C-D61E6CC5CB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572" y="5127226"/>
            <a:ext cx="1884161" cy="1256107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7DE54687-8D94-4961-A142-C46AC2975FA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469" y="4932512"/>
            <a:ext cx="1221361" cy="122136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7979AE8E-CED1-4EFE-9AA2-DBAFBFEFF35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260" y="517842"/>
            <a:ext cx="1123950" cy="112395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24DC986A-8D08-447C-9ED1-EC89D9C12FB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630" y="1173516"/>
            <a:ext cx="1169552" cy="584776"/>
          </a:xfrm>
          <a:prstGeom prst="rect">
            <a:avLst/>
          </a:prstGeom>
        </p:spPr>
      </p:pic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id="{A18FAB3A-1DD1-4871-935C-2DBBF58E3C11}"/>
              </a:ext>
            </a:extLst>
          </p:cNvPr>
          <p:cNvSpPr/>
          <p:nvPr/>
        </p:nvSpPr>
        <p:spPr>
          <a:xfrm>
            <a:off x="11054736" y="4526313"/>
            <a:ext cx="526098" cy="485662"/>
          </a:xfrm>
          <a:custGeom>
            <a:avLst/>
            <a:gdLst>
              <a:gd name="connsiteX0" fmla="*/ 1066800 w 1066800"/>
              <a:gd name="connsiteY0" fmla="*/ 0 h 889000"/>
              <a:gd name="connsiteX1" fmla="*/ 1066800 w 1066800"/>
              <a:gd name="connsiteY1" fmla="*/ 889000 h 889000"/>
              <a:gd name="connsiteX2" fmla="*/ 0 w 1066800"/>
              <a:gd name="connsiteY2" fmla="*/ 889000 h 889000"/>
              <a:gd name="connsiteX3" fmla="*/ 647700 w 1066800"/>
              <a:gd name="connsiteY3" fmla="*/ 495300 h 889000"/>
              <a:gd name="connsiteX4" fmla="*/ 0 w 1066800"/>
              <a:gd name="connsiteY4" fmla="*/ 101600 h 889000"/>
              <a:gd name="connsiteX5" fmla="*/ 1041400 w 1066800"/>
              <a:gd name="connsiteY5" fmla="*/ 25400 h 889000"/>
              <a:gd name="connsiteX6" fmla="*/ 1066800 w 1066800"/>
              <a:gd name="connsiteY6" fmla="*/ 0 h 889000"/>
              <a:gd name="connsiteX0" fmla="*/ 1041400 w 1066800"/>
              <a:gd name="connsiteY0" fmla="*/ 0 h 863600"/>
              <a:gd name="connsiteX1" fmla="*/ 1066800 w 1066800"/>
              <a:gd name="connsiteY1" fmla="*/ 863600 h 863600"/>
              <a:gd name="connsiteX2" fmla="*/ 0 w 1066800"/>
              <a:gd name="connsiteY2" fmla="*/ 863600 h 863600"/>
              <a:gd name="connsiteX3" fmla="*/ 647700 w 1066800"/>
              <a:gd name="connsiteY3" fmla="*/ 469900 h 863600"/>
              <a:gd name="connsiteX4" fmla="*/ 0 w 1066800"/>
              <a:gd name="connsiteY4" fmla="*/ 76200 h 863600"/>
              <a:gd name="connsiteX5" fmla="*/ 1041400 w 1066800"/>
              <a:gd name="connsiteY5" fmla="*/ 0 h 863600"/>
              <a:gd name="connsiteX0" fmla="*/ 1081881 w 1081881"/>
              <a:gd name="connsiteY0" fmla="*/ 0 h 868363"/>
              <a:gd name="connsiteX1" fmla="*/ 1066800 w 1081881"/>
              <a:gd name="connsiteY1" fmla="*/ 868363 h 868363"/>
              <a:gd name="connsiteX2" fmla="*/ 0 w 1081881"/>
              <a:gd name="connsiteY2" fmla="*/ 868363 h 868363"/>
              <a:gd name="connsiteX3" fmla="*/ 647700 w 1081881"/>
              <a:gd name="connsiteY3" fmla="*/ 474663 h 868363"/>
              <a:gd name="connsiteX4" fmla="*/ 0 w 1081881"/>
              <a:gd name="connsiteY4" fmla="*/ 80963 h 868363"/>
              <a:gd name="connsiteX5" fmla="*/ 1081881 w 1081881"/>
              <a:gd name="connsiteY5" fmla="*/ 0 h 868363"/>
              <a:gd name="connsiteX0" fmla="*/ 1086643 w 1086643"/>
              <a:gd name="connsiteY0" fmla="*/ 14287 h 882650"/>
              <a:gd name="connsiteX1" fmla="*/ 1071562 w 1086643"/>
              <a:gd name="connsiteY1" fmla="*/ 882650 h 882650"/>
              <a:gd name="connsiteX2" fmla="*/ 4762 w 1086643"/>
              <a:gd name="connsiteY2" fmla="*/ 882650 h 882650"/>
              <a:gd name="connsiteX3" fmla="*/ 652462 w 1086643"/>
              <a:gd name="connsiteY3" fmla="*/ 488950 h 882650"/>
              <a:gd name="connsiteX4" fmla="*/ 0 w 1086643"/>
              <a:gd name="connsiteY4" fmla="*/ 0 h 882650"/>
              <a:gd name="connsiteX5" fmla="*/ 1086643 w 1086643"/>
              <a:gd name="connsiteY5" fmla="*/ 14287 h 882650"/>
              <a:gd name="connsiteX0" fmla="*/ 1086643 w 1086643"/>
              <a:gd name="connsiteY0" fmla="*/ 14287 h 887412"/>
              <a:gd name="connsiteX1" fmla="*/ 1083468 w 1086643"/>
              <a:gd name="connsiteY1" fmla="*/ 887412 h 887412"/>
              <a:gd name="connsiteX2" fmla="*/ 4762 w 1086643"/>
              <a:gd name="connsiteY2" fmla="*/ 882650 h 887412"/>
              <a:gd name="connsiteX3" fmla="*/ 652462 w 1086643"/>
              <a:gd name="connsiteY3" fmla="*/ 488950 h 887412"/>
              <a:gd name="connsiteX4" fmla="*/ 0 w 1086643"/>
              <a:gd name="connsiteY4" fmla="*/ 0 h 887412"/>
              <a:gd name="connsiteX5" fmla="*/ 1086643 w 1086643"/>
              <a:gd name="connsiteY5" fmla="*/ 14287 h 887412"/>
              <a:gd name="connsiteX0" fmla="*/ 1086643 w 1086643"/>
              <a:gd name="connsiteY0" fmla="*/ 14287 h 887412"/>
              <a:gd name="connsiteX1" fmla="*/ 1083468 w 1086643"/>
              <a:gd name="connsiteY1" fmla="*/ 887412 h 887412"/>
              <a:gd name="connsiteX2" fmla="*/ 4762 w 1086643"/>
              <a:gd name="connsiteY2" fmla="*/ 882650 h 887412"/>
              <a:gd name="connsiteX3" fmla="*/ 671512 w 1086643"/>
              <a:gd name="connsiteY3" fmla="*/ 415131 h 887412"/>
              <a:gd name="connsiteX4" fmla="*/ 0 w 1086643"/>
              <a:gd name="connsiteY4" fmla="*/ 0 h 887412"/>
              <a:gd name="connsiteX5" fmla="*/ 1086643 w 1086643"/>
              <a:gd name="connsiteY5" fmla="*/ 14287 h 887412"/>
              <a:gd name="connsiteX0" fmla="*/ 1079499 w 1083592"/>
              <a:gd name="connsiteY0" fmla="*/ 2381 h 887412"/>
              <a:gd name="connsiteX1" fmla="*/ 1083468 w 1083592"/>
              <a:gd name="connsiteY1" fmla="*/ 887412 h 887412"/>
              <a:gd name="connsiteX2" fmla="*/ 4762 w 1083592"/>
              <a:gd name="connsiteY2" fmla="*/ 882650 h 887412"/>
              <a:gd name="connsiteX3" fmla="*/ 671512 w 1083592"/>
              <a:gd name="connsiteY3" fmla="*/ 415131 h 887412"/>
              <a:gd name="connsiteX4" fmla="*/ 0 w 1083592"/>
              <a:gd name="connsiteY4" fmla="*/ 0 h 887412"/>
              <a:gd name="connsiteX5" fmla="*/ 1079499 w 1083592"/>
              <a:gd name="connsiteY5" fmla="*/ 2381 h 887412"/>
              <a:gd name="connsiteX0" fmla="*/ 1091405 w 1091405"/>
              <a:gd name="connsiteY0" fmla="*/ 4762 h 887412"/>
              <a:gd name="connsiteX1" fmla="*/ 1083468 w 1091405"/>
              <a:gd name="connsiteY1" fmla="*/ 887412 h 887412"/>
              <a:gd name="connsiteX2" fmla="*/ 4762 w 1091405"/>
              <a:gd name="connsiteY2" fmla="*/ 882650 h 887412"/>
              <a:gd name="connsiteX3" fmla="*/ 671512 w 1091405"/>
              <a:gd name="connsiteY3" fmla="*/ 415131 h 887412"/>
              <a:gd name="connsiteX4" fmla="*/ 0 w 1091405"/>
              <a:gd name="connsiteY4" fmla="*/ 0 h 887412"/>
              <a:gd name="connsiteX5" fmla="*/ 1091405 w 1091405"/>
              <a:gd name="connsiteY5" fmla="*/ 4762 h 887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1405" h="887412">
                <a:moveTo>
                  <a:pt x="1091405" y="4762"/>
                </a:moveTo>
                <a:cubicBezTo>
                  <a:pt x="1090347" y="295804"/>
                  <a:pt x="1084526" y="596370"/>
                  <a:pt x="1083468" y="887412"/>
                </a:cubicBezTo>
                <a:lnTo>
                  <a:pt x="4762" y="882650"/>
                </a:lnTo>
                <a:lnTo>
                  <a:pt x="671512" y="415131"/>
                </a:lnTo>
                <a:lnTo>
                  <a:pt x="0" y="0"/>
                </a:lnTo>
                <a:lnTo>
                  <a:pt x="1091405" y="4762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等腰三角形 22">
            <a:extLst>
              <a:ext uri="{FF2B5EF4-FFF2-40B4-BE49-F238E27FC236}">
                <a16:creationId xmlns:a16="http://schemas.microsoft.com/office/drawing/2014/main" id="{8B965E51-7D1C-4FA4-9D2D-DF70A9535D4A}"/>
              </a:ext>
            </a:extLst>
          </p:cNvPr>
          <p:cNvSpPr/>
          <p:nvPr/>
        </p:nvSpPr>
        <p:spPr>
          <a:xfrm>
            <a:off x="622794" y="2104499"/>
            <a:ext cx="320959" cy="276689"/>
          </a:xfrm>
          <a:prstGeom prst="triangle">
            <a:avLst/>
          </a:prstGeom>
          <a:solidFill>
            <a:srgbClr val="E61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A6A7E688-13E2-4093-8903-EFE22618146C}"/>
              </a:ext>
            </a:extLst>
          </p:cNvPr>
          <p:cNvSpPr/>
          <p:nvPr/>
        </p:nvSpPr>
        <p:spPr>
          <a:xfrm>
            <a:off x="1105565" y="766216"/>
            <a:ext cx="4623898" cy="5847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800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2. </a:t>
            </a:r>
            <a:r>
              <a:rPr lang="ko-KR" altLang="en-US" sz="2800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이론적 배경 및 가설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E46D8195-7D21-4528-91A1-30052AA40FDB}"/>
              </a:ext>
            </a:extLst>
          </p:cNvPr>
          <p:cNvSpPr/>
          <p:nvPr/>
        </p:nvSpPr>
        <p:spPr>
          <a:xfrm>
            <a:off x="1166002" y="1745999"/>
            <a:ext cx="9963019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ko-KR" altLang="en-US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부하의 용서 행동의 조절 효과</a:t>
            </a:r>
            <a:endParaRPr lang="en-US" altLang="ko-KR" b="1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용서 행동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(forgiveness behavior)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피해자가 공격자에 대한 분노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, 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원한 및 복수 욕망을 자발적으로 포기하는 것으로 정의된다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(Pingleton, 1989; Hope, 1987).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 </a:t>
            </a:r>
            <a:endParaRPr lang="en-US" altLang="ko-KR" sz="1600">
              <a:solidFill>
                <a:schemeClr val="tx1">
                  <a:lumMod val="95000"/>
                  <a:lumOff val="5000"/>
                </a:schemeClr>
              </a:solidFill>
              <a:latin typeface="HY신명조" panose="02030600000101010101" pitchFamily="18" charset="-127"/>
              <a:ea typeface="HY신명조" panose="02030600000101010101" pitchFamily="18" charset="-127"/>
              <a:cs typeface="+mn-ea"/>
              <a:sym typeface="+mn-lt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en-US" altLang="ko-KR" sz="1600">
              <a:solidFill>
                <a:schemeClr val="tx1">
                  <a:lumMod val="95000"/>
                  <a:lumOff val="5000"/>
                </a:schemeClr>
              </a:solidFill>
              <a:latin typeface="HY신명조" panose="02030600000101010101" pitchFamily="18" charset="-127"/>
              <a:ea typeface="HY신명조" panose="02030600000101010101" pitchFamily="18" charset="-127"/>
              <a:cs typeface="+mn-ea"/>
              <a:sym typeface="+mn-lt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altLang="zh-CN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</a:rPr>
              <a:t>Thompson &amp; Simkins(2017):</a:t>
            </a:r>
            <a:endParaRPr lang="en-US" altLang="ko-KR" sz="1600">
              <a:solidFill>
                <a:schemeClr val="tx1">
                  <a:lumMod val="95000"/>
                  <a:lumOff val="5000"/>
                </a:schemeClr>
              </a:solidFill>
              <a:latin typeface="HY신명조" panose="02030600000101010101" pitchFamily="18" charset="-127"/>
              <a:ea typeface="HY신명조" panose="02030600000101010101" pitchFamily="18" charset="-127"/>
              <a:cs typeface="+mn-ea"/>
              <a:sym typeface="+mn-lt"/>
            </a:endParaRP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자기지향적 용서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(self-oriented forgiveness)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 </a:t>
            </a:r>
            <a:r>
              <a:rPr lang="ko-KR" altLang="en-US" sz="1600" u="sng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부정적인 생각과 감정을 제거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하기 위한 자기 </a:t>
            </a:r>
            <a:r>
              <a:rPr lang="ko-KR" altLang="en-US" sz="1600" u="sng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이익과 이성적 계산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에 기반한 용서로 정의된다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.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타인지향적 용서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(other-oriented forgiveness)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타인을 </a:t>
            </a:r>
            <a:r>
              <a:rPr lang="ko-KR" altLang="en-US" sz="1600" u="sng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배려하고 자비로움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에 기반하여 </a:t>
            </a:r>
            <a:r>
              <a:rPr lang="ko-KR" altLang="en-US" sz="1600" u="sng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부정적인 생각과 감정을 해소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하는 것으로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, 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피해자는 공격자에 대해   동정을 느낌 정의한다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46705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id="{883A8C68-9946-42C7-82C9-2FE0DAE61D4A}"/>
              </a:ext>
            </a:extLst>
          </p:cNvPr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id="{9185846E-F018-4B65-83BD-B7847A836BAE}"/>
              </a:ext>
            </a:extLst>
          </p:cNvPr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id="{553BEBF0-52F3-42F9-B2DD-A4A8BFADBC4A}"/>
              </a:ext>
            </a:extLst>
          </p:cNvPr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" fmla="*/ 0 w 4457700"/>
              <a:gd name="connsiteY0" fmla="*/ 0 h 6911975"/>
              <a:gd name="connsiteX1" fmla="*/ 4457700 w 4457700"/>
              <a:gd name="connsiteY1" fmla="*/ 12700 h 6911975"/>
              <a:gd name="connsiteX2" fmla="*/ 4457700 w 4457700"/>
              <a:gd name="connsiteY2" fmla="*/ 6896100 h 6911975"/>
              <a:gd name="connsiteX3" fmla="*/ 3981450 w 4457700"/>
              <a:gd name="connsiteY3" fmla="*/ 6911975 h 6911975"/>
              <a:gd name="connsiteX4" fmla="*/ 0 w 4457700"/>
              <a:gd name="connsiteY4" fmla="*/ 0 h 6911975"/>
              <a:gd name="connsiteX0" fmla="*/ 0 w 4448175"/>
              <a:gd name="connsiteY0" fmla="*/ 34925 h 6899275"/>
              <a:gd name="connsiteX1" fmla="*/ 4448175 w 4448175"/>
              <a:gd name="connsiteY1" fmla="*/ 0 h 6899275"/>
              <a:gd name="connsiteX2" fmla="*/ 4448175 w 4448175"/>
              <a:gd name="connsiteY2" fmla="*/ 6883400 h 6899275"/>
              <a:gd name="connsiteX3" fmla="*/ 3971925 w 4448175"/>
              <a:gd name="connsiteY3" fmla="*/ 6899275 h 6899275"/>
              <a:gd name="connsiteX4" fmla="*/ 0 w 4448175"/>
              <a:gd name="connsiteY4" fmla="*/ 34925 h 6899275"/>
              <a:gd name="connsiteX0" fmla="*/ 0 w 4467225"/>
              <a:gd name="connsiteY0" fmla="*/ 6350 h 6899275"/>
              <a:gd name="connsiteX1" fmla="*/ 4467225 w 4467225"/>
              <a:gd name="connsiteY1" fmla="*/ 0 h 6899275"/>
              <a:gd name="connsiteX2" fmla="*/ 4467225 w 4467225"/>
              <a:gd name="connsiteY2" fmla="*/ 6883400 h 6899275"/>
              <a:gd name="connsiteX3" fmla="*/ 3990975 w 4467225"/>
              <a:gd name="connsiteY3" fmla="*/ 6899275 h 6899275"/>
              <a:gd name="connsiteX4" fmla="*/ 0 w 4467225"/>
              <a:gd name="connsiteY4" fmla="*/ 6350 h 689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30161D24-99E6-4E77-AC4C-21120F89774A}"/>
              </a:ext>
            </a:extLst>
          </p:cNvPr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7" name="矩形: 圆角 6">
              <a:extLst>
                <a:ext uri="{FF2B5EF4-FFF2-40B4-BE49-F238E27FC236}">
                  <a16:creationId xmlns:a16="http://schemas.microsoft.com/office/drawing/2014/main" id="{BB0B2146-8135-4C64-811B-E3B1DD2C9D5A}"/>
                </a:ext>
              </a:extLst>
            </p:cNvPr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id="{974EE83A-4580-4206-AE77-EBC9FA596595}"/>
                </a:ext>
              </a:extLst>
            </p:cNvPr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:a16="http://schemas.microsoft.com/office/drawing/2014/main" id="{3FC23526-3398-484D-A292-DD4EB7FCEB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30" y="5569607"/>
            <a:ext cx="1019144" cy="101914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762D5342-5F06-4A2E-BEFD-70028AAD6D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685" y="179958"/>
            <a:ext cx="1862082" cy="931041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90B3A3E0-4DD2-49D9-993E-0D71C34899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143" y="4951705"/>
            <a:ext cx="1150877" cy="863158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D82E8421-DD3A-4801-835C-5BF8E3B14E8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805" y="4123141"/>
            <a:ext cx="1152946" cy="153726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5A509783-4741-42FF-A02C-D61E6CC5CB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572" y="5127226"/>
            <a:ext cx="1884161" cy="1256107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7DE54687-8D94-4961-A142-C46AC2975FA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469" y="4932512"/>
            <a:ext cx="1221361" cy="122136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7979AE8E-CED1-4EFE-9AA2-DBAFBFEFF35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260" y="517842"/>
            <a:ext cx="1123950" cy="112395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24DC986A-8D08-447C-9ED1-EC89D9C12FB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630" y="1173516"/>
            <a:ext cx="1169552" cy="584776"/>
          </a:xfrm>
          <a:prstGeom prst="rect">
            <a:avLst/>
          </a:prstGeom>
        </p:spPr>
      </p:pic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id="{A18FAB3A-1DD1-4871-935C-2DBBF58E3C11}"/>
              </a:ext>
            </a:extLst>
          </p:cNvPr>
          <p:cNvSpPr/>
          <p:nvPr/>
        </p:nvSpPr>
        <p:spPr>
          <a:xfrm>
            <a:off x="11054736" y="4526313"/>
            <a:ext cx="526098" cy="485662"/>
          </a:xfrm>
          <a:custGeom>
            <a:avLst/>
            <a:gdLst>
              <a:gd name="connsiteX0" fmla="*/ 1066800 w 1066800"/>
              <a:gd name="connsiteY0" fmla="*/ 0 h 889000"/>
              <a:gd name="connsiteX1" fmla="*/ 1066800 w 1066800"/>
              <a:gd name="connsiteY1" fmla="*/ 889000 h 889000"/>
              <a:gd name="connsiteX2" fmla="*/ 0 w 1066800"/>
              <a:gd name="connsiteY2" fmla="*/ 889000 h 889000"/>
              <a:gd name="connsiteX3" fmla="*/ 647700 w 1066800"/>
              <a:gd name="connsiteY3" fmla="*/ 495300 h 889000"/>
              <a:gd name="connsiteX4" fmla="*/ 0 w 1066800"/>
              <a:gd name="connsiteY4" fmla="*/ 101600 h 889000"/>
              <a:gd name="connsiteX5" fmla="*/ 1041400 w 1066800"/>
              <a:gd name="connsiteY5" fmla="*/ 25400 h 889000"/>
              <a:gd name="connsiteX6" fmla="*/ 1066800 w 1066800"/>
              <a:gd name="connsiteY6" fmla="*/ 0 h 889000"/>
              <a:gd name="connsiteX0" fmla="*/ 1041400 w 1066800"/>
              <a:gd name="connsiteY0" fmla="*/ 0 h 863600"/>
              <a:gd name="connsiteX1" fmla="*/ 1066800 w 1066800"/>
              <a:gd name="connsiteY1" fmla="*/ 863600 h 863600"/>
              <a:gd name="connsiteX2" fmla="*/ 0 w 1066800"/>
              <a:gd name="connsiteY2" fmla="*/ 863600 h 863600"/>
              <a:gd name="connsiteX3" fmla="*/ 647700 w 1066800"/>
              <a:gd name="connsiteY3" fmla="*/ 469900 h 863600"/>
              <a:gd name="connsiteX4" fmla="*/ 0 w 1066800"/>
              <a:gd name="connsiteY4" fmla="*/ 76200 h 863600"/>
              <a:gd name="connsiteX5" fmla="*/ 1041400 w 1066800"/>
              <a:gd name="connsiteY5" fmla="*/ 0 h 863600"/>
              <a:gd name="connsiteX0" fmla="*/ 1081881 w 1081881"/>
              <a:gd name="connsiteY0" fmla="*/ 0 h 868363"/>
              <a:gd name="connsiteX1" fmla="*/ 1066800 w 1081881"/>
              <a:gd name="connsiteY1" fmla="*/ 868363 h 868363"/>
              <a:gd name="connsiteX2" fmla="*/ 0 w 1081881"/>
              <a:gd name="connsiteY2" fmla="*/ 868363 h 868363"/>
              <a:gd name="connsiteX3" fmla="*/ 647700 w 1081881"/>
              <a:gd name="connsiteY3" fmla="*/ 474663 h 868363"/>
              <a:gd name="connsiteX4" fmla="*/ 0 w 1081881"/>
              <a:gd name="connsiteY4" fmla="*/ 80963 h 868363"/>
              <a:gd name="connsiteX5" fmla="*/ 1081881 w 1081881"/>
              <a:gd name="connsiteY5" fmla="*/ 0 h 868363"/>
              <a:gd name="connsiteX0" fmla="*/ 1086643 w 1086643"/>
              <a:gd name="connsiteY0" fmla="*/ 14287 h 882650"/>
              <a:gd name="connsiteX1" fmla="*/ 1071562 w 1086643"/>
              <a:gd name="connsiteY1" fmla="*/ 882650 h 882650"/>
              <a:gd name="connsiteX2" fmla="*/ 4762 w 1086643"/>
              <a:gd name="connsiteY2" fmla="*/ 882650 h 882650"/>
              <a:gd name="connsiteX3" fmla="*/ 652462 w 1086643"/>
              <a:gd name="connsiteY3" fmla="*/ 488950 h 882650"/>
              <a:gd name="connsiteX4" fmla="*/ 0 w 1086643"/>
              <a:gd name="connsiteY4" fmla="*/ 0 h 882650"/>
              <a:gd name="connsiteX5" fmla="*/ 1086643 w 1086643"/>
              <a:gd name="connsiteY5" fmla="*/ 14287 h 882650"/>
              <a:gd name="connsiteX0" fmla="*/ 1086643 w 1086643"/>
              <a:gd name="connsiteY0" fmla="*/ 14287 h 887412"/>
              <a:gd name="connsiteX1" fmla="*/ 1083468 w 1086643"/>
              <a:gd name="connsiteY1" fmla="*/ 887412 h 887412"/>
              <a:gd name="connsiteX2" fmla="*/ 4762 w 1086643"/>
              <a:gd name="connsiteY2" fmla="*/ 882650 h 887412"/>
              <a:gd name="connsiteX3" fmla="*/ 652462 w 1086643"/>
              <a:gd name="connsiteY3" fmla="*/ 488950 h 887412"/>
              <a:gd name="connsiteX4" fmla="*/ 0 w 1086643"/>
              <a:gd name="connsiteY4" fmla="*/ 0 h 887412"/>
              <a:gd name="connsiteX5" fmla="*/ 1086643 w 1086643"/>
              <a:gd name="connsiteY5" fmla="*/ 14287 h 887412"/>
              <a:gd name="connsiteX0" fmla="*/ 1086643 w 1086643"/>
              <a:gd name="connsiteY0" fmla="*/ 14287 h 887412"/>
              <a:gd name="connsiteX1" fmla="*/ 1083468 w 1086643"/>
              <a:gd name="connsiteY1" fmla="*/ 887412 h 887412"/>
              <a:gd name="connsiteX2" fmla="*/ 4762 w 1086643"/>
              <a:gd name="connsiteY2" fmla="*/ 882650 h 887412"/>
              <a:gd name="connsiteX3" fmla="*/ 671512 w 1086643"/>
              <a:gd name="connsiteY3" fmla="*/ 415131 h 887412"/>
              <a:gd name="connsiteX4" fmla="*/ 0 w 1086643"/>
              <a:gd name="connsiteY4" fmla="*/ 0 h 887412"/>
              <a:gd name="connsiteX5" fmla="*/ 1086643 w 1086643"/>
              <a:gd name="connsiteY5" fmla="*/ 14287 h 887412"/>
              <a:gd name="connsiteX0" fmla="*/ 1079499 w 1083592"/>
              <a:gd name="connsiteY0" fmla="*/ 2381 h 887412"/>
              <a:gd name="connsiteX1" fmla="*/ 1083468 w 1083592"/>
              <a:gd name="connsiteY1" fmla="*/ 887412 h 887412"/>
              <a:gd name="connsiteX2" fmla="*/ 4762 w 1083592"/>
              <a:gd name="connsiteY2" fmla="*/ 882650 h 887412"/>
              <a:gd name="connsiteX3" fmla="*/ 671512 w 1083592"/>
              <a:gd name="connsiteY3" fmla="*/ 415131 h 887412"/>
              <a:gd name="connsiteX4" fmla="*/ 0 w 1083592"/>
              <a:gd name="connsiteY4" fmla="*/ 0 h 887412"/>
              <a:gd name="connsiteX5" fmla="*/ 1079499 w 1083592"/>
              <a:gd name="connsiteY5" fmla="*/ 2381 h 887412"/>
              <a:gd name="connsiteX0" fmla="*/ 1091405 w 1091405"/>
              <a:gd name="connsiteY0" fmla="*/ 4762 h 887412"/>
              <a:gd name="connsiteX1" fmla="*/ 1083468 w 1091405"/>
              <a:gd name="connsiteY1" fmla="*/ 887412 h 887412"/>
              <a:gd name="connsiteX2" fmla="*/ 4762 w 1091405"/>
              <a:gd name="connsiteY2" fmla="*/ 882650 h 887412"/>
              <a:gd name="connsiteX3" fmla="*/ 671512 w 1091405"/>
              <a:gd name="connsiteY3" fmla="*/ 415131 h 887412"/>
              <a:gd name="connsiteX4" fmla="*/ 0 w 1091405"/>
              <a:gd name="connsiteY4" fmla="*/ 0 h 887412"/>
              <a:gd name="connsiteX5" fmla="*/ 1091405 w 1091405"/>
              <a:gd name="connsiteY5" fmla="*/ 4762 h 887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1405" h="887412">
                <a:moveTo>
                  <a:pt x="1091405" y="4762"/>
                </a:moveTo>
                <a:cubicBezTo>
                  <a:pt x="1090347" y="295804"/>
                  <a:pt x="1084526" y="596370"/>
                  <a:pt x="1083468" y="887412"/>
                </a:cubicBezTo>
                <a:lnTo>
                  <a:pt x="4762" y="882650"/>
                </a:lnTo>
                <a:lnTo>
                  <a:pt x="671512" y="415131"/>
                </a:lnTo>
                <a:lnTo>
                  <a:pt x="0" y="0"/>
                </a:lnTo>
                <a:lnTo>
                  <a:pt x="1091405" y="4762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等腰三角形 22">
            <a:extLst>
              <a:ext uri="{FF2B5EF4-FFF2-40B4-BE49-F238E27FC236}">
                <a16:creationId xmlns:a16="http://schemas.microsoft.com/office/drawing/2014/main" id="{8B965E51-7D1C-4FA4-9D2D-DF70A9535D4A}"/>
              </a:ext>
            </a:extLst>
          </p:cNvPr>
          <p:cNvSpPr/>
          <p:nvPr/>
        </p:nvSpPr>
        <p:spPr>
          <a:xfrm>
            <a:off x="622794" y="2104499"/>
            <a:ext cx="320959" cy="276689"/>
          </a:xfrm>
          <a:prstGeom prst="triangle">
            <a:avLst/>
          </a:prstGeom>
          <a:solidFill>
            <a:srgbClr val="E61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A6A7E688-13E2-4093-8903-EFE22618146C}"/>
              </a:ext>
            </a:extLst>
          </p:cNvPr>
          <p:cNvSpPr/>
          <p:nvPr/>
        </p:nvSpPr>
        <p:spPr>
          <a:xfrm>
            <a:off x="1105565" y="766216"/>
            <a:ext cx="4623898" cy="5847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800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2. </a:t>
            </a:r>
            <a:r>
              <a:rPr lang="ko-KR" altLang="en-US" sz="2800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이론적 배경 및 가설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E46D8195-7D21-4528-91A1-30052AA40FDB}"/>
              </a:ext>
            </a:extLst>
          </p:cNvPr>
          <p:cNvSpPr/>
          <p:nvPr/>
        </p:nvSpPr>
        <p:spPr>
          <a:xfrm>
            <a:off x="1166002" y="1745999"/>
            <a:ext cx="9963019" cy="3339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ko-KR" altLang="en-US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부하의 용서 행동의 조절 효과</a:t>
            </a:r>
            <a:endParaRPr lang="en-US" altLang="ko-KR" b="1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자원보호이론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(COR)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개인은 자신의 자원을 얻고 유지하고 보호하려는 경향이 있다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 용서자는 분노와 부정적인 감정이 파괴하지 않도록 자신의 내적 행복감과 평화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, 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생산성을 보호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…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 용서는 파손된 관계를 복원하고 피해자와 공격자 간의 친밀도를 강화하고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, </a:t>
            </a:r>
            <a:r>
              <a:rPr lang="ko-KR" alt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공격자에 대한 신뢰를 재구축하는 데 도움이 돼기 때문에 상사와 자원교환</a:t>
            </a:r>
            <a:r>
              <a:rPr lang="en-US" altLang="ko-KR" sz="1600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…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en-US" altLang="ko-KR" sz="1600">
              <a:solidFill>
                <a:schemeClr val="tx1">
                  <a:lumMod val="95000"/>
                  <a:lumOff val="5000"/>
                </a:schemeClr>
              </a:solidFill>
              <a:latin typeface="HY신명조" panose="02030600000101010101" pitchFamily="18" charset="-127"/>
              <a:ea typeface="HY신명조" panose="02030600000101010101" pitchFamily="18" charset="-127"/>
              <a:cs typeface="+mn-ea"/>
              <a:sym typeface="+mn-lt"/>
            </a:endParaRP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ko-KR" altLang="en-US" sz="1400" b="1" u="sng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가설 </a:t>
            </a:r>
            <a:r>
              <a:rPr lang="en-US" altLang="ko-KR" sz="1400" b="1" u="sng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3: </a:t>
            </a:r>
            <a:r>
              <a:rPr lang="ko-KR" altLang="en-US" sz="1400" b="1" u="sng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부하의 용서 행동은 상사의 비인격적 감독과 부하의 감정 고갈 간의 정</a:t>
            </a:r>
            <a:r>
              <a:rPr lang="en-US" altLang="ko-KR" sz="1400" b="1" u="sng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(+)</a:t>
            </a:r>
            <a:r>
              <a:rPr lang="ko-KR" altLang="en-US" sz="1400" b="1" u="sng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적인 관계를 약화시킬 것이다</a:t>
            </a:r>
            <a:r>
              <a:rPr lang="en-US" altLang="ko-KR" sz="1400" b="1" u="sng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.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ko-KR" altLang="en-US" sz="1300" b="1" u="sng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가설 </a:t>
            </a:r>
            <a:r>
              <a:rPr lang="en-US" altLang="ko-KR" sz="1300" b="1" u="sng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4: </a:t>
            </a:r>
            <a:r>
              <a:rPr lang="ko-KR" altLang="en-US" sz="1300" b="1" u="sng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부하의 용서 행동은 감정 고갈의 매개효과를 통해 비인격적 감독이 부하의 일</a:t>
            </a:r>
            <a:r>
              <a:rPr lang="en-US" altLang="ko-KR" sz="1300" b="1" u="sng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-</a:t>
            </a:r>
            <a:r>
              <a:rPr lang="ko-KR" altLang="en-US" sz="1300" b="1" u="sng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가정 갈등에 미치는 영향을 조절할 것이다</a:t>
            </a:r>
            <a:r>
              <a:rPr lang="en-US" altLang="ko-KR" sz="1300" b="1" u="sng">
                <a:solidFill>
                  <a:schemeClr val="tx1">
                    <a:lumMod val="95000"/>
                    <a:lumOff val="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  <a:cs typeface="+mn-ea"/>
                <a:sym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41428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个人简历2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vjwpjj0">
      <a:majorFont>
        <a:latin typeface="微软雅黑" panose="020F0302020204030204"/>
        <a:ea typeface="微软雅黑"/>
        <a:cs typeface=""/>
      </a:majorFont>
      <a:minorFont>
        <a:latin typeface="微软雅黑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589</TotalTime>
  <Words>1621</Words>
  <Application>Microsoft Office PowerPoint</Application>
  <PresentationFormat>宽屏</PresentationFormat>
  <Paragraphs>166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等线</vt:lpstr>
      <vt:lpstr>HY신명조</vt:lpstr>
      <vt:lpstr>微软雅黑</vt:lpstr>
      <vt:lpstr>宋体</vt:lpstr>
      <vt:lpstr>Arial</vt:lpstr>
      <vt:lpstr>Calibri</vt:lpstr>
      <vt:lpstr>Wingdings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GAO QIANNI</cp:lastModifiedBy>
  <cp:revision>87</cp:revision>
  <dcterms:created xsi:type="dcterms:W3CDTF">2019-01-09T13:31:36Z</dcterms:created>
  <dcterms:modified xsi:type="dcterms:W3CDTF">2023-06-21T12:55:15Z</dcterms:modified>
</cp:coreProperties>
</file>