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2" r:id="rId1"/>
  </p:sldMasterIdLst>
  <p:notesMasterIdLst>
    <p:notesMasterId r:id="rId16"/>
  </p:notesMasterIdLst>
  <p:sldIdLst>
    <p:sldId id="256" r:id="rId2"/>
    <p:sldId id="406" r:id="rId3"/>
    <p:sldId id="435" r:id="rId4"/>
    <p:sldId id="433" r:id="rId5"/>
    <p:sldId id="434" r:id="rId6"/>
    <p:sldId id="430" r:id="rId7"/>
    <p:sldId id="431" r:id="rId8"/>
    <p:sldId id="420" r:id="rId9"/>
    <p:sldId id="425" r:id="rId10"/>
    <p:sldId id="432" r:id="rId11"/>
    <p:sldId id="437" r:id="rId12"/>
    <p:sldId id="417" r:id="rId13"/>
    <p:sldId id="436" r:id="rId14"/>
    <p:sldId id="423" r:id="rId15"/>
  </p:sldIdLst>
  <p:sldSz cx="9144000" cy="6858000" type="screen4x3"/>
  <p:notesSz cx="6805613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0" userDrawn="1">
          <p15:clr>
            <a:srgbClr val="A4A3A4"/>
          </p15:clr>
        </p15:guide>
        <p15:guide id="2" pos="2183" userDrawn="1">
          <p15:clr>
            <a:srgbClr val="A4A3A4"/>
          </p15:clr>
        </p15:guide>
        <p15:guide id="3" orient="horz" pos="3131" userDrawn="1">
          <p15:clr>
            <a:srgbClr val="A4A3A4"/>
          </p15:clr>
        </p15:guide>
        <p15:guide id="4" pos="214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3300"/>
    <a:srgbClr val="FF9900"/>
    <a:srgbClr val="006600"/>
    <a:srgbClr val="000099"/>
    <a:srgbClr val="F3DAF4"/>
    <a:srgbClr val="F2C0E7"/>
    <a:srgbClr val="FFEAF9"/>
    <a:srgbClr val="B14FAC"/>
    <a:srgbClr val="9868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24" autoAdjust="0"/>
    <p:restoredTop sz="96429" autoAdjust="0"/>
  </p:normalViewPr>
  <p:slideViewPr>
    <p:cSldViewPr>
      <p:cViewPr varScale="1">
        <p:scale>
          <a:sx n="112" d="100"/>
          <a:sy n="112" d="100"/>
        </p:scale>
        <p:origin x="61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25" d="100"/>
          <a:sy n="125" d="100"/>
        </p:scale>
        <p:origin x="-4980" y="-90"/>
      </p:cViewPr>
      <p:guideLst>
        <p:guide orient="horz" pos="2900"/>
        <p:guide pos="2183"/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100" cy="496967"/>
          </a:xfrm>
          <a:prstGeom prst="rect">
            <a:avLst/>
          </a:prstGeom>
        </p:spPr>
        <p:txBody>
          <a:bodyPr vert="horz" lIns="92193" tIns="46097" rIns="92193" bIns="46097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4939" y="1"/>
            <a:ext cx="2949100" cy="496967"/>
          </a:xfrm>
          <a:prstGeom prst="rect">
            <a:avLst/>
          </a:prstGeom>
        </p:spPr>
        <p:txBody>
          <a:bodyPr vert="horz" lIns="92193" tIns="46097" rIns="92193" bIns="46097" rtlCol="0"/>
          <a:lstStyle>
            <a:lvl1pPr algn="r">
              <a:defRPr sz="1300"/>
            </a:lvl1pPr>
          </a:lstStyle>
          <a:p>
            <a:fld id="{A4175B8C-DF90-4444-88E4-F1D95D87E965}" type="datetimeFigureOut">
              <a:rPr lang="ko-KR" altLang="en-US" smtClean="0"/>
              <a:pPr/>
              <a:t>2023-06-21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73637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3" tIns="46097" rIns="92193" bIns="46097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563" y="4721188"/>
            <a:ext cx="5444490" cy="4472702"/>
          </a:xfrm>
          <a:prstGeom prst="rect">
            <a:avLst/>
          </a:prstGeom>
        </p:spPr>
        <p:txBody>
          <a:bodyPr vert="horz" lIns="92193" tIns="46097" rIns="92193" bIns="46097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40648"/>
            <a:ext cx="2949100" cy="496967"/>
          </a:xfrm>
          <a:prstGeom prst="rect">
            <a:avLst/>
          </a:prstGeom>
        </p:spPr>
        <p:txBody>
          <a:bodyPr vert="horz" lIns="92193" tIns="46097" rIns="92193" bIns="46097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4939" y="9440648"/>
            <a:ext cx="2949100" cy="496967"/>
          </a:xfrm>
          <a:prstGeom prst="rect">
            <a:avLst/>
          </a:prstGeom>
        </p:spPr>
        <p:txBody>
          <a:bodyPr vert="horz" lIns="92193" tIns="46097" rIns="92193" bIns="46097" rtlCol="0" anchor="b"/>
          <a:lstStyle>
            <a:lvl1pPr algn="r">
              <a:defRPr sz="1300"/>
            </a:lvl1pPr>
          </a:lstStyle>
          <a:p>
            <a:fld id="{78405DAE-064F-4E16-A6EA-40DBFA52F8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7149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05DAE-064F-4E16-A6EA-40DBFA52F806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44871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05DAE-064F-4E16-A6EA-40DBFA52F806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57348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05DAE-064F-4E16-A6EA-40DBFA52F806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48118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05DAE-064F-4E16-A6EA-40DBFA52F806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43927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05DAE-064F-4E16-A6EA-40DBFA52F806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319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05DAE-064F-4E16-A6EA-40DBFA52F806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7208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05DAE-064F-4E16-A6EA-40DBFA52F806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55141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05DAE-064F-4E16-A6EA-40DBFA52F806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98511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05DAE-064F-4E16-A6EA-40DBFA52F806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74664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05DAE-064F-4E16-A6EA-40DBFA52F806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2464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05DAE-064F-4E16-A6EA-40DBFA52F806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73515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05DAE-064F-4E16-A6EA-40DBFA52F806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75517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05DAE-064F-4E16-A6EA-40DBFA52F806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0106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C5016-0CE9-49F3-B8D2-461B0C3D6C17}" type="datetime1">
              <a:rPr lang="ko-KR" altLang="en-US" smtClean="0"/>
              <a:pPr/>
              <a:t>2023-06-21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6901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00DB6-95EC-49A7-BD4C-E70999BD6845}" type="datetime1">
              <a:rPr lang="ko-KR" altLang="en-US" smtClean="0"/>
              <a:pPr/>
              <a:t>2023-06-21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6708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A2795-EB37-4315-A2CE-135DB3937956}" type="datetime1">
              <a:rPr lang="ko-KR" altLang="en-US" smtClean="0"/>
              <a:pPr/>
              <a:t>2023-06-21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2949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9918-E6BB-432D-A8F8-AC60DB3964CC}" type="datetime1">
              <a:rPr lang="ko-KR" altLang="en-US" smtClean="0"/>
              <a:pPr/>
              <a:t>2023-06-21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3979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02E3-8D33-4F3D-B7C7-251592AF8EBF}" type="datetime1">
              <a:rPr lang="ko-KR" altLang="en-US" smtClean="0"/>
              <a:pPr/>
              <a:t>2023-06-21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6674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DEAE-93DF-4C5D-B8B3-A56BFDA35506}" type="datetime1">
              <a:rPr lang="ko-KR" altLang="en-US" smtClean="0"/>
              <a:pPr/>
              <a:t>2023-06-21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8996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F306-9F63-4D26-9200-67D01FD9E31C}" type="datetime1">
              <a:rPr lang="ko-KR" altLang="en-US" smtClean="0"/>
              <a:pPr/>
              <a:t>2023-06-21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3435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8D711-DAEC-41E7-BCCE-97D973D9FCF4}" type="datetime1">
              <a:rPr lang="ko-KR" altLang="en-US" smtClean="0"/>
              <a:pPr/>
              <a:t>2023-06-21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3924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DAACD-CB12-4A48-A0F0-7880F7B8F2E4}" type="datetime1">
              <a:rPr lang="ko-KR" altLang="en-US" smtClean="0"/>
              <a:pPr/>
              <a:t>2023-06-21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5856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1914-6B2B-4507-8C3B-681EC42BF714}" type="datetime1">
              <a:rPr lang="ko-KR" altLang="en-US" smtClean="0"/>
              <a:pPr/>
              <a:t>2023-06-21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9290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7CE56-2D8E-4D66-9002-E3AC405EFE2C}" type="datetime1">
              <a:rPr lang="ko-KR" altLang="en-US" smtClean="0"/>
              <a:pPr/>
              <a:t>2023-06-21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6541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2A942-B78E-48FC-8EFB-B55B217D18F5}" type="datetime1">
              <a:rPr lang="ko-KR" altLang="en-US" smtClean="0"/>
              <a:pPr/>
              <a:t>2023-06-21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6529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07504" y="188640"/>
            <a:ext cx="8921487" cy="6505094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4475093" y="1094264"/>
            <a:ext cx="109398" cy="2334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제목 2"/>
          <p:cNvSpPr txBox="1">
            <a:spLocks/>
          </p:cNvSpPr>
          <p:nvPr/>
        </p:nvSpPr>
        <p:spPr>
          <a:xfrm>
            <a:off x="452069" y="4935770"/>
            <a:ext cx="8576922" cy="17399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 spc="-150">
                <a:solidFill>
                  <a:schemeClr val="tx1"/>
                </a:solidFill>
                <a:latin typeface="Noto Sans Korean Bold" pitchFamily="34" charset="-127"/>
                <a:ea typeface="Noto Sans Korean Bold" pitchFamily="34" charset="-127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ko-KR" sz="1400" b="1" spc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&lt; </a:t>
            </a:r>
            <a:r>
              <a:rPr lang="ko-KR" altLang="en-US" sz="1400" b="1" spc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한국전략경영학회 하계학술대회 자료</a:t>
            </a:r>
            <a:r>
              <a:rPr lang="en-US" altLang="ko-KR" sz="1400" b="1" spc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&gt;</a:t>
            </a:r>
          </a:p>
          <a:p>
            <a:pPr>
              <a:lnSpc>
                <a:spcPct val="150000"/>
              </a:lnSpc>
            </a:pPr>
            <a:r>
              <a:rPr lang="ko-KR" altLang="en-US" sz="1400" b="1" spc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주  저 자</a:t>
            </a:r>
            <a:r>
              <a:rPr lang="en-US" altLang="ko-KR" sz="1400" b="1" spc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: </a:t>
            </a:r>
            <a:r>
              <a:rPr lang="ko-KR" altLang="en-US" sz="1400" b="1" spc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장유진</a:t>
            </a:r>
            <a:r>
              <a:rPr lang="en-US" altLang="ko-KR" sz="1400" b="1" spc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1400" b="1" spc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안양대학교 글로벌경영학과 교수</a:t>
            </a:r>
            <a:r>
              <a:rPr lang="en-US" altLang="ko-KR" sz="1400" b="1" spc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ko-KR" altLang="en-US" sz="1400" b="1" spc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                                    공동저자</a:t>
            </a:r>
            <a:r>
              <a:rPr lang="en-US" altLang="ko-KR" sz="1400" b="1" spc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: </a:t>
            </a:r>
            <a:r>
              <a:rPr lang="ko-KR" altLang="en-US" sz="1400" b="1" spc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김정배</a:t>
            </a:r>
            <a:r>
              <a:rPr lang="en-US" altLang="ko-KR" sz="1400" b="1" spc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400" b="1" spc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강석오</a:t>
            </a:r>
            <a:r>
              <a:rPr lang="en-US" altLang="ko-KR" sz="1400" b="1" spc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400" b="1" spc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이재용</a:t>
            </a:r>
            <a:r>
              <a:rPr lang="en-US" altLang="ko-KR" sz="1400" b="1" spc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1400" b="1" spc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안양대학교 일반대학원 경영학과  박사과정</a:t>
            </a:r>
            <a:r>
              <a:rPr lang="en-US" altLang="ko-KR" sz="1400" b="1" spc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ko-KR" altLang="en-US" sz="1400" b="1" spc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                                    교신저자</a:t>
            </a:r>
            <a:r>
              <a:rPr lang="en-US" altLang="ko-KR" sz="1400" b="1" spc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: </a:t>
            </a:r>
            <a:r>
              <a:rPr lang="ko-KR" altLang="en-US" sz="1400" b="1" spc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박나민</a:t>
            </a:r>
            <a:r>
              <a:rPr lang="en-US" altLang="ko-KR" sz="1400" b="1" spc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1400" b="1" spc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국가녹색기술연구소 선임연구원</a:t>
            </a:r>
            <a:r>
              <a:rPr lang="en-US" altLang="ko-KR" sz="1400" b="1" spc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  <a:endParaRPr lang="ko-KR" altLang="en-US" sz="1400" b="1" spc="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1" name="제목 2"/>
          <p:cNvSpPr txBox="1">
            <a:spLocks/>
          </p:cNvSpPr>
          <p:nvPr/>
        </p:nvSpPr>
        <p:spPr>
          <a:xfrm>
            <a:off x="2339752" y="3140968"/>
            <a:ext cx="4176464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3200" dirty="0" smtClean="0">
                <a:solidFill>
                  <a:schemeClr val="accent5">
                    <a:lumMod val="75000"/>
                  </a:schemeClr>
                </a:solidFill>
              </a:rPr>
              <a:t>      </a:t>
            </a:r>
            <a:endParaRPr lang="en-US" altLang="ko-KR" sz="4800" dirty="0">
              <a:solidFill>
                <a:srgbClr val="0000FF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281320" y="323668"/>
            <a:ext cx="3319873" cy="303454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ko-KR" sz="1400" dirty="0" smtClean="0">
              <a:solidFill>
                <a:schemeClr val="tx1"/>
              </a:solidFill>
            </a:endParaRPr>
          </a:p>
          <a:p>
            <a:pPr algn="ctr"/>
            <a:r>
              <a:rPr lang="en-US" altLang="ko-KR" sz="1400" b="1" dirty="0" smtClean="0">
                <a:solidFill>
                  <a:srgbClr val="0000FF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2023</a:t>
            </a:r>
            <a:r>
              <a:rPr lang="ko-KR" altLang="en-US" sz="1400" b="1" dirty="0">
                <a:solidFill>
                  <a:srgbClr val="0000FF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년 제</a:t>
            </a:r>
            <a:r>
              <a:rPr lang="en-US" altLang="ko-KR" sz="1400" b="1" dirty="0">
                <a:solidFill>
                  <a:srgbClr val="0000FF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25</a:t>
            </a:r>
            <a:r>
              <a:rPr lang="ko-KR" altLang="en-US" sz="1400" b="1" dirty="0">
                <a:solidFill>
                  <a:srgbClr val="0000FF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회 하계 융합학술대회</a:t>
            </a:r>
          </a:p>
          <a:p>
            <a:pPr algn="ctr"/>
            <a:endParaRPr lang="en-US" altLang="ko-KR" sz="1400" dirty="0">
              <a:ln w="0"/>
              <a:solidFill>
                <a:schemeClr val="accent5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281320" y="867251"/>
            <a:ext cx="8496944" cy="378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 latinLnBrk="0">
              <a:lnSpc>
                <a:spcPct val="93000"/>
              </a:lnSpc>
            </a:pPr>
            <a:r>
              <a:rPr lang="en-US" altLang="ko-KR" sz="2000" b="1" kern="0" spc="-9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ASEAN </a:t>
            </a:r>
            <a:r>
              <a:rPr lang="ko-KR" altLang="en-US" sz="2000" b="1" kern="0" spc="-9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지역의 </a:t>
            </a:r>
            <a:r>
              <a:rPr lang="en-US" altLang="ko-KR" sz="2000" b="1" kern="0" spc="-9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ODA</a:t>
            </a:r>
            <a:r>
              <a:rPr lang="ko-KR" altLang="en-US" sz="2000" b="1" kern="0" spc="-9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가 경제성장에 미치는 영향에 대한 </a:t>
            </a:r>
            <a:r>
              <a:rPr lang="en-US" altLang="ko-KR" sz="2000" b="1" kern="0" spc="-9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FDI</a:t>
            </a:r>
            <a:r>
              <a:rPr lang="ko-KR" altLang="en-US" sz="2000" b="1" kern="0" spc="-9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의 조절효과 연구</a:t>
            </a:r>
            <a:endParaRPr lang="ko-KR" altLang="en-US" sz="2000" b="1" kern="0" spc="0" dirty="0">
              <a:effectLst/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473450" y="37226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제목 9"/>
          <p:cNvSpPr>
            <a:spLocks noGrp="1"/>
          </p:cNvSpPr>
          <p:nvPr>
            <p:ph type="ctrTitle"/>
          </p:nvPr>
        </p:nvSpPr>
        <p:spPr>
          <a:xfrm>
            <a:off x="827584" y="1208842"/>
            <a:ext cx="7772400" cy="483302"/>
          </a:xfrm>
        </p:spPr>
        <p:txBody>
          <a:bodyPr>
            <a:normAutofit/>
          </a:bodyPr>
          <a:lstStyle/>
          <a:p>
            <a:r>
              <a:rPr lang="en-US" altLang="ko-KR" sz="1800" b="1" dirty="0">
                <a:latin typeface="HY견명조" panose="02030600000101010101" pitchFamily="18" charset="-127"/>
                <a:ea typeface="HY견명조" panose="02030600000101010101" pitchFamily="18" charset="-127"/>
              </a:rPr>
              <a:t>- </a:t>
            </a:r>
            <a:r>
              <a:rPr lang="en-US" altLang="ko-KR" sz="1800" b="1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r>
              <a:rPr lang="ko-KR" altLang="en-US" sz="1800" b="1" dirty="0">
                <a:latin typeface="HY견명조" panose="02030600000101010101" pitchFamily="18" charset="-127"/>
                <a:ea typeface="HY견명조" panose="02030600000101010101" pitchFamily="18" charset="-127"/>
              </a:rPr>
              <a:t>한국과 </a:t>
            </a:r>
            <a:r>
              <a:rPr lang="en-US" altLang="ko-KR" sz="1800" b="1" dirty="0">
                <a:latin typeface="HY견명조" panose="02030600000101010101" pitchFamily="18" charset="-127"/>
                <a:ea typeface="HY견명조" panose="02030600000101010101" pitchFamily="18" charset="-127"/>
              </a:rPr>
              <a:t>DAC</a:t>
            </a:r>
            <a:r>
              <a:rPr lang="ko-KR" altLang="en-US" sz="1800" b="1" dirty="0">
                <a:latin typeface="HY견명조" panose="02030600000101010101" pitchFamily="18" charset="-127"/>
                <a:ea typeface="HY견명조" panose="02030600000101010101" pitchFamily="18" charset="-127"/>
              </a:rPr>
              <a:t>의 </a:t>
            </a:r>
            <a:r>
              <a:rPr lang="en-US" altLang="ko-KR" sz="1800" b="1" dirty="0">
                <a:latin typeface="HY견명조" panose="02030600000101010101" pitchFamily="18" charset="-127"/>
                <a:ea typeface="HY견명조" panose="02030600000101010101" pitchFamily="18" charset="-127"/>
              </a:rPr>
              <a:t>ODA </a:t>
            </a:r>
            <a:r>
              <a:rPr lang="ko-KR" altLang="en-US" sz="1800" b="1" dirty="0">
                <a:latin typeface="HY견명조" panose="02030600000101010101" pitchFamily="18" charset="-127"/>
                <a:ea typeface="HY견명조" panose="02030600000101010101" pitchFamily="18" charset="-127"/>
              </a:rPr>
              <a:t>비교를 중심으로 </a:t>
            </a:r>
            <a:r>
              <a:rPr lang="en-US" altLang="ko-KR" sz="1800" b="1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-</a:t>
            </a:r>
            <a:endParaRPr lang="ko-KR" altLang="en-US" sz="18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985832"/>
            <a:ext cx="4896544" cy="29139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07504" y="542258"/>
            <a:ext cx="8928992" cy="6199110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 latinLnBrk="0"/>
            <a:endParaRPr lang="en-US" altLang="ko-KR" sz="1600" dirty="0" smtClean="0">
              <a:solidFill>
                <a:schemeClr val="tx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fontAlgn="base"/>
            <a:endParaRPr lang="ko-KR" altLang="en-US" sz="800" dirty="0">
              <a:solidFill>
                <a:schemeClr val="tx1"/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fontAlgn="base">
              <a:lnSpc>
                <a:spcPct val="150000"/>
              </a:lnSpc>
            </a:pPr>
            <a:endParaRPr lang="en-US" altLang="ko-KR" sz="1600" dirty="0">
              <a:solidFill>
                <a:schemeClr val="tx1"/>
              </a:solidFill>
              <a:ea typeface="HY견명조" panose="02030600000101010101" pitchFamily="18" charset="-127"/>
            </a:endParaRPr>
          </a:p>
          <a:p>
            <a:pPr fontAlgn="base">
              <a:lnSpc>
                <a:spcPct val="150000"/>
              </a:lnSpc>
            </a:pPr>
            <a:endParaRPr lang="ko-KR" altLang="en-US" sz="1600" dirty="0">
              <a:solidFill>
                <a:schemeClr val="tx1"/>
              </a:solidFill>
              <a:ea typeface="HY견명조" panose="02030600000101010101" pitchFamily="18" charset="-127"/>
            </a:endParaRPr>
          </a:p>
        </p:txBody>
      </p:sp>
      <p:sp>
        <p:nvSpPr>
          <p:cNvPr id="16" name="제목 2"/>
          <p:cNvSpPr txBox="1">
            <a:spLocks/>
          </p:cNvSpPr>
          <p:nvPr/>
        </p:nvSpPr>
        <p:spPr>
          <a:xfrm>
            <a:off x="467544" y="1268760"/>
            <a:ext cx="8182288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 spc="-150">
                <a:solidFill>
                  <a:schemeClr val="tx1"/>
                </a:solidFill>
                <a:latin typeface="Noto Sans Korean Bold" pitchFamily="34" charset="-127"/>
                <a:ea typeface="Noto Sans Korean Bold" pitchFamily="34" charset="-127"/>
                <a:cs typeface="+mj-cs"/>
              </a:defRPr>
            </a:lvl1pPr>
          </a:lstStyle>
          <a:p>
            <a:pPr algn="just">
              <a:spcBef>
                <a:spcPts val="500"/>
              </a:spcBef>
            </a:pPr>
            <a:endParaRPr lang="en-US" altLang="ko-KR" sz="1600" dirty="0" smtClean="0">
              <a:ea typeface="08서울한강체 M" panose="02020603020101020101" pitchFamily="18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379861"/>
              </p:ext>
            </p:extLst>
          </p:nvPr>
        </p:nvGraphicFramePr>
        <p:xfrm>
          <a:off x="128237" y="116632"/>
          <a:ext cx="8908259" cy="50405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12034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7048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3-3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1" dirty="0" err="1" smtClean="0">
                          <a:solidFill>
                            <a:schemeClr val="bg1"/>
                          </a:solidFill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기초통계량</a:t>
                      </a:r>
                      <a:r>
                        <a:rPr lang="ko-KR" altLang="en-US" sz="1800" b="1" dirty="0" smtClean="0">
                          <a:solidFill>
                            <a:schemeClr val="bg1"/>
                          </a:solidFill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 및 상관관계 분석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8" name="제목 2"/>
          <p:cNvSpPr txBox="1">
            <a:spLocks/>
          </p:cNvSpPr>
          <p:nvPr/>
        </p:nvSpPr>
        <p:spPr>
          <a:xfrm>
            <a:off x="121054" y="692696"/>
            <a:ext cx="8915441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본 연구의 기초통계량과 상관관계 분석결과는 다음의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&lt;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표 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3&gt;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&lt;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표 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4&gt;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와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같으며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,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표에서와 같이 </a:t>
            </a:r>
            <a:r>
              <a:rPr lang="ko-KR" altLang="en-US" sz="16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경제성장율을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 보는 대표적인 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성과변수로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1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인당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GDP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를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,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독립변수로는 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ODA</a:t>
            </a:r>
            <a:r>
              <a:rPr lang="ko-KR" altLang="en-US" sz="1600" dirty="0" smtClean="0"/>
              <a:t>⦁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FDI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를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,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산업화</a:t>
            </a:r>
            <a:r>
              <a:rPr lang="ko-KR" altLang="en-US" sz="1600" dirty="0"/>
              <a:t>⦁</a:t>
            </a:r>
          </a:p>
          <a:p>
            <a:pPr algn="l">
              <a:lnSpc>
                <a:spcPct val="150000"/>
              </a:lnSpc>
            </a:pP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인플레이션</a:t>
            </a:r>
            <a:r>
              <a:rPr lang="ko-KR" altLang="en-US" sz="1600" dirty="0" smtClean="0"/>
              <a:t>⦁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인터넷</a:t>
            </a:r>
            <a:r>
              <a:rPr lang="ko-KR" altLang="en-US" sz="1600" dirty="0" smtClean="0"/>
              <a:t>⦁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자원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등을 통제변수로 사용하고 있음을 보여주고 있다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. </a:t>
            </a:r>
            <a:endParaRPr lang="ko-KR" altLang="en-US" sz="16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23211" y="2557486"/>
            <a:ext cx="9073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4841731" y="254704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706683"/>
            <a:ext cx="3960440" cy="3962677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645113"/>
            <a:ext cx="4608512" cy="4096256"/>
          </a:xfrm>
          <a:prstGeom prst="rect">
            <a:avLst/>
          </a:prstGeom>
        </p:spPr>
      </p:pic>
      <p:sp>
        <p:nvSpPr>
          <p:cNvPr id="12" name="제목 2"/>
          <p:cNvSpPr txBox="1">
            <a:spLocks/>
          </p:cNvSpPr>
          <p:nvPr/>
        </p:nvSpPr>
        <p:spPr>
          <a:xfrm>
            <a:off x="159977" y="2204864"/>
            <a:ext cx="8877753" cy="4298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 fontAlgn="base">
              <a:lnSpc>
                <a:spcPts val="2400"/>
              </a:lnSpc>
            </a:pP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           &lt;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표 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3&gt; 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기초통계량                                            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&lt;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표 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4&gt;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상관분석 </a:t>
            </a:r>
          </a:p>
        </p:txBody>
      </p:sp>
    </p:spTree>
    <p:extLst>
      <p:ext uri="{BB962C8B-B14F-4D97-AF65-F5344CB8AC3E}">
        <p14:creationId xmlns:p14="http://schemas.microsoft.com/office/powerpoint/2010/main" val="3179575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07504" y="542258"/>
            <a:ext cx="8928992" cy="6199110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 latinLnBrk="0"/>
            <a:endParaRPr lang="en-US" altLang="ko-KR" sz="1600" dirty="0" smtClean="0">
              <a:solidFill>
                <a:schemeClr val="tx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fontAlgn="base"/>
            <a:endParaRPr lang="ko-KR" altLang="en-US" sz="800" dirty="0">
              <a:solidFill>
                <a:schemeClr val="tx1"/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fontAlgn="base">
              <a:lnSpc>
                <a:spcPct val="150000"/>
              </a:lnSpc>
            </a:pPr>
            <a:endParaRPr lang="en-US" altLang="ko-KR" sz="1600" dirty="0">
              <a:solidFill>
                <a:schemeClr val="tx1"/>
              </a:solidFill>
              <a:ea typeface="HY견명조" panose="02030600000101010101" pitchFamily="18" charset="-127"/>
            </a:endParaRPr>
          </a:p>
          <a:p>
            <a:pPr fontAlgn="base">
              <a:lnSpc>
                <a:spcPct val="150000"/>
              </a:lnSpc>
            </a:pPr>
            <a:endParaRPr lang="ko-KR" altLang="en-US" sz="1600" dirty="0">
              <a:solidFill>
                <a:schemeClr val="tx1"/>
              </a:solidFill>
              <a:ea typeface="HY견명조" panose="02030600000101010101" pitchFamily="18" charset="-127"/>
            </a:endParaRPr>
          </a:p>
        </p:txBody>
      </p:sp>
      <p:sp>
        <p:nvSpPr>
          <p:cNvPr id="16" name="제목 2"/>
          <p:cNvSpPr txBox="1">
            <a:spLocks/>
          </p:cNvSpPr>
          <p:nvPr/>
        </p:nvSpPr>
        <p:spPr>
          <a:xfrm>
            <a:off x="467544" y="1268760"/>
            <a:ext cx="8182288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 spc="-150">
                <a:solidFill>
                  <a:schemeClr val="tx1"/>
                </a:solidFill>
                <a:latin typeface="Noto Sans Korean Bold" pitchFamily="34" charset="-127"/>
                <a:ea typeface="Noto Sans Korean Bold" pitchFamily="34" charset="-127"/>
                <a:cs typeface="+mj-cs"/>
              </a:defRPr>
            </a:lvl1pPr>
          </a:lstStyle>
          <a:p>
            <a:pPr algn="just">
              <a:spcBef>
                <a:spcPts val="500"/>
              </a:spcBef>
            </a:pPr>
            <a:endParaRPr lang="en-US" altLang="ko-KR" sz="1600" dirty="0" smtClean="0">
              <a:ea typeface="08서울한강체 M" panose="02020603020101020101" pitchFamily="18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/>
          </p:nvPr>
        </p:nvGraphicFramePr>
        <p:xfrm>
          <a:off x="121055" y="151448"/>
          <a:ext cx="8946033" cy="425626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{93296810-A885-4BE3-A3E7-6D5BEEA58F35}</a:tableStyleId>
              </a:tblPr>
              <a:tblGrid>
                <a:gridCol w="8505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0954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2562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Ⅳ</a:t>
                      </a:r>
                      <a:endParaRPr lang="ko-KR" altLang="en-US" dirty="0"/>
                    </a:p>
                  </a:txBody>
                  <a:tcPr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연구결과</a:t>
                      </a:r>
                      <a:endParaRPr lang="ko-KR" altLang="en-US" dirty="0">
                        <a:latin typeface="HY견명조" panose="02030600000101010101" pitchFamily="18" charset="-127"/>
                        <a:ea typeface="HY견명조" panose="02030600000101010101" pitchFamily="18" charset="-127"/>
                      </a:endParaRPr>
                    </a:p>
                  </a:txBody>
                  <a:tcPr>
                    <a:cell3D prstMaterial="dkEdge">
                      <a:bevel w="50800" prst="hardEdge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23211" y="2557486"/>
            <a:ext cx="9073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4841731" y="254704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849960"/>
              </p:ext>
            </p:extLst>
          </p:nvPr>
        </p:nvGraphicFramePr>
        <p:xfrm>
          <a:off x="128287" y="620427"/>
          <a:ext cx="8859885" cy="37084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127536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5845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4-1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chemeClr val="bg1"/>
                          </a:solidFill>
                        </a:rPr>
                        <a:t>회귀분석 결과</a:t>
                      </a:r>
                      <a:endParaRPr lang="en-US" altLang="ko-KR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4" name="제목 2"/>
          <p:cNvSpPr txBox="1">
            <a:spLocks/>
          </p:cNvSpPr>
          <p:nvPr/>
        </p:nvSpPr>
        <p:spPr>
          <a:xfrm>
            <a:off x="128287" y="620688"/>
            <a:ext cx="8854962" cy="59046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ko-KR" altLang="en-US" sz="1600" dirty="0">
                <a:ea typeface="HY견명조" panose="02030600000101010101" pitchFamily="18" charset="-127"/>
              </a:rPr>
              <a:t>본 연구는 패널 분석을 통해 </a:t>
            </a:r>
            <a:r>
              <a:rPr lang="ko-KR" altLang="en-US" sz="1600" dirty="0" err="1">
                <a:ea typeface="HY견명조" panose="02030600000101010101" pitchFamily="18" charset="-127"/>
              </a:rPr>
              <a:t>시계열</a:t>
            </a:r>
            <a:r>
              <a:rPr lang="ko-KR" altLang="en-US" sz="1600" dirty="0">
                <a:ea typeface="HY견명조" panose="02030600000101010101" pitchFamily="18" charset="-127"/>
              </a:rPr>
              <a:t> 데이터로 </a:t>
            </a:r>
            <a:r>
              <a:rPr lang="ko-KR" altLang="en-US" sz="1600" dirty="0" err="1">
                <a:ea typeface="HY견명조" panose="02030600000101010101" pitchFamily="18" charset="-127"/>
              </a:rPr>
              <a:t>회귀식을</a:t>
            </a:r>
            <a:r>
              <a:rPr lang="ko-KR" altLang="en-US" sz="1600" dirty="0">
                <a:ea typeface="HY견명조" panose="02030600000101010101" pitchFamily="18" charset="-127"/>
              </a:rPr>
              <a:t> 추정하고 </a:t>
            </a:r>
            <a:r>
              <a:rPr lang="ko-KR" altLang="en-US" sz="1600" dirty="0" smtClean="0">
                <a:ea typeface="HY견명조" panose="02030600000101010101" pitchFamily="18" charset="-127"/>
              </a:rPr>
              <a:t>검증한 결과</a:t>
            </a:r>
            <a:r>
              <a:rPr lang="en-US" altLang="ko-KR" sz="1600" dirty="0" smtClean="0">
                <a:ea typeface="HY견명조" panose="02030600000101010101" pitchFamily="18" charset="-127"/>
              </a:rPr>
              <a:t>, </a:t>
            </a:r>
          </a:p>
          <a:p>
            <a:pPr algn="l">
              <a:lnSpc>
                <a:spcPct val="150000"/>
              </a:lnSpc>
            </a:pPr>
            <a:endParaRPr lang="en-US" altLang="ko-KR" sz="1600" dirty="0">
              <a:ea typeface="HY견명조" panose="02030600000101010101" pitchFamily="18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1. ASEAN 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국가들의 일반적으로는 자원을 제외한 산업화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, 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인터넷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, 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자원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, 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인플레이션은 경제성장에 긍정적인 영향을 주고 있지 않다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. </a:t>
            </a:r>
          </a:p>
          <a:p>
            <a:pPr algn="l">
              <a:lnSpc>
                <a:spcPct val="150000"/>
              </a:lnSpc>
            </a:pPr>
            <a:endParaRPr lang="en-US" altLang="ko-KR" sz="1600" dirty="0">
              <a:ea typeface="HY견명조" panose="02030600000101010101" pitchFamily="18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2.</a:t>
            </a:r>
            <a:r>
              <a:rPr lang="en-US" altLang="ko-KR" sz="1600" dirty="0" smtClean="0">
                <a:ea typeface="HY견명조" panose="02030600000101010101" pitchFamily="18" charset="-127"/>
              </a:rPr>
              <a:t> </a:t>
            </a:r>
            <a:r>
              <a:rPr lang="ko-KR" altLang="en-US" sz="1600" dirty="0" smtClean="0">
                <a:ea typeface="HY견명조" panose="02030600000101010101" pitchFamily="18" charset="-127"/>
              </a:rPr>
              <a:t>그러나 공적개발원조</a:t>
            </a:r>
            <a:r>
              <a:rPr lang="en-US" altLang="ko-KR" sz="1600" dirty="0" smtClean="0">
                <a:ea typeface="HY견명조" panose="02030600000101010101" pitchFamily="18" charset="-127"/>
              </a:rPr>
              <a:t>(ODA)</a:t>
            </a:r>
            <a:r>
              <a:rPr lang="ko-KR" altLang="en-US" sz="1600" dirty="0" smtClean="0">
                <a:ea typeface="HY견명조" panose="02030600000101010101" pitchFamily="18" charset="-127"/>
              </a:rPr>
              <a:t>와 함께 해외직접투자</a:t>
            </a:r>
            <a:r>
              <a:rPr lang="en-US" altLang="ko-KR" sz="1600" dirty="0" smtClean="0">
                <a:ea typeface="HY견명조" panose="02030600000101010101" pitchFamily="18" charset="-127"/>
              </a:rPr>
              <a:t>(FDI)</a:t>
            </a:r>
            <a:r>
              <a:rPr lang="ko-KR" altLang="en-US" sz="1600" dirty="0" smtClean="0">
                <a:ea typeface="HY견명조" panose="02030600000101010101" pitchFamily="18" charset="-127"/>
              </a:rPr>
              <a:t>를 추진 시에는 경제성장에 긍정적인 영향을 미치고 있음을 보여주고 있었다</a:t>
            </a:r>
            <a:r>
              <a:rPr lang="en-US" altLang="ko-KR" sz="1600" dirty="0" smtClean="0">
                <a:ea typeface="HY견명조" panose="02030600000101010101" pitchFamily="18" charset="-127"/>
              </a:rPr>
              <a:t>.</a:t>
            </a:r>
          </a:p>
          <a:p>
            <a:pPr algn="l">
              <a:lnSpc>
                <a:spcPct val="150000"/>
              </a:lnSpc>
            </a:pPr>
            <a:endParaRPr lang="en-US" altLang="ko-KR" sz="1600" dirty="0">
              <a:ea typeface="HY견명조" panose="02030600000101010101" pitchFamily="18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3. 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또한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, ODA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추진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1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년 후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경제성장 분석 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결과를 보면 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DAC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는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성과가 있었으나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,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한국은 나타나지 않았으나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ODA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진행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2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년 후에는 경제성장에 유의미한 효과를 갖는 것으로 나타났다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.</a:t>
            </a:r>
          </a:p>
          <a:p>
            <a:pPr algn="l">
              <a:lnSpc>
                <a:spcPct val="150000"/>
              </a:lnSpc>
            </a:pPr>
            <a:endParaRPr lang="en-US" altLang="ko-KR" sz="16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4. 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해외직접투자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(FDI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)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의 분석결과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,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경제성장에 유의미한 양의 조절효과를 준다는 </a:t>
            </a:r>
            <a:r>
              <a:rPr lang="ko-KR" altLang="en-US" sz="1600" b="1" dirty="0">
                <a:latin typeface="HY견명조" panose="02030600000101010101" pitchFamily="18" charset="-127"/>
                <a:ea typeface="HY견명조" panose="02030600000101010101" pitchFamily="18" charset="-127"/>
              </a:rPr>
              <a:t>것을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 확인할 수 있다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.</a:t>
            </a:r>
            <a:endParaRPr lang="ko-KR" altLang="en-US" sz="16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78172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07504" y="542258"/>
            <a:ext cx="8928992" cy="6199110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endParaRPr lang="en-US" altLang="ko-KR" sz="1600" dirty="0">
              <a:solidFill>
                <a:schemeClr val="tx1"/>
              </a:solidFill>
              <a:ea typeface="HY견명조" panose="02030600000101010101" pitchFamily="18" charset="-127"/>
            </a:endParaRPr>
          </a:p>
        </p:txBody>
      </p:sp>
      <p:sp>
        <p:nvSpPr>
          <p:cNvPr id="16" name="제목 2"/>
          <p:cNvSpPr txBox="1">
            <a:spLocks/>
          </p:cNvSpPr>
          <p:nvPr/>
        </p:nvSpPr>
        <p:spPr>
          <a:xfrm>
            <a:off x="467544" y="1268760"/>
            <a:ext cx="8182288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 spc="-150">
                <a:solidFill>
                  <a:schemeClr val="tx1"/>
                </a:solidFill>
                <a:latin typeface="Noto Sans Korean Bold" pitchFamily="34" charset="-127"/>
                <a:ea typeface="Noto Sans Korean Bold" pitchFamily="34" charset="-127"/>
                <a:cs typeface="+mj-cs"/>
              </a:defRPr>
            </a:lvl1pPr>
          </a:lstStyle>
          <a:p>
            <a:pPr algn="just">
              <a:spcBef>
                <a:spcPts val="500"/>
              </a:spcBef>
            </a:pPr>
            <a:endParaRPr lang="en-US" altLang="ko-KR" sz="1600" dirty="0" smtClean="0">
              <a:ea typeface="08서울한강체 M" panose="02020603020101020101" pitchFamily="18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124521"/>
              </p:ext>
            </p:extLst>
          </p:nvPr>
        </p:nvGraphicFramePr>
        <p:xfrm>
          <a:off x="121055" y="151448"/>
          <a:ext cx="8946033" cy="425626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{93296810-A885-4BE3-A3E7-6D5BEEA58F35}</a:tableStyleId>
              </a:tblPr>
              <a:tblGrid>
                <a:gridCol w="104811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791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256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kern="1200" dirty="0" smtClean="0">
                          <a:solidFill>
                            <a:schemeClr val="lt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  <a:cs typeface="+mn-cs"/>
                        </a:rPr>
                        <a:t>Ⅴ</a:t>
                      </a:r>
                      <a:endParaRPr lang="ko-KR" altLang="en-US" sz="1800" b="1" kern="1200" dirty="0" smtClean="0">
                        <a:solidFill>
                          <a:schemeClr val="lt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+mn-cs"/>
                      </a:endParaRPr>
                    </a:p>
                  </a:txBody>
                  <a:tcPr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결론</a:t>
                      </a:r>
                      <a:endParaRPr lang="ko-KR" altLang="en-US" dirty="0">
                        <a:latin typeface="HY견명조" panose="02030600000101010101" pitchFamily="18" charset="-127"/>
                        <a:ea typeface="HY견명조" panose="02030600000101010101" pitchFamily="18" charset="-127"/>
                      </a:endParaRPr>
                    </a:p>
                  </a:txBody>
                  <a:tcPr>
                    <a:cell3D prstMaterial="dkEdge">
                      <a:bevel w="50800" prst="hardEdge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7" name="제목 2"/>
          <p:cNvSpPr txBox="1">
            <a:spLocks/>
          </p:cNvSpPr>
          <p:nvPr/>
        </p:nvSpPr>
        <p:spPr>
          <a:xfrm>
            <a:off x="107504" y="557117"/>
            <a:ext cx="8928992" cy="315991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base">
              <a:lnSpc>
                <a:spcPct val="150000"/>
              </a:lnSpc>
            </a:pP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한국과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DAC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의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ASEAN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지역에 </a:t>
            </a:r>
            <a:r>
              <a:rPr lang="ko-KR" altLang="en-US" sz="16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공적개발원조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 및 해외직접투자 조절효과는 모두 경제성장에 유의미한 긍정적인 영향이 있었으며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, 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성과는 한국의 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ODA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는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2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년 후에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,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DAC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의 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ODA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는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1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년 후에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발현되는 점으로 보아 장기적인 접근이 필요하다는 시사점을 주고 있다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.</a:t>
            </a:r>
          </a:p>
          <a:p>
            <a:pPr algn="l" fontAlgn="base">
              <a:lnSpc>
                <a:spcPct val="150000"/>
              </a:lnSpc>
            </a:pPr>
            <a:endParaRPr lang="en-US" altLang="ko-KR" sz="16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 fontAlgn="base">
              <a:lnSpc>
                <a:spcPct val="150000"/>
              </a:lnSpc>
            </a:pPr>
            <a:endParaRPr lang="ko-KR" altLang="en-US" sz="16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 fontAlgn="base">
              <a:lnSpc>
                <a:spcPct val="150000"/>
              </a:lnSpc>
            </a:pP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한계점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: 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연구의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한계는 개별 국가의 특성을 고려하지 않았으며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,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이를 고려한 동태적인 분석이 필요하다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.</a:t>
            </a:r>
            <a:endParaRPr lang="ko-KR" altLang="en-US" sz="16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 fontAlgn="base">
              <a:lnSpc>
                <a:spcPts val="2000"/>
              </a:lnSpc>
            </a:pPr>
            <a:endParaRPr lang="ko-KR" altLang="en-US" sz="16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04090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07504" y="542258"/>
            <a:ext cx="8928992" cy="6199110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endParaRPr lang="en-US" altLang="ko-KR" sz="1600" dirty="0">
              <a:solidFill>
                <a:schemeClr val="tx1"/>
              </a:solidFill>
              <a:ea typeface="HY견명조" panose="02030600000101010101" pitchFamily="18" charset="-127"/>
            </a:endParaRPr>
          </a:p>
        </p:txBody>
      </p:sp>
      <p:sp>
        <p:nvSpPr>
          <p:cNvPr id="16" name="제목 2"/>
          <p:cNvSpPr txBox="1">
            <a:spLocks/>
          </p:cNvSpPr>
          <p:nvPr/>
        </p:nvSpPr>
        <p:spPr>
          <a:xfrm>
            <a:off x="467544" y="1268760"/>
            <a:ext cx="8182288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 spc="-150">
                <a:solidFill>
                  <a:schemeClr val="tx1"/>
                </a:solidFill>
                <a:latin typeface="Noto Sans Korean Bold" pitchFamily="34" charset="-127"/>
                <a:ea typeface="Noto Sans Korean Bold" pitchFamily="34" charset="-127"/>
                <a:cs typeface="+mj-cs"/>
              </a:defRPr>
            </a:lvl1pPr>
          </a:lstStyle>
          <a:p>
            <a:pPr algn="just">
              <a:spcBef>
                <a:spcPts val="500"/>
              </a:spcBef>
            </a:pPr>
            <a:endParaRPr lang="en-US" altLang="ko-KR" sz="1600" dirty="0" smtClean="0">
              <a:ea typeface="08서울한강체 M" panose="02020603020101020101" pitchFamily="18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7137373"/>
              </p:ext>
            </p:extLst>
          </p:nvPr>
        </p:nvGraphicFramePr>
        <p:xfrm>
          <a:off x="121055" y="151448"/>
          <a:ext cx="8946033" cy="425626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{93296810-A885-4BE3-A3E7-6D5BEEA58F35}</a:tableStyleId>
              </a:tblPr>
              <a:tblGrid>
                <a:gridCol w="104811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791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256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800" b="1" kern="1200" dirty="0" smtClean="0">
                        <a:solidFill>
                          <a:schemeClr val="lt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+mn-cs"/>
                      </a:endParaRPr>
                    </a:p>
                  </a:txBody>
                  <a:tcPr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참고문헌</a:t>
                      </a:r>
                      <a:endParaRPr lang="ko-KR" altLang="en-US" dirty="0">
                        <a:latin typeface="HY견명조" panose="02030600000101010101" pitchFamily="18" charset="-127"/>
                        <a:ea typeface="HY견명조" panose="02030600000101010101" pitchFamily="18" charset="-127"/>
                      </a:endParaRPr>
                    </a:p>
                  </a:txBody>
                  <a:tcPr>
                    <a:cell3D prstMaterial="dkEdge">
                      <a:bevel w="50800" prst="hardEdge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7" name="제목 2"/>
          <p:cNvSpPr txBox="1">
            <a:spLocks/>
          </p:cNvSpPr>
          <p:nvPr/>
        </p:nvSpPr>
        <p:spPr>
          <a:xfrm>
            <a:off x="107504" y="557117"/>
            <a:ext cx="8928992" cy="61842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base">
              <a:lnSpc>
                <a:spcPts val="2000"/>
              </a:lnSpc>
            </a:pPr>
            <a:endParaRPr lang="ko-KR" altLang="en-US" sz="16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692696"/>
            <a:ext cx="8352928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862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41004" y="148899"/>
            <a:ext cx="8895491" cy="6592469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5" name="타원 44"/>
          <p:cNvSpPr/>
          <p:nvPr/>
        </p:nvSpPr>
        <p:spPr>
          <a:xfrm>
            <a:off x="1022524" y="5096518"/>
            <a:ext cx="186184" cy="186184"/>
          </a:xfrm>
          <a:prstGeom prst="ellipse">
            <a:avLst/>
          </a:prstGeom>
          <a:solidFill>
            <a:schemeClr val="bg1">
              <a:lumMod val="9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spc="-150" dirty="0">
              <a:solidFill>
                <a:schemeClr val="tx1">
                  <a:lumMod val="50000"/>
                  <a:lumOff val="50000"/>
                </a:schemeClr>
              </a:solidFill>
              <a:latin typeface="Noto Sans Korean Bold" pitchFamily="34" charset="-127"/>
              <a:ea typeface="Noto Sans Korean Bold" pitchFamily="34" charset="-127"/>
              <a:cs typeface="+mj-cs"/>
            </a:endParaRPr>
          </a:p>
        </p:txBody>
      </p:sp>
      <p:sp>
        <p:nvSpPr>
          <p:cNvPr id="46" name="타원 45"/>
          <p:cNvSpPr/>
          <p:nvPr/>
        </p:nvSpPr>
        <p:spPr>
          <a:xfrm>
            <a:off x="1780396" y="4003488"/>
            <a:ext cx="186184" cy="186184"/>
          </a:xfrm>
          <a:prstGeom prst="ellipse">
            <a:avLst/>
          </a:prstGeom>
          <a:solidFill>
            <a:schemeClr val="bg1">
              <a:lumMod val="9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spc="-150" dirty="0">
              <a:solidFill>
                <a:schemeClr val="tx1">
                  <a:lumMod val="50000"/>
                  <a:lumOff val="50000"/>
                </a:schemeClr>
              </a:solidFill>
              <a:latin typeface="Noto Sans Korean Bold" pitchFamily="34" charset="-127"/>
              <a:ea typeface="Noto Sans Korean Bold" pitchFamily="34" charset="-127"/>
              <a:cs typeface="+mj-cs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04" y="148898"/>
            <a:ext cx="8895491" cy="6592469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752859"/>
            <a:ext cx="1656184" cy="713342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420888"/>
            <a:ext cx="1440159" cy="792088"/>
          </a:xfrm>
          <a:prstGeom prst="rect">
            <a:avLst/>
          </a:prstGeom>
        </p:spPr>
      </p:pic>
      <p:sp>
        <p:nvSpPr>
          <p:cNvPr id="13" name="제목 2"/>
          <p:cNvSpPr txBox="1">
            <a:spLocks/>
          </p:cNvSpPr>
          <p:nvPr/>
        </p:nvSpPr>
        <p:spPr>
          <a:xfrm>
            <a:off x="4245461" y="6093295"/>
            <a:ext cx="468052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400" dirty="0" err="1" smtClean="0">
                <a:solidFill>
                  <a:srgbClr val="0000FF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Thank’s</a:t>
            </a:r>
            <a:r>
              <a:rPr lang="en-US" altLang="ko-KR" sz="2400" dirty="0" smtClean="0">
                <a:solidFill>
                  <a:srgbClr val="0000FF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 for listening</a:t>
            </a:r>
            <a:endParaRPr lang="en-US" altLang="ko-KR" sz="2400" dirty="0">
              <a:solidFill>
                <a:srgbClr val="0000FF"/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251520" y="295335"/>
            <a:ext cx="3168352" cy="288127"/>
          </a:xfrm>
          <a:prstGeom prst="roundRect">
            <a:avLst/>
          </a:prstGeom>
          <a:noFill/>
          <a:ln w="19050">
            <a:solidFill>
              <a:srgbClr val="0000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rgbClr val="00B050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2023</a:t>
            </a:r>
            <a:r>
              <a:rPr lang="ko-KR" altLang="en-US" sz="1400" dirty="0">
                <a:solidFill>
                  <a:srgbClr val="00B050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년 제</a:t>
            </a:r>
            <a:r>
              <a:rPr lang="en-US" altLang="ko-KR" sz="1400" dirty="0">
                <a:solidFill>
                  <a:srgbClr val="00B050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25</a:t>
            </a:r>
            <a:r>
              <a:rPr lang="ko-KR" altLang="en-US" sz="1400" dirty="0">
                <a:solidFill>
                  <a:srgbClr val="00B050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회 하계 </a:t>
            </a:r>
            <a:r>
              <a:rPr lang="ko-KR" altLang="en-US" sz="1400" dirty="0" smtClean="0">
                <a:solidFill>
                  <a:srgbClr val="00B050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융합학술대회</a:t>
            </a:r>
            <a:endParaRPr lang="en-US" altLang="ko-KR" sz="1400" dirty="0">
              <a:ln w="0"/>
              <a:solidFill>
                <a:schemeClr val="accent5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589240"/>
            <a:ext cx="1368152" cy="935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55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53824" y="116632"/>
            <a:ext cx="8810664" cy="6624736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제목 2"/>
          <p:cNvSpPr txBox="1">
            <a:spLocks/>
          </p:cNvSpPr>
          <p:nvPr/>
        </p:nvSpPr>
        <p:spPr>
          <a:xfrm>
            <a:off x="5076056" y="930201"/>
            <a:ext cx="3816424" cy="58111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 spc="-150">
                <a:solidFill>
                  <a:schemeClr val="tx1"/>
                </a:solidFill>
                <a:latin typeface="Noto Sans Korean Bold" pitchFamily="34" charset="-127"/>
                <a:ea typeface="Noto Sans Korean Bold" pitchFamily="34" charset="-127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n-US" altLang="ko-KR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Ⅰ</a:t>
            </a:r>
            <a:r>
              <a:rPr lang="en-US" altLang="ko-KR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.  </a:t>
            </a:r>
            <a:r>
              <a:rPr lang="ko-KR" altLang="en-US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서론</a:t>
            </a:r>
            <a:endParaRPr lang="en-US" altLang="ko-KR" sz="1800" b="1" dirty="0" smtClean="0">
              <a:solidFill>
                <a:schemeClr val="tx1">
                  <a:lumMod val="50000"/>
                  <a:lumOff val="50000"/>
                </a:schemeClr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>
              <a:lnSpc>
                <a:spcPct val="150000"/>
              </a:lnSpc>
            </a:pPr>
            <a:endParaRPr lang="en-US" altLang="ko-KR" sz="800" b="1" dirty="0" smtClean="0">
              <a:solidFill>
                <a:schemeClr val="tx1">
                  <a:lumMod val="50000"/>
                  <a:lumOff val="50000"/>
                </a:schemeClr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Ⅱ.  </a:t>
            </a:r>
            <a:r>
              <a:rPr lang="ko-KR" altLang="en-US" sz="18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이론적배경</a:t>
            </a:r>
            <a:endParaRPr lang="en-US" altLang="ko-KR" sz="1800" b="1" dirty="0" smtClean="0">
              <a:solidFill>
                <a:schemeClr val="tx1">
                  <a:lumMod val="50000"/>
                  <a:lumOff val="50000"/>
                </a:schemeClr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r>
              <a:rPr lang="en-US" altLang="ko-KR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  2.1 </a:t>
            </a:r>
            <a:r>
              <a:rPr lang="ko-KR" altLang="en-US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공적개발원조</a:t>
            </a:r>
            <a:r>
              <a:rPr lang="en-US" altLang="ko-KR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(ODA)</a:t>
            </a:r>
            <a:r>
              <a:rPr lang="ko-KR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와 경제성장</a:t>
            </a:r>
            <a:r>
              <a:rPr lang="en-US" altLang="ko-KR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/>
            </a:r>
            <a:br>
              <a:rPr lang="en-US" altLang="ko-KR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</a:br>
            <a:r>
              <a:rPr lang="en-US" altLang="ko-KR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   2.2  ODA</a:t>
            </a:r>
            <a:r>
              <a:rPr lang="ko-KR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와 </a:t>
            </a:r>
            <a:r>
              <a:rPr lang="en-US" altLang="ko-KR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FDI</a:t>
            </a:r>
          </a:p>
          <a:p>
            <a:pPr algn="l">
              <a:lnSpc>
                <a:spcPct val="150000"/>
              </a:lnSpc>
            </a:pPr>
            <a:endParaRPr lang="en-US" altLang="ko-KR" sz="800" b="1" dirty="0" smtClean="0">
              <a:solidFill>
                <a:schemeClr val="tx1">
                  <a:lumMod val="50000"/>
                  <a:lumOff val="50000"/>
                </a:schemeClr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Ⅲ.  </a:t>
            </a:r>
            <a:r>
              <a:rPr lang="ko-KR" altLang="en-US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연구방법</a:t>
            </a:r>
            <a:endParaRPr lang="en-US" altLang="ko-KR" sz="1800" b="1" dirty="0" smtClean="0">
              <a:solidFill>
                <a:schemeClr val="tx1">
                  <a:lumMod val="50000"/>
                  <a:lumOff val="50000"/>
                </a:schemeClr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   3.1 </a:t>
            </a:r>
            <a:r>
              <a:rPr lang="ko-KR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자료수집</a:t>
            </a:r>
            <a:endParaRPr lang="en-US" altLang="ko-KR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r>
              <a:rPr lang="en-US" altLang="ko-KR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  3.2 </a:t>
            </a:r>
            <a:r>
              <a:rPr lang="ko-KR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분석모형</a:t>
            </a:r>
            <a:endParaRPr lang="en-US" altLang="ko-KR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   3.3 </a:t>
            </a:r>
            <a:r>
              <a:rPr lang="ko-KR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기초통계분석 및 상관관계</a:t>
            </a:r>
            <a:endParaRPr lang="en-US" altLang="ko-KR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>
              <a:lnSpc>
                <a:spcPct val="150000"/>
              </a:lnSpc>
            </a:pPr>
            <a:endParaRPr lang="en-US" altLang="ko-KR" sz="800" b="1" dirty="0" smtClean="0">
              <a:solidFill>
                <a:schemeClr val="tx1">
                  <a:lumMod val="50000"/>
                  <a:lumOff val="50000"/>
                </a:schemeClr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Ⅳ.  </a:t>
            </a:r>
            <a:r>
              <a:rPr lang="ko-KR" altLang="en-US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연구결과</a:t>
            </a:r>
            <a:endParaRPr lang="en-US" altLang="ko-KR" sz="1800" dirty="0" smtClean="0">
              <a:solidFill>
                <a:schemeClr val="tx1">
                  <a:lumMod val="50000"/>
                  <a:lumOff val="50000"/>
                </a:schemeClr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   4.1 </a:t>
            </a:r>
            <a:r>
              <a:rPr lang="ko-KR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회귀분석 결과</a:t>
            </a:r>
            <a:endParaRPr lang="en-US" altLang="ko-KR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>
              <a:lnSpc>
                <a:spcPct val="150000"/>
              </a:lnSpc>
            </a:pPr>
            <a:endParaRPr lang="en-US" altLang="ko-KR" sz="800" b="1" dirty="0" smtClean="0">
              <a:solidFill>
                <a:schemeClr val="tx1">
                  <a:lumMod val="50000"/>
                  <a:lumOff val="50000"/>
                </a:schemeClr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Ⅴ.  </a:t>
            </a:r>
            <a:r>
              <a:rPr lang="ko-KR" altLang="en-US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결론</a:t>
            </a:r>
            <a:endParaRPr lang="en-US" altLang="ko-KR" sz="1800" b="1" dirty="0" smtClean="0">
              <a:solidFill>
                <a:schemeClr val="tx1">
                  <a:lumMod val="50000"/>
                  <a:lumOff val="50000"/>
                </a:schemeClr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>
              <a:lnSpc>
                <a:spcPct val="150000"/>
              </a:lnSpc>
            </a:pPr>
            <a:endParaRPr lang="en-US" altLang="ko-KR" sz="800" b="1" dirty="0" smtClean="0">
              <a:solidFill>
                <a:schemeClr val="tx1">
                  <a:lumMod val="50000"/>
                  <a:lumOff val="50000"/>
                </a:schemeClr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       </a:t>
            </a:r>
            <a:r>
              <a:rPr lang="ko-KR" altLang="en-US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참고문헌</a:t>
            </a:r>
            <a:endParaRPr lang="en-US" altLang="ko-KR" sz="1800" b="1" dirty="0">
              <a:solidFill>
                <a:schemeClr val="tx1">
                  <a:lumMod val="50000"/>
                  <a:lumOff val="50000"/>
                </a:schemeClr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  <p:sp>
        <p:nvSpPr>
          <p:cNvPr id="7" name="제목 2"/>
          <p:cNvSpPr>
            <a:spLocks noGrp="1"/>
          </p:cNvSpPr>
          <p:nvPr/>
        </p:nvSpPr>
        <p:spPr>
          <a:xfrm>
            <a:off x="2989508" y="2983100"/>
            <a:ext cx="3164984" cy="8917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ko-KR" altLang="en-US" sz="2700" b="1" dirty="0">
              <a:solidFill>
                <a:schemeClr val="bg1"/>
              </a:solidFill>
              <a:ea typeface="08서울남산체 EB" panose="02020603020101020101" pitchFamily="18" charset="-127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251520" y="260648"/>
            <a:ext cx="8640960" cy="50405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US" altLang="ko-KR" sz="2800" b="1" dirty="0" smtClean="0">
                <a:solidFill>
                  <a:srgbClr val="0000FF"/>
                </a:solidFill>
                <a:ea typeface="08서울남산체 EB" panose="02020603020101020101" pitchFamily="18" charset="-127"/>
              </a:rPr>
              <a:t>C o n t e n t s</a:t>
            </a:r>
            <a:endParaRPr lang="ko-KR" altLang="en-US" sz="2800" dirty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052735"/>
            <a:ext cx="4968552" cy="5400601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7367772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07504" y="188640"/>
            <a:ext cx="8921487" cy="6505094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4475093" y="1094264"/>
            <a:ext cx="109398" cy="2334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제목 2"/>
          <p:cNvSpPr txBox="1">
            <a:spLocks/>
          </p:cNvSpPr>
          <p:nvPr/>
        </p:nvSpPr>
        <p:spPr>
          <a:xfrm>
            <a:off x="2339752" y="3140968"/>
            <a:ext cx="4176464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3200" dirty="0" smtClean="0">
                <a:solidFill>
                  <a:schemeClr val="accent5">
                    <a:lumMod val="75000"/>
                  </a:schemeClr>
                </a:solidFill>
              </a:rPr>
              <a:t>      </a:t>
            </a:r>
            <a:endParaRPr lang="en-US" altLang="ko-KR" sz="4800" dirty="0">
              <a:solidFill>
                <a:srgbClr val="0000FF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473450" y="37226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07503" y="188640"/>
            <a:ext cx="8921487" cy="6505094"/>
          </a:xfrm>
        </p:spPr>
        <p:txBody>
          <a:bodyPr>
            <a:normAutofit/>
          </a:bodyPr>
          <a:lstStyle/>
          <a:p>
            <a:pPr algn="l" fontAlgn="base">
              <a:lnSpc>
                <a:spcPct val="150000"/>
              </a:lnSpc>
            </a:pPr>
            <a:r>
              <a:rPr lang="ko-KR" altLang="en-US" sz="1400" b="1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초     </a:t>
            </a:r>
            <a:r>
              <a:rPr lang="ko-KR" altLang="en-US" sz="1400" b="1" dirty="0" err="1" smtClean="0">
                <a:latin typeface="HY견명조" panose="02030600000101010101" pitchFamily="18" charset="-127"/>
                <a:ea typeface="HY견명조" panose="02030600000101010101" pitchFamily="18" charset="-127"/>
              </a:rPr>
              <a:t>록</a:t>
            </a:r>
            <a:r>
              <a:rPr lang="en-US" altLang="ko-KR" sz="1400" b="1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/>
            </a:r>
            <a:br>
              <a:rPr lang="en-US" altLang="ko-KR" sz="1400" b="1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</a:br>
            <a:r>
              <a:rPr lang="en-US" altLang="ko-KR" sz="1400" b="1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/>
            </a:r>
            <a:br>
              <a:rPr lang="en-US" altLang="ko-KR" sz="1400" b="1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</a:br>
            <a:r>
              <a:rPr lang="ko-KR" altLang="en-US" sz="1400" b="1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연구 </a:t>
            </a:r>
            <a:r>
              <a:rPr lang="ko-KR" altLang="en-US" sz="1400" b="1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목적</a:t>
            </a:r>
            <a:r>
              <a:rPr lang="en-US" altLang="ko-KR" sz="1400" b="1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: </a:t>
            </a:r>
            <a:r>
              <a:rPr lang="ko-KR" altLang="en-US" sz="14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본 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연구는 </a:t>
            </a:r>
            <a:r>
              <a:rPr lang="en-US" altLang="ko-KR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ASEAN 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지역에 대한 우리나라와 </a:t>
            </a:r>
            <a:r>
              <a:rPr lang="en-US" altLang="ko-KR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DAC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의 </a:t>
            </a:r>
            <a:r>
              <a:rPr lang="en-US" altLang="ko-KR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ODA </a:t>
            </a:r>
            <a:r>
              <a:rPr lang="ko-KR" altLang="en-US" sz="14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수원국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 경제성장 효과에 대해 알아보고자 한다</a:t>
            </a:r>
            <a:r>
              <a:rPr lang="en-US" altLang="ko-KR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. 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또한 </a:t>
            </a:r>
            <a:r>
              <a:rPr lang="ko-KR" altLang="en-US" sz="14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신남방정책을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 중심으로 한 우리나라의 </a:t>
            </a:r>
            <a:r>
              <a:rPr lang="en-US" altLang="ko-KR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ASEAN 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지역에 대한 경제협력과 민간기업 진출의 규모 또한 커지고 있는 상황에서</a:t>
            </a:r>
            <a:r>
              <a:rPr lang="en-US" altLang="ko-KR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, 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해외직접투자</a:t>
            </a:r>
            <a:r>
              <a:rPr lang="en-US" altLang="ko-KR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(FDI)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가 </a:t>
            </a:r>
            <a:r>
              <a:rPr lang="en-US" altLang="ko-KR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ASEAN 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지역의 </a:t>
            </a:r>
            <a:r>
              <a:rPr lang="en-US" altLang="ko-KR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ODA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를 통한 경제성장 효과에 어떠한 영향을 주는지 검증하고자 한다</a:t>
            </a:r>
            <a:r>
              <a:rPr lang="en-US" altLang="ko-KR" sz="14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.</a:t>
            </a:r>
            <a:br>
              <a:rPr lang="en-US" altLang="ko-KR" sz="14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</a:b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/>
            </a:r>
            <a:b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</a:br>
            <a:r>
              <a:rPr lang="ko-KR" altLang="en-US" sz="1400" b="1" dirty="0">
                <a:latin typeface="HY견명조" panose="02030600000101010101" pitchFamily="18" charset="-127"/>
                <a:ea typeface="HY견명조" panose="02030600000101010101" pitchFamily="18" charset="-127"/>
              </a:rPr>
              <a:t>연구 </a:t>
            </a:r>
            <a:r>
              <a:rPr lang="ko-KR" altLang="en-US" sz="1400" b="1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방법</a:t>
            </a:r>
            <a:r>
              <a:rPr lang="en-US" altLang="ko-KR" sz="14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:  </a:t>
            </a:r>
            <a:r>
              <a:rPr lang="ko-KR" altLang="en-US" sz="14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본 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연구는 </a:t>
            </a:r>
            <a:r>
              <a:rPr lang="en-US" altLang="ko-KR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2014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년부터 </a:t>
            </a:r>
            <a:r>
              <a:rPr lang="en-US" altLang="ko-KR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2020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년까지의 </a:t>
            </a:r>
            <a:r>
              <a:rPr lang="en-US" altLang="ko-KR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ASEAN 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국가의 </a:t>
            </a:r>
            <a:r>
              <a:rPr lang="ko-KR" altLang="en-US" sz="14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공적개발원조</a:t>
            </a:r>
            <a:r>
              <a:rPr lang="en-US" altLang="ko-KR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(ODA)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와 경제성장</a:t>
            </a:r>
            <a:r>
              <a:rPr lang="en-US" altLang="ko-KR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(GDP) 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데이터를 사용하여</a:t>
            </a:r>
            <a:r>
              <a:rPr lang="en-US" altLang="ko-KR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, ODA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의 </a:t>
            </a:r>
            <a:r>
              <a:rPr lang="en-US" altLang="ko-KR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ASEAN 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지역에 대한 효과를 분석하고자 하였다</a:t>
            </a:r>
            <a:b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</a:br>
            <a:r>
              <a:rPr lang="en-US" altLang="ko-KR" sz="14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/>
            </a:r>
            <a:br>
              <a:rPr lang="en-US" altLang="ko-KR" sz="14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</a:br>
            <a:r>
              <a:rPr lang="ko-KR" altLang="en-US" sz="1400" b="1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연구 </a:t>
            </a:r>
            <a:r>
              <a:rPr lang="ko-KR" altLang="en-US" sz="1400" b="1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내용</a:t>
            </a:r>
            <a:r>
              <a:rPr lang="en-US" altLang="ko-KR" sz="14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:  </a:t>
            </a:r>
            <a:r>
              <a:rPr lang="ko-KR" altLang="en-US" sz="14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연구 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결과를 통해 한국과 </a:t>
            </a:r>
            <a:r>
              <a:rPr lang="en-US" altLang="ko-KR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DAC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의 </a:t>
            </a:r>
            <a:r>
              <a:rPr lang="en-US" altLang="ko-KR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ODA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가 </a:t>
            </a:r>
            <a:r>
              <a:rPr lang="en-US" altLang="ko-KR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ASEAN 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지역의 경제성장에 유의미한 긍정적인 효과가 있음을 확인하였다</a:t>
            </a:r>
            <a:r>
              <a:rPr lang="en-US" altLang="ko-KR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. 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또한 </a:t>
            </a:r>
            <a:r>
              <a:rPr lang="en-US" altLang="ko-KR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ASEAN 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지역으로의 </a:t>
            </a:r>
            <a:r>
              <a:rPr lang="en-US" altLang="ko-KR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FDI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가 우리나라와 </a:t>
            </a:r>
            <a:r>
              <a:rPr lang="en-US" altLang="ko-KR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DAC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의 </a:t>
            </a:r>
            <a:r>
              <a:rPr lang="en-US" altLang="ko-KR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ODA 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경제성장 효과에 유의한 양의 조절 영향을 갖는다는 것을 확인하였다</a:t>
            </a:r>
            <a:r>
              <a:rPr lang="en-US" altLang="ko-KR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. 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/>
            </a:r>
            <a:b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</a:br>
            <a:r>
              <a:rPr lang="en-US" altLang="ko-KR" sz="14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/>
            </a:r>
            <a:br>
              <a:rPr lang="en-US" altLang="ko-KR" sz="14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</a:br>
            <a:r>
              <a:rPr lang="ko-KR" altLang="en-US" sz="1400" b="1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결론 </a:t>
            </a:r>
            <a:r>
              <a:rPr lang="ko-KR" altLang="en-US" sz="1400" b="1" dirty="0">
                <a:latin typeface="HY견명조" panose="02030600000101010101" pitchFamily="18" charset="-127"/>
                <a:ea typeface="HY견명조" panose="02030600000101010101" pitchFamily="18" charset="-127"/>
              </a:rPr>
              <a:t>및 </a:t>
            </a:r>
            <a:r>
              <a:rPr lang="ko-KR" altLang="en-US" sz="1400" b="1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제언</a:t>
            </a:r>
            <a:r>
              <a:rPr lang="en-US" altLang="ko-KR" sz="1400" b="1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:  </a:t>
            </a:r>
            <a:r>
              <a:rPr lang="en-US" altLang="ko-KR" sz="14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ODA </a:t>
            </a:r>
            <a:r>
              <a:rPr lang="ko-KR" altLang="en-US" sz="14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효과가 우리나라는 </a:t>
            </a:r>
            <a:r>
              <a:rPr lang="en-US" altLang="ko-KR" sz="14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2</a:t>
            </a:r>
            <a:r>
              <a:rPr lang="ko-KR" altLang="en-US" sz="1400" dirty="0" err="1" smtClean="0">
                <a:latin typeface="HY견명조" panose="02030600000101010101" pitchFamily="18" charset="-127"/>
                <a:ea typeface="HY견명조" panose="02030600000101010101" pitchFamily="18" charset="-127"/>
              </a:rPr>
              <a:t>년후에</a:t>
            </a:r>
            <a:r>
              <a:rPr lang="en-US" altLang="ko-KR" sz="14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, DAC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는 </a:t>
            </a:r>
            <a:r>
              <a:rPr lang="en-US" altLang="ko-KR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1</a:t>
            </a:r>
            <a:r>
              <a:rPr lang="ko-KR" altLang="en-US" sz="14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년후에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 발현된다는 </a:t>
            </a:r>
            <a:r>
              <a:rPr lang="ko-KR" altLang="en-US" sz="14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것은 </a:t>
            </a:r>
            <a:r>
              <a:rPr lang="en-US" altLang="ko-KR" sz="14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ODA </a:t>
            </a:r>
            <a:r>
              <a:rPr lang="ko-KR" altLang="en-US" sz="14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추진효과가 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즉각 </a:t>
            </a:r>
            <a:r>
              <a:rPr lang="ko-KR" altLang="en-US" sz="14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나타나는게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 아니라 </a:t>
            </a:r>
            <a:r>
              <a:rPr lang="ko-KR" altLang="en-US" sz="14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어느정도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 시점이 지나야 발현된다는 </a:t>
            </a:r>
            <a:r>
              <a:rPr lang="ko-KR" altLang="en-US" sz="14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것을 알 수 있다</a:t>
            </a:r>
            <a:r>
              <a:rPr lang="en-US" altLang="ko-KR" sz="14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. </a:t>
            </a:r>
            <a:r>
              <a:rPr lang="ko-KR" altLang="en-US" sz="14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따라서 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장기적인 접근을 통한 지속적인 추진이 </a:t>
            </a:r>
            <a:r>
              <a:rPr lang="ko-KR" altLang="en-US" sz="14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필요하다는 것을 보여주고 있다</a:t>
            </a:r>
            <a:r>
              <a:rPr lang="en-US" altLang="ko-KR" sz="14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. </a:t>
            </a:r>
            <a:r>
              <a:rPr lang="ko-KR" altLang="en-US" sz="14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본 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연구가 </a:t>
            </a:r>
            <a:r>
              <a:rPr lang="en-US" altLang="ko-KR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ASEAN 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국가와 대한민국 간의 기업활동 및 투자를 확대하고 경제 분야 다방면에서의 협력을 증진할 수 있는 </a:t>
            </a:r>
            <a:r>
              <a:rPr lang="ko-KR" altLang="en-US" sz="14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신남방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r>
              <a:rPr lang="en-US" altLang="ko-KR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ODA </a:t>
            </a:r>
            <a:r>
              <a:rPr lang="ko-KR" altLang="en-US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정책을 위한 기초자료가 되길 바란다</a:t>
            </a:r>
            <a:r>
              <a:rPr lang="en-US" altLang="ko-KR" sz="1400" dirty="0">
                <a:latin typeface="HY견명조" panose="02030600000101010101" pitchFamily="18" charset="-127"/>
                <a:ea typeface="HY견명조" panose="02030600000101010101" pitchFamily="18" charset="-127"/>
              </a:rPr>
              <a:t>.</a:t>
            </a:r>
            <a:endParaRPr lang="ko-KR" altLang="en-US" sz="14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187960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07504" y="542258"/>
            <a:ext cx="8928992" cy="6199110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 latinLnBrk="0"/>
            <a:endParaRPr lang="en-US" altLang="ko-KR" sz="1600" dirty="0" smtClean="0">
              <a:solidFill>
                <a:schemeClr val="tx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6" name="제목 2"/>
          <p:cNvSpPr txBox="1">
            <a:spLocks/>
          </p:cNvSpPr>
          <p:nvPr/>
        </p:nvSpPr>
        <p:spPr>
          <a:xfrm>
            <a:off x="467544" y="1268760"/>
            <a:ext cx="8182288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 spc="-150">
                <a:solidFill>
                  <a:schemeClr val="tx1"/>
                </a:solidFill>
                <a:latin typeface="Noto Sans Korean Bold" pitchFamily="34" charset="-127"/>
                <a:ea typeface="Noto Sans Korean Bold" pitchFamily="34" charset="-127"/>
                <a:cs typeface="+mj-cs"/>
              </a:defRPr>
            </a:lvl1pPr>
          </a:lstStyle>
          <a:p>
            <a:pPr algn="just">
              <a:spcBef>
                <a:spcPts val="500"/>
              </a:spcBef>
            </a:pPr>
            <a:endParaRPr lang="en-US" altLang="ko-KR" sz="1600" dirty="0" smtClean="0">
              <a:ea typeface="08서울한강체 M" panose="02020603020101020101" pitchFamily="18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/>
          </p:nvPr>
        </p:nvGraphicFramePr>
        <p:xfrm>
          <a:off x="121055" y="151448"/>
          <a:ext cx="8946033" cy="425626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{93296810-A885-4BE3-A3E7-6D5BEEA58F35}</a:tableStyleId>
              </a:tblPr>
              <a:tblGrid>
                <a:gridCol w="8505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0954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256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baseline="0" dirty="0" smtClean="0">
                          <a:solidFill>
                            <a:schemeClr val="bg1"/>
                          </a:solidFill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Ⅰ</a:t>
                      </a:r>
                      <a:endParaRPr lang="ko-KR" altLang="en-US" baseline="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서론</a:t>
                      </a:r>
                      <a:endParaRPr lang="ko-KR" altLang="en-US" dirty="0">
                        <a:latin typeface="HY견명조" panose="02030600000101010101" pitchFamily="18" charset="-127"/>
                        <a:ea typeface="HY견명조" panose="02030600000101010101" pitchFamily="18" charset="-127"/>
                      </a:endParaRPr>
                    </a:p>
                  </a:txBody>
                  <a:tcPr>
                    <a:cell3D prstMaterial="dkEdge">
                      <a:bevel w="50800" prst="hardEdge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7" name="제목 2"/>
          <p:cNvSpPr txBox="1">
            <a:spLocks/>
          </p:cNvSpPr>
          <p:nvPr/>
        </p:nvSpPr>
        <p:spPr>
          <a:xfrm>
            <a:off x="113850" y="577074"/>
            <a:ext cx="8850637" cy="61642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/>
            <a:endParaRPr lang="ko-KR" altLang="en-US" sz="1600" dirty="0"/>
          </a:p>
          <a:p>
            <a:pPr algn="l" fontAlgn="base">
              <a:lnSpc>
                <a:spcPct val="150000"/>
              </a:lnSpc>
            </a:pP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인도주의적 관점에서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ODA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의 목적은 </a:t>
            </a:r>
            <a:r>
              <a:rPr lang="ko-KR" altLang="en-US" sz="16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수원국의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 경제와 사회 발전을 촉진하는 것이다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. FDI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의 목적은 기업의 이윤을 추구하는 데 있다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. </a:t>
            </a:r>
            <a:endParaRPr lang="en-US" altLang="ko-KR" sz="1600" dirty="0" smtClean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 fontAlgn="base"/>
            <a:endParaRPr lang="ko-KR" altLang="en-US" sz="16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 fontAlgn="base">
              <a:lnSpc>
                <a:spcPct val="150000"/>
              </a:lnSpc>
            </a:pP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FDI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는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ODA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의 </a:t>
            </a:r>
            <a:r>
              <a:rPr lang="ko-KR" altLang="en-US" sz="16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효과성을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 강화하는 요인으로 작용할 수 있다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. ODA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는 효과적인 인적자원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,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인프라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,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창업 역량 강화를 통해 </a:t>
            </a:r>
            <a:r>
              <a:rPr lang="ko-KR" altLang="en-US" sz="16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수원국의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 경제성장으로 이어진다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.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 이때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FDI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유입을 통한 인적 자원과 인프라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,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그리고 현지 기업의 역량 수준은 </a:t>
            </a:r>
            <a:r>
              <a:rPr lang="ko-KR" altLang="en-US" sz="16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현지국의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 유리한 환경을 조성함으로써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ODA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의 경제성장 효과를 강화하는 요인으로 작용할 수 있다는 것이다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.</a:t>
            </a:r>
          </a:p>
          <a:p>
            <a:pPr algn="l" fontAlgn="base"/>
            <a:endParaRPr lang="ko-KR" altLang="en-US" sz="16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 fontAlgn="base">
              <a:lnSpc>
                <a:spcPct val="150000"/>
              </a:lnSpc>
            </a:pP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우리나라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ODA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총액 확대 추세에 따라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ASEAN ODA 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규모는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지난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10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년간 두 </a:t>
            </a:r>
            <a:r>
              <a:rPr lang="ko-KR" altLang="en-US" sz="16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배가량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 증가하고 있는 추세이다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.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한국과의 교역 규모나 교역비중 측면에서도 빠른 성장을 보이는 게 특징이다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.</a:t>
            </a:r>
          </a:p>
          <a:p>
            <a:pPr fontAlgn="base">
              <a:lnSpc>
                <a:spcPct val="150000"/>
              </a:lnSpc>
            </a:pP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&lt;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표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1&gt;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공여 </a:t>
            </a:r>
            <a:r>
              <a:rPr lang="ko-KR" altLang="en-US" sz="16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주체별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 아시아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ODA 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규모</a:t>
            </a:r>
            <a:endParaRPr lang="en-US" altLang="ko-KR" sz="1600" dirty="0" smtClean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 fontAlgn="base">
              <a:lnSpc>
                <a:spcPct val="150000"/>
              </a:lnSpc>
            </a:pPr>
            <a:endParaRPr lang="en-US" altLang="ko-KR" sz="16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 fontAlgn="base">
              <a:lnSpc>
                <a:spcPct val="150000"/>
              </a:lnSpc>
            </a:pPr>
            <a:endParaRPr lang="en-US" altLang="ko-KR" sz="1600" dirty="0" smtClean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 fontAlgn="base">
              <a:lnSpc>
                <a:spcPct val="150000"/>
              </a:lnSpc>
            </a:pPr>
            <a:endParaRPr lang="en-US" altLang="ko-KR" sz="16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 fontAlgn="base">
              <a:lnSpc>
                <a:spcPct val="150000"/>
              </a:lnSpc>
            </a:pPr>
            <a:endParaRPr lang="en-US" altLang="ko-KR" sz="1600" dirty="0" smtClean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 fontAlgn="base">
              <a:lnSpc>
                <a:spcPct val="150000"/>
              </a:lnSpc>
            </a:pPr>
            <a:endParaRPr lang="en-US" altLang="ko-KR" sz="16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 fontAlgn="base">
              <a:lnSpc>
                <a:spcPct val="150000"/>
              </a:lnSpc>
            </a:pPr>
            <a:endParaRPr lang="ko-KR" altLang="en-US" sz="16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 fontAlgn="base"/>
            <a:endParaRPr lang="en-US" altLang="ko-KR" sz="1600" dirty="0" smtClean="0"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4437112"/>
            <a:ext cx="8784975" cy="2339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835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07504" y="542258"/>
            <a:ext cx="8928992" cy="6199110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 latinLnBrk="0"/>
            <a:endParaRPr lang="en-US" altLang="ko-KR" sz="1600" dirty="0" smtClean="0">
              <a:solidFill>
                <a:schemeClr val="tx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6" name="제목 2"/>
          <p:cNvSpPr txBox="1">
            <a:spLocks/>
          </p:cNvSpPr>
          <p:nvPr/>
        </p:nvSpPr>
        <p:spPr>
          <a:xfrm>
            <a:off x="467544" y="1268760"/>
            <a:ext cx="8182288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 spc="-150">
                <a:solidFill>
                  <a:schemeClr val="tx1"/>
                </a:solidFill>
                <a:latin typeface="Noto Sans Korean Bold" pitchFamily="34" charset="-127"/>
                <a:ea typeface="Noto Sans Korean Bold" pitchFamily="34" charset="-127"/>
                <a:cs typeface="+mj-cs"/>
              </a:defRPr>
            </a:lvl1pPr>
          </a:lstStyle>
          <a:p>
            <a:pPr algn="just">
              <a:spcBef>
                <a:spcPts val="500"/>
              </a:spcBef>
            </a:pPr>
            <a:endParaRPr lang="en-US" altLang="ko-KR" sz="1600" dirty="0" smtClean="0">
              <a:ea typeface="08서울한강체 M" panose="02020603020101020101" pitchFamily="18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/>
          </p:nvPr>
        </p:nvGraphicFramePr>
        <p:xfrm>
          <a:off x="121055" y="151448"/>
          <a:ext cx="8946033" cy="425626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{93296810-A885-4BE3-A3E7-6D5BEEA58F35}</a:tableStyleId>
              </a:tblPr>
              <a:tblGrid>
                <a:gridCol w="8505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0954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256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baseline="0" dirty="0" smtClean="0">
                          <a:solidFill>
                            <a:schemeClr val="bg1"/>
                          </a:solidFill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Ⅰ</a:t>
                      </a:r>
                      <a:endParaRPr lang="ko-KR" altLang="en-US" baseline="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서론</a:t>
                      </a:r>
                      <a:endParaRPr lang="ko-KR" altLang="en-US" dirty="0">
                        <a:latin typeface="HY견명조" panose="02030600000101010101" pitchFamily="18" charset="-127"/>
                        <a:ea typeface="HY견명조" panose="02030600000101010101" pitchFamily="18" charset="-127"/>
                      </a:endParaRPr>
                    </a:p>
                  </a:txBody>
                  <a:tcPr>
                    <a:cell3D prstMaterial="dkEdge">
                      <a:bevel w="50800" prst="hardEdge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7" name="제목 2"/>
          <p:cNvSpPr txBox="1">
            <a:spLocks/>
          </p:cNvSpPr>
          <p:nvPr/>
        </p:nvSpPr>
        <p:spPr>
          <a:xfrm>
            <a:off x="113850" y="577074"/>
            <a:ext cx="8850637" cy="61642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/>
            <a:endParaRPr lang="en-US" altLang="ko-KR" sz="1600" dirty="0" smtClean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 smtClean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 smtClean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 smtClean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 smtClean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 smtClean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 smtClean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 smtClean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 smtClean="0"/>
          </a:p>
          <a:p>
            <a:pPr fontAlgn="base"/>
            <a:endParaRPr lang="ko-KR" altLang="en-US" sz="1600" dirty="0"/>
          </a:p>
          <a:p>
            <a:pPr algn="l" fontAlgn="base">
              <a:lnSpc>
                <a:spcPct val="150000"/>
              </a:lnSpc>
            </a:pP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미국의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대중 통상 압박과 최근 미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·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중 무역분쟁의 장기화로 중국 진출 제조기업들의 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“</a:t>
            </a:r>
            <a:r>
              <a:rPr lang="ko-KR" altLang="en-US" sz="1600" dirty="0" err="1" smtClean="0">
                <a:latin typeface="HY견명조" panose="02030600000101010101" pitchFamily="18" charset="-127"/>
                <a:ea typeface="HY견명조" panose="02030600000101010101" pitchFamily="18" charset="-127"/>
              </a:rPr>
              <a:t>탈중국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”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현상이 확대되면서 우리 기업은 베트남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,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인니 등 </a:t>
            </a:r>
            <a:r>
              <a:rPr lang="ko-KR" altLang="en-US" sz="16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신남방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 국가들을 중심으로 새롭게 형성되는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Global Value Chain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으로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ASEAN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국가를 중심으로 생산네트워크가 이동한 실정이다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. </a:t>
            </a:r>
            <a:endParaRPr lang="ko-KR" altLang="en-US" sz="16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 fontAlgn="base"/>
            <a:endParaRPr lang="en-US" altLang="ko-KR" sz="1600" dirty="0" smtClean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 fontAlgn="base">
              <a:lnSpc>
                <a:spcPct val="150000"/>
              </a:lnSpc>
            </a:pP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본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연구는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ASEAN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지역에 대한 한국과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DAC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의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ODA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와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FDI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사이의 관계에 대해 주목하여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, ASEAN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지역의 경제성장에 미치는 영향에 대해 알아보고자 한다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.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</a:p>
          <a:p>
            <a:pPr algn="l">
              <a:lnSpc>
                <a:spcPct val="150000"/>
              </a:lnSpc>
            </a:pPr>
            <a:endParaRPr lang="en-US" altLang="ko-KR" sz="16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  <p:sp>
        <p:nvSpPr>
          <p:cNvPr id="8" name="제목 2"/>
          <p:cNvSpPr txBox="1">
            <a:spLocks/>
          </p:cNvSpPr>
          <p:nvPr/>
        </p:nvSpPr>
        <p:spPr>
          <a:xfrm>
            <a:off x="76912" y="491583"/>
            <a:ext cx="8805146" cy="4763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lnSpc>
                <a:spcPct val="150000"/>
              </a:lnSpc>
            </a:pP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&lt;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표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2&gt; ASEAN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지역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ODA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공여 순위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(2010-2019)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총액기준 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917209"/>
            <a:ext cx="8928992" cy="337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579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81866" y="574050"/>
            <a:ext cx="8928992" cy="6199110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 latinLnBrk="0"/>
            <a:endParaRPr lang="en-US" altLang="ko-KR" sz="1600" dirty="0" smtClean="0">
              <a:solidFill>
                <a:schemeClr val="tx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6" name="제목 2"/>
          <p:cNvSpPr txBox="1">
            <a:spLocks/>
          </p:cNvSpPr>
          <p:nvPr/>
        </p:nvSpPr>
        <p:spPr>
          <a:xfrm>
            <a:off x="467544" y="1268760"/>
            <a:ext cx="8182288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 spc="-150">
                <a:solidFill>
                  <a:schemeClr val="tx1"/>
                </a:solidFill>
                <a:latin typeface="Noto Sans Korean Bold" pitchFamily="34" charset="-127"/>
                <a:ea typeface="Noto Sans Korean Bold" pitchFamily="34" charset="-127"/>
                <a:cs typeface="+mj-cs"/>
              </a:defRPr>
            </a:lvl1pPr>
          </a:lstStyle>
          <a:p>
            <a:pPr algn="just">
              <a:spcBef>
                <a:spcPts val="500"/>
              </a:spcBef>
            </a:pPr>
            <a:endParaRPr lang="en-US" altLang="ko-KR" sz="1600" dirty="0" smtClean="0">
              <a:ea typeface="08서울한강체 M" panose="02020603020101020101" pitchFamily="18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/>
          </p:nvPr>
        </p:nvGraphicFramePr>
        <p:xfrm>
          <a:off x="121055" y="151448"/>
          <a:ext cx="8946033" cy="425626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{93296810-A885-4BE3-A3E7-6D5BEEA58F35}</a:tableStyleId>
              </a:tblPr>
              <a:tblGrid>
                <a:gridCol w="8505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0954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2562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baseline="0" dirty="0" smtClean="0">
                          <a:solidFill>
                            <a:schemeClr val="bg1"/>
                          </a:solidFill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Ⅱ</a:t>
                      </a:r>
                      <a:endParaRPr lang="ko-KR" altLang="en-US" dirty="0"/>
                    </a:p>
                  </a:txBody>
                  <a:tcPr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이론적 배경</a:t>
                      </a:r>
                      <a:endParaRPr lang="ko-KR" altLang="en-US" dirty="0">
                        <a:latin typeface="HY견명조" panose="02030600000101010101" pitchFamily="18" charset="-127"/>
                        <a:ea typeface="HY견명조" panose="02030600000101010101" pitchFamily="18" charset="-127"/>
                      </a:endParaRPr>
                    </a:p>
                  </a:txBody>
                  <a:tcPr>
                    <a:cell3D prstMaterial="dkEdge">
                      <a:bevel w="50800" prst="hardEdge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>
            <p:extLst/>
          </p:nvPr>
        </p:nvGraphicFramePr>
        <p:xfrm>
          <a:off x="128237" y="597044"/>
          <a:ext cx="8908259" cy="37084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105938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488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2-1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1" dirty="0" err="1" smtClean="0">
                          <a:solidFill>
                            <a:schemeClr val="bg1"/>
                          </a:solidFill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공적개발원조</a:t>
                      </a:r>
                      <a:r>
                        <a:rPr lang="en-US" altLang="ko-KR" sz="1800" b="1" dirty="0" smtClean="0">
                          <a:solidFill>
                            <a:schemeClr val="bg1"/>
                          </a:solidFill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(ODA)</a:t>
                      </a:r>
                      <a:r>
                        <a:rPr lang="ko-KR" altLang="en-US" sz="1800" b="1" dirty="0" smtClean="0">
                          <a:solidFill>
                            <a:schemeClr val="bg1"/>
                          </a:solidFill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와 경제성장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8" name="제목 2"/>
          <p:cNvSpPr txBox="1">
            <a:spLocks/>
          </p:cNvSpPr>
          <p:nvPr/>
        </p:nvSpPr>
        <p:spPr>
          <a:xfrm>
            <a:off x="128237" y="1084881"/>
            <a:ext cx="8836250" cy="55124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endParaRPr lang="ko-KR" altLang="en-US" sz="1600" dirty="0"/>
          </a:p>
          <a:p>
            <a:pPr algn="l">
              <a:lnSpc>
                <a:spcPct val="150000"/>
              </a:lnSpc>
            </a:pPr>
            <a:endParaRPr lang="en-US" altLang="ko-KR" sz="16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1336749"/>
              </p:ext>
            </p:extLst>
          </p:nvPr>
        </p:nvGraphicFramePr>
        <p:xfrm>
          <a:off x="128236" y="1445496"/>
          <a:ext cx="8836251" cy="3993494"/>
        </p:xfrm>
        <a:graphic>
          <a:graphicData uri="http://schemas.openxmlformats.org/drawingml/2006/table">
            <a:tbl>
              <a:tblPr/>
              <a:tblGrid>
                <a:gridCol w="14093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42688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9041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연구자</a:t>
                      </a:r>
                    </a:p>
                  </a:txBody>
                  <a:tcPr marR="35941" marT="17907" marB="1790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내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            용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</a:endParaRPr>
                    </a:p>
                  </a:txBody>
                  <a:tcPr marL="64770" marR="64770" marT="17907" marB="1790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510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장창용 외</a:t>
                      </a:r>
                    </a:p>
                  </a:txBody>
                  <a:tcPr marR="35941" marT="17907" marB="1790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3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정부 또는 공공기관이 개발도상국 정부</a:t>
                      </a:r>
                      <a:r>
                        <a:rPr lang="en-US" altLang="ko-KR" sz="1400" kern="0" spc="-3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, </a:t>
                      </a:r>
                      <a:r>
                        <a:rPr lang="ko-KR" altLang="en-US" sz="1400" kern="0" spc="-3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지역에 제공하는 자금과 기술을 의미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</a:endParaRPr>
                    </a:p>
                  </a:txBody>
                  <a:tcPr marL="64770" marR="64770" marT="17907" marB="1790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041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안동인</a:t>
                      </a:r>
                    </a:p>
                  </a:txBody>
                  <a:tcPr marR="35941" marT="17907" marB="1790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빈부의 격차를 해소하는 것을 목적</a:t>
                      </a:r>
                    </a:p>
                  </a:txBody>
                  <a:tcPr marL="64770" marR="64770" marT="17907" marB="1790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041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조혜영</a:t>
                      </a:r>
                    </a:p>
                  </a:txBody>
                  <a:tcPr marR="35941" marT="17907" marB="1790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빈곤 문제는 국제사회 전반의 여러 요인에 기인 </a:t>
                      </a:r>
                    </a:p>
                  </a:txBody>
                  <a:tcPr marL="64770" marR="64770" marT="17907" marB="1790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041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ODA KOR</a:t>
                      </a:r>
                    </a:p>
                  </a:txBody>
                  <a:tcPr marR="35941" marT="17907" marB="1790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빈곤 해결은 사회 전반의 다각적인 노력이 필요</a:t>
                      </a:r>
                    </a:p>
                  </a:txBody>
                  <a:tcPr marL="64770" marR="64770" marT="17907" marB="1790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3510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Gupta </a:t>
                      </a:r>
                      <a:r>
                        <a:rPr lang="ko-KR" altLang="en-US" sz="1400" kern="0" spc="-26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외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</a:endParaRPr>
                    </a:p>
                  </a:txBody>
                  <a:tcPr marR="35941" marT="17907" marB="1790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자본 확보는 선진국과의 격차를 좁힐 수 있다</a:t>
                      </a:r>
                    </a:p>
                  </a:txBody>
                  <a:tcPr marL="64770" marR="64770" marT="17907" marB="1790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9041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Karras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</a:endParaRPr>
                    </a:p>
                  </a:txBody>
                  <a:tcPr marR="35941" marT="17907" marB="1790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ODA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와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GDP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는 통계적으로 유의미한 긍정적 관계</a:t>
                      </a:r>
                    </a:p>
                  </a:txBody>
                  <a:tcPr marL="64770" marR="64770" marT="17907" marB="1790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9041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Boone</a:t>
                      </a:r>
                    </a:p>
                  </a:txBody>
                  <a:tcPr marR="35941" marT="17907" marB="1790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원조가 정부의 재정 규모를 증가</a:t>
                      </a:r>
                    </a:p>
                  </a:txBody>
                  <a:tcPr marL="64770" marR="64770" marT="17907" marB="1790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9041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Lensink </a:t>
                      </a: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외</a:t>
                      </a:r>
                    </a:p>
                  </a:txBody>
                  <a:tcPr marR="35941" marT="17907" marB="1790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ODA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를 통한 외부 자본이 </a:t>
                      </a: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수원국의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 재정 및 투자 정책에 부정적인 영향</a:t>
                      </a:r>
                    </a:p>
                  </a:txBody>
                  <a:tcPr marL="64770" marR="64770" marT="17907" marB="1790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9041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Burnside </a:t>
                      </a: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외</a:t>
                      </a:r>
                    </a:p>
                  </a:txBody>
                  <a:tcPr marR="35941" marT="17907" marB="1790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경제 성장에 미치는 영향이 모호하다고 하였다</a:t>
                      </a:r>
                    </a:p>
                  </a:txBody>
                  <a:tcPr marL="64770" marR="64770" marT="17907" marB="17907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854200" y="23129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제목 2"/>
          <p:cNvSpPr txBox="1">
            <a:spLocks/>
          </p:cNvSpPr>
          <p:nvPr/>
        </p:nvSpPr>
        <p:spPr>
          <a:xfrm>
            <a:off x="128236" y="1109868"/>
            <a:ext cx="8805146" cy="3109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lnSpc>
                <a:spcPts val="2400"/>
              </a:lnSpc>
            </a:pP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&lt;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ODA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와 경제성장에 관한 선행연구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&gt;</a:t>
            </a:r>
            <a:endParaRPr lang="ko-KR" altLang="en-US" sz="16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  <p:sp>
        <p:nvSpPr>
          <p:cNvPr id="10" name="제목 2"/>
          <p:cNvSpPr txBox="1">
            <a:spLocks/>
          </p:cNvSpPr>
          <p:nvPr/>
        </p:nvSpPr>
        <p:spPr>
          <a:xfrm>
            <a:off x="159341" y="5638158"/>
            <a:ext cx="8805146" cy="9714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base">
              <a:lnSpc>
                <a:spcPct val="150000"/>
              </a:lnSpc>
            </a:pP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연구 결과에 따르면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,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대외원조가 긍정적인 효과가 있지만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ODA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의 효과는 수혜국의 경제적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,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정치적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,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제도적 조건에 따라 달라질 수 있다고 한다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.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이에 따라 </a:t>
            </a:r>
            <a:r>
              <a:rPr lang="ko-KR" altLang="en-US" sz="16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공여국들이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ODA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를 좀 더 선별적으로 지원하고자 하는 기존 입지를 지지할 수 있게 하였다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.</a:t>
            </a:r>
            <a:endParaRPr lang="ko-KR" altLang="en-US" sz="16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80117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07504" y="116632"/>
            <a:ext cx="8928992" cy="6624736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 latinLnBrk="0"/>
            <a:endParaRPr lang="en-US" altLang="ko-KR" sz="1600" dirty="0" smtClean="0">
              <a:solidFill>
                <a:schemeClr val="tx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6" name="제목 2"/>
          <p:cNvSpPr txBox="1">
            <a:spLocks/>
          </p:cNvSpPr>
          <p:nvPr/>
        </p:nvSpPr>
        <p:spPr>
          <a:xfrm>
            <a:off x="467544" y="1268760"/>
            <a:ext cx="8182288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 spc="-150">
                <a:solidFill>
                  <a:schemeClr val="tx1"/>
                </a:solidFill>
                <a:latin typeface="Noto Sans Korean Bold" pitchFamily="34" charset="-127"/>
                <a:ea typeface="Noto Sans Korean Bold" pitchFamily="34" charset="-127"/>
                <a:cs typeface="+mj-cs"/>
              </a:defRPr>
            </a:lvl1pPr>
          </a:lstStyle>
          <a:p>
            <a:pPr algn="just">
              <a:spcBef>
                <a:spcPts val="500"/>
              </a:spcBef>
            </a:pPr>
            <a:endParaRPr lang="en-US" altLang="ko-KR" sz="1600" dirty="0" smtClean="0">
              <a:ea typeface="08서울한강체 M" panose="02020603020101020101" pitchFamily="18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/>
          </p:nvPr>
        </p:nvGraphicFramePr>
        <p:xfrm>
          <a:off x="117870" y="128423"/>
          <a:ext cx="8908259" cy="37084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105938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488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2-2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800" b="1" dirty="0" smtClean="0">
                          <a:solidFill>
                            <a:schemeClr val="bg1"/>
                          </a:solidFill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ODA</a:t>
                      </a:r>
                      <a:r>
                        <a:rPr lang="ko-KR" altLang="en-US" sz="1800" b="1" dirty="0" smtClean="0">
                          <a:solidFill>
                            <a:schemeClr val="bg1"/>
                          </a:solidFill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와 </a:t>
                      </a:r>
                      <a:r>
                        <a:rPr lang="en-US" altLang="ko-KR" sz="1800" b="1" dirty="0" smtClean="0">
                          <a:solidFill>
                            <a:schemeClr val="bg1"/>
                          </a:solidFill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FDI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8" name="제목 2"/>
          <p:cNvSpPr txBox="1">
            <a:spLocks/>
          </p:cNvSpPr>
          <p:nvPr/>
        </p:nvSpPr>
        <p:spPr>
          <a:xfrm>
            <a:off x="128237" y="1084881"/>
            <a:ext cx="8836250" cy="55124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endParaRPr lang="ko-KR" altLang="en-US" sz="1600" dirty="0"/>
          </a:p>
          <a:p>
            <a:pPr algn="l">
              <a:lnSpc>
                <a:spcPct val="150000"/>
              </a:lnSpc>
            </a:pPr>
            <a:endParaRPr lang="en-US" altLang="ko-KR" sz="16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854200" y="23129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제목 2"/>
          <p:cNvSpPr txBox="1">
            <a:spLocks/>
          </p:cNvSpPr>
          <p:nvPr/>
        </p:nvSpPr>
        <p:spPr>
          <a:xfrm>
            <a:off x="107504" y="511053"/>
            <a:ext cx="8877753" cy="4298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lnSpc>
                <a:spcPts val="2400"/>
              </a:lnSpc>
            </a:pP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&lt;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ODA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와 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FDI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의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선행연구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&gt;</a:t>
            </a:r>
            <a:endParaRPr lang="ko-KR" altLang="en-US" sz="16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  <p:sp>
        <p:nvSpPr>
          <p:cNvPr id="10" name="제목 2"/>
          <p:cNvSpPr txBox="1">
            <a:spLocks/>
          </p:cNvSpPr>
          <p:nvPr/>
        </p:nvSpPr>
        <p:spPr>
          <a:xfrm>
            <a:off x="159341" y="5136211"/>
            <a:ext cx="8805146" cy="16412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base">
              <a:lnSpc>
                <a:spcPct val="150000"/>
              </a:lnSpc>
            </a:pP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개발도상국은 한정된 사회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,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경제적 조건과 선진국 대비 제한된 과학기술과 낮은 수준의 인재 규모는 해외직접투자 및 경제발전에 장애요인으로 </a:t>
            </a:r>
            <a:r>
              <a:rPr lang="ko-KR" altLang="en-US" sz="16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지적받고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 있다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.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정부의 예산 규모가 충분하지 않을 경우 외부로부터의 경제적 지원은 긍정적인 대안이 될 수 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있다</a:t>
            </a:r>
            <a:endParaRPr lang="ko-KR" altLang="en-US" sz="16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2911230"/>
              </p:ext>
            </p:extLst>
          </p:nvPr>
        </p:nvGraphicFramePr>
        <p:xfrm>
          <a:off x="107504" y="931668"/>
          <a:ext cx="8918625" cy="2433828"/>
        </p:xfrm>
        <a:graphic>
          <a:graphicData uri="http://schemas.openxmlformats.org/drawingml/2006/table">
            <a:tbl>
              <a:tblPr/>
              <a:tblGrid>
                <a:gridCol w="13519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56671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755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연구자</a:t>
                      </a:r>
                    </a:p>
                  </a:txBody>
                  <a:tcPr marR="35941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내                     </a:t>
                      </a:r>
                      <a:r>
                        <a:rPr lang="ko-KR" altLang="en-US" sz="1400" kern="0" spc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용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461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 err="1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Chenery</a:t>
                      </a:r>
                      <a:r>
                        <a:rPr lang="en-US" sz="1400" kern="0" spc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 </a:t>
                      </a:r>
                      <a:r>
                        <a:rPr lang="ko-KR" altLang="en-US" sz="1400" kern="0" spc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외</a:t>
                      </a:r>
                    </a:p>
                  </a:txBody>
                  <a:tcPr marR="35941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ODA</a:t>
                      </a:r>
                      <a:r>
                        <a:rPr lang="ko-KR" altLang="en-US" sz="1400" kern="0" spc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가 국내 저축을 보완하고 투자</a:t>
                      </a:r>
                      <a:r>
                        <a:rPr lang="en-US" altLang="ko-KR" sz="1400" kern="0" spc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, </a:t>
                      </a:r>
                      <a:r>
                        <a:rPr lang="ko-KR" altLang="en-US" sz="1400" kern="0" spc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자본축적 및 국가 성장을 이끈다고 주장</a:t>
                      </a:r>
                    </a:p>
                  </a:txBody>
                  <a:tcPr marR="35941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7555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Morrissey</a:t>
                      </a:r>
                    </a:p>
                  </a:txBody>
                  <a:tcPr marR="35941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생산성과 내생적 기술의 변화를 촉진할 수 있다고 주장</a:t>
                      </a:r>
                    </a:p>
                  </a:txBody>
                  <a:tcPr marR="35941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461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Sabra </a:t>
                      </a:r>
                      <a:r>
                        <a:rPr lang="ko-KR" altLang="en-US" sz="1400" kern="0" spc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외</a:t>
                      </a:r>
                    </a:p>
                  </a:txBody>
                  <a:tcPr marR="35941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10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ODA</a:t>
                      </a:r>
                      <a:r>
                        <a:rPr lang="ko-KR" altLang="en-US" sz="1400" kern="0" spc="-10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가 </a:t>
                      </a:r>
                      <a:r>
                        <a:rPr lang="en-US" altLang="ko-KR" sz="1400" kern="0" spc="-10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FDI</a:t>
                      </a:r>
                      <a:r>
                        <a:rPr lang="ko-KR" altLang="en-US" sz="1400" kern="0" spc="-10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에는 부정적인 영향을 미치지 않을 때에만 </a:t>
                      </a:r>
                      <a:r>
                        <a:rPr lang="ko-KR" altLang="en-US" sz="1400" kern="0" spc="-100" dirty="0" err="1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수원국의</a:t>
                      </a:r>
                      <a:r>
                        <a:rPr lang="ko-KR" altLang="en-US" sz="1400" kern="0" spc="-10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 경제적 성장에 긍정적인 영향</a:t>
                      </a:r>
                      <a:endParaRPr lang="ko-KR" altLang="en-US" sz="1400" kern="0" spc="0" dirty="0">
                        <a:solidFill>
                          <a:schemeClr val="tx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</a:endParaRPr>
                    </a:p>
                  </a:txBody>
                  <a:tcPr marR="35941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461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Harms </a:t>
                      </a:r>
                      <a:r>
                        <a:rPr lang="ko-KR" altLang="en-US" sz="1400" b="1" kern="0" spc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외</a:t>
                      </a:r>
                      <a:endParaRPr lang="ko-KR" altLang="en-US" sz="1400" kern="0" spc="0">
                        <a:solidFill>
                          <a:schemeClr val="tx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</a:endParaRPr>
                    </a:p>
                  </a:txBody>
                  <a:tcPr marR="35941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40" dirty="0" err="1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수원국에</a:t>
                      </a:r>
                      <a:r>
                        <a:rPr lang="ko-KR" altLang="en-US" sz="1400" kern="0" spc="-4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 대한 규칙적인 부담을 관리한다면</a:t>
                      </a:r>
                      <a:r>
                        <a:rPr lang="en-US" altLang="ko-KR" sz="1400" kern="0" spc="-4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, ODA</a:t>
                      </a:r>
                      <a:r>
                        <a:rPr lang="ko-KR" altLang="en-US" sz="1400" kern="0" spc="-4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가 </a:t>
                      </a:r>
                      <a:r>
                        <a:rPr lang="en-US" altLang="ko-KR" sz="1400" kern="0" spc="-4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FDI</a:t>
                      </a:r>
                      <a:r>
                        <a:rPr lang="ko-KR" altLang="en-US" sz="1400" kern="0" spc="-4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를 보완하는 역할을 할 수 있다</a:t>
                      </a:r>
                      <a:endParaRPr lang="ko-KR" altLang="en-US" sz="1400" kern="0" spc="0" dirty="0">
                        <a:solidFill>
                          <a:schemeClr val="tx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</a:endParaRPr>
                    </a:p>
                  </a:txBody>
                  <a:tcPr marR="35941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461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 err="1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Karakaplan</a:t>
                      </a:r>
                      <a:endParaRPr lang="en-US" sz="1400" kern="0" spc="0" dirty="0">
                        <a:solidFill>
                          <a:schemeClr val="tx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</a:endParaRPr>
                    </a:p>
                  </a:txBody>
                  <a:tcPr marR="35941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ODA</a:t>
                      </a:r>
                      <a:r>
                        <a:rPr lang="ko-KR" altLang="en-US" sz="1400" kern="0" spc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가 직접적으로는 </a:t>
                      </a:r>
                      <a:r>
                        <a:rPr lang="en-US" altLang="ko-KR" sz="1400" kern="0" spc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FDI</a:t>
                      </a:r>
                      <a:r>
                        <a:rPr lang="ko-KR" altLang="en-US" sz="1400" kern="0" spc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와 </a:t>
                      </a:r>
                      <a:r>
                        <a:rPr lang="ko-KR" altLang="en-US" sz="1400" kern="0" spc="0" dirty="0" err="1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거버넌스</a:t>
                      </a:r>
                      <a:r>
                        <a:rPr lang="en-US" altLang="ko-KR" sz="1400" kern="0" spc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, </a:t>
                      </a:r>
                      <a:r>
                        <a:rPr lang="ko-KR" altLang="en-US" sz="1400" kern="0" spc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금융 시장 발달에 부정적인 영향이 있다</a:t>
                      </a:r>
                    </a:p>
                  </a:txBody>
                  <a:tcPr marR="35941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468053" y="931637"/>
            <a:ext cx="13406524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제목 2"/>
          <p:cNvSpPr txBox="1">
            <a:spLocks/>
          </p:cNvSpPr>
          <p:nvPr/>
        </p:nvSpPr>
        <p:spPr>
          <a:xfrm>
            <a:off x="190162" y="3371490"/>
            <a:ext cx="8805146" cy="3270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lnSpc>
                <a:spcPts val="2400"/>
              </a:lnSpc>
            </a:pP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&lt;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ODA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와 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FDI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의 특징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&gt;</a:t>
            </a:r>
            <a:endParaRPr lang="ko-KR" altLang="en-US" sz="16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674410"/>
              </p:ext>
            </p:extLst>
          </p:nvPr>
        </p:nvGraphicFramePr>
        <p:xfrm>
          <a:off x="128237" y="3679053"/>
          <a:ext cx="8897891" cy="1522476"/>
        </p:xfrm>
        <a:graphic>
          <a:graphicData uri="http://schemas.openxmlformats.org/drawingml/2006/table">
            <a:tbl>
              <a:tblPr/>
              <a:tblGrid>
                <a:gridCol w="307561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8222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59500">
                <a:tc>
                  <a:txBody>
                    <a:bodyPr/>
                    <a:lstStyle/>
                    <a:p>
                      <a:pPr marL="0" marR="0" indent="12700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ODA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2700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FDI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6299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-</a:t>
                      </a:r>
                      <a:r>
                        <a:rPr lang="ko-KR" altLang="en-US" sz="1400" kern="0" spc="0" dirty="0" err="1" smtClean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공여국의</a:t>
                      </a:r>
                      <a:r>
                        <a:rPr lang="ko-KR" altLang="en-US" sz="1400" kern="0" spc="0" dirty="0" smtClean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 </a:t>
                      </a:r>
                      <a:r>
                        <a:rPr lang="ko-KR" altLang="en-US" sz="1400" kern="0" spc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수출에 기여</a:t>
                      </a:r>
                      <a:r>
                        <a:rPr lang="en-US" altLang="ko-KR" sz="1400" kern="0" spc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, </a:t>
                      </a:r>
                      <a:endParaRPr lang="ko-KR" altLang="en-US" sz="1400" kern="0" spc="0" dirty="0">
                        <a:solidFill>
                          <a:schemeClr val="tx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-</a:t>
                      </a:r>
                      <a:r>
                        <a:rPr lang="ko-KR" altLang="en-US" sz="1400" kern="0" spc="0" dirty="0" smtClean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무역</a:t>
                      </a:r>
                      <a:r>
                        <a:rPr lang="ko-KR" altLang="en-US" sz="1400" b="1" kern="0" spc="-30" dirty="0" smtClean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의</a:t>
                      </a:r>
                      <a:r>
                        <a:rPr lang="ko-KR" altLang="en-US" sz="1400" kern="0" spc="0" dirty="0" smtClean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 </a:t>
                      </a:r>
                      <a:r>
                        <a:rPr lang="ko-KR" altLang="en-US" sz="1400" kern="0" spc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장벽 감소</a:t>
                      </a:r>
                      <a:r>
                        <a:rPr lang="en-US" altLang="ko-KR" sz="1400" kern="0" spc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, </a:t>
                      </a:r>
                      <a:endParaRPr lang="ko-KR" altLang="en-US" sz="1400" kern="0" spc="0" dirty="0">
                        <a:solidFill>
                          <a:schemeClr val="tx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-</a:t>
                      </a:r>
                      <a:r>
                        <a:rPr lang="ko-KR" altLang="en-US" sz="1400" kern="0" spc="0" dirty="0" smtClean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교역 </a:t>
                      </a:r>
                      <a:r>
                        <a:rPr lang="ko-KR" altLang="en-US" sz="1400" kern="0" spc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및 </a:t>
                      </a:r>
                      <a:r>
                        <a:rPr lang="ko-KR" altLang="en-US" sz="1400" kern="0" spc="0" dirty="0" err="1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비교역</a:t>
                      </a:r>
                      <a:r>
                        <a:rPr lang="ko-KR" altLang="en-US" sz="1400" kern="0" spc="0" dirty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 분야의 수요를 </a:t>
                      </a:r>
                      <a:r>
                        <a:rPr lang="ko-KR" altLang="en-US" sz="1400" kern="0" spc="0" dirty="0" smtClean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증가</a:t>
                      </a:r>
                      <a:endParaRPr lang="en-US" altLang="ko-KR" sz="1400" kern="0" spc="0" dirty="0" smtClean="0">
                        <a:solidFill>
                          <a:schemeClr val="tx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</a:endParaRPr>
                    </a:p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0" spc="0" dirty="0" smtClean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-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  <a:cs typeface="+mn-cs"/>
                        </a:rPr>
                        <a:t>교역 불가능한 분야의 가격과 </a:t>
                      </a:r>
                      <a:endParaRPr lang="en-US" altLang="ko-KR" sz="1400" kern="1200" dirty="0" smtClean="0">
                        <a:solidFill>
                          <a:schemeClr val="tx1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  <a:cs typeface="+mn-cs"/>
                      </a:endParaRPr>
                    </a:p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  <a:cs typeface="+mn-cs"/>
                        </a:rPr>
                        <a:t>  </a:t>
                      </a:r>
                      <a:r>
                        <a:rPr lang="ko-KR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  <a:cs typeface="+mn-cs"/>
                        </a:rPr>
                        <a:t>임금을 증가</a:t>
                      </a:r>
                    </a:p>
                  </a:txBody>
                  <a:tcPr marR="35941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-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개도국으로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외자 유입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,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수출 대체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,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규모의 경제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,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해외투자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진출로작용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, 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  </a:t>
                      </a:r>
                      <a:r>
                        <a:rPr lang="ko-KR" altLang="en-US" sz="1400" kern="0" spc="0" dirty="0" err="1" smtClean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호스트가국의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수출 플랫폼 역할 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-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현지투자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,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자본축적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, </a:t>
                      </a: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인적자본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,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기술 등을 향상시키고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,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-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고용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,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무역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,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성장 등의 기회 창출로 호스트 국가에 서비스제공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, 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HY견명조" panose="02030600000101010101" pitchFamily="18" charset="-127"/>
                        <a:ea typeface="HY견명조" panose="02030600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-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개도국의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저축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,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투자 및 선진국가와의 투자격차 감소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368425" y="30813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/>
          </p:nvPr>
        </p:nvGraphicFramePr>
        <p:xfrm>
          <a:off x="6199968" y="183960"/>
          <a:ext cx="2764519" cy="243840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{93296810-A885-4BE3-A3E7-6D5BEEA58F35}</a:tableStyleId>
              </a:tblPr>
              <a:tblGrid>
                <a:gridCol w="3238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40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3287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2</a:t>
                      </a:r>
                      <a:endParaRPr lang="ko-KR" altLang="en-US" sz="1000" dirty="0"/>
                    </a:p>
                  </a:txBody>
                  <a:tcPr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이론적 배경</a:t>
                      </a:r>
                      <a:endParaRPr lang="ko-KR" altLang="en-US" sz="1000" dirty="0"/>
                    </a:p>
                  </a:txBody>
                  <a:tcPr>
                    <a:cell3D prstMaterial="dkEdge">
                      <a:bevel w="50800" prst="hardEdge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835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07504" y="1091930"/>
            <a:ext cx="8928992" cy="5649438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 latinLnBrk="0"/>
            <a:endParaRPr lang="en-US" altLang="ko-KR" sz="1600" dirty="0" smtClean="0">
              <a:solidFill>
                <a:schemeClr val="tx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fontAlgn="base"/>
            <a:endParaRPr lang="ko-KR" altLang="en-US" sz="800" dirty="0">
              <a:solidFill>
                <a:schemeClr val="tx1"/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  <p:sp>
        <p:nvSpPr>
          <p:cNvPr id="16" name="제목 2"/>
          <p:cNvSpPr txBox="1">
            <a:spLocks/>
          </p:cNvSpPr>
          <p:nvPr/>
        </p:nvSpPr>
        <p:spPr>
          <a:xfrm>
            <a:off x="467544" y="1268760"/>
            <a:ext cx="8182288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 spc="-150">
                <a:solidFill>
                  <a:schemeClr val="tx1"/>
                </a:solidFill>
                <a:latin typeface="Noto Sans Korean Bold" pitchFamily="34" charset="-127"/>
                <a:ea typeface="Noto Sans Korean Bold" pitchFamily="34" charset="-127"/>
                <a:cs typeface="+mj-cs"/>
              </a:defRPr>
            </a:lvl1pPr>
          </a:lstStyle>
          <a:p>
            <a:pPr algn="just">
              <a:spcBef>
                <a:spcPts val="500"/>
              </a:spcBef>
            </a:pPr>
            <a:endParaRPr lang="en-US" altLang="ko-KR" sz="1600" dirty="0" smtClean="0">
              <a:ea typeface="08서울한강체 M" panose="02020603020101020101" pitchFamily="18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690130"/>
              </p:ext>
            </p:extLst>
          </p:nvPr>
        </p:nvGraphicFramePr>
        <p:xfrm>
          <a:off x="121055" y="151448"/>
          <a:ext cx="8946033" cy="425626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{93296810-A885-4BE3-A3E7-6D5BEEA58F35}</a:tableStyleId>
              </a:tblPr>
              <a:tblGrid>
                <a:gridCol w="92255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0234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2562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chemeClr val="bg1"/>
                          </a:solidFill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Ⅲ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연구방법</a:t>
                      </a:r>
                      <a:endParaRPr lang="ko-KR" altLang="en-US" dirty="0">
                        <a:latin typeface="HY견명조" panose="02030600000101010101" pitchFamily="18" charset="-127"/>
                        <a:ea typeface="HY견명조" panose="02030600000101010101" pitchFamily="18" charset="-127"/>
                      </a:endParaRPr>
                    </a:p>
                  </a:txBody>
                  <a:tcPr>
                    <a:cell3D prstMaterial="dkEdge">
                      <a:bevel w="50800" prst="hardEdge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638292"/>
              </p:ext>
            </p:extLst>
          </p:nvPr>
        </p:nvGraphicFramePr>
        <p:xfrm>
          <a:off x="121055" y="649082"/>
          <a:ext cx="8908259" cy="37084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121058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976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3-1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1" dirty="0" smtClean="0">
                          <a:solidFill>
                            <a:schemeClr val="bg1"/>
                          </a:solidFill>
                          <a:latin typeface="HY견명조" panose="02030600000101010101" pitchFamily="18" charset="-127"/>
                          <a:ea typeface="HY견명조" panose="02030600000101010101" pitchFamily="18" charset="-127"/>
                        </a:rPr>
                        <a:t>자료수집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9" name="제목 2"/>
          <p:cNvSpPr txBox="1">
            <a:spLocks/>
          </p:cNvSpPr>
          <p:nvPr/>
        </p:nvSpPr>
        <p:spPr>
          <a:xfrm>
            <a:off x="113850" y="1091930"/>
            <a:ext cx="8850637" cy="12763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endParaRPr lang="en-US" altLang="ko-KR" sz="16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  <p:sp>
        <p:nvSpPr>
          <p:cNvPr id="8" name="제목 2"/>
          <p:cNvSpPr txBox="1">
            <a:spLocks/>
          </p:cNvSpPr>
          <p:nvPr/>
        </p:nvSpPr>
        <p:spPr>
          <a:xfrm>
            <a:off x="107504" y="1091930"/>
            <a:ext cx="8921810" cy="42812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/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▷</a:t>
            </a:r>
            <a:endParaRPr lang="ko-KR" altLang="en-US" sz="1600" b="1" dirty="0"/>
          </a:p>
          <a:p>
            <a:pPr algn="l" fontAlgn="base">
              <a:lnSpc>
                <a:spcPct val="150000"/>
              </a:lnSpc>
            </a:pP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본 연구는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ASEAN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국가의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ODA 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규모에 따른 경제성장의 영향력을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분석하는 것을 목표로 </a:t>
            </a:r>
            <a:endParaRPr lang="en-US" altLang="ko-KR" sz="1600" dirty="0" smtClean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 fontAlgn="base">
              <a:lnSpc>
                <a:spcPct val="150000"/>
              </a:lnSpc>
            </a:pP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한다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. </a:t>
            </a:r>
            <a:endParaRPr lang="en-US" altLang="ko-KR" sz="1600" dirty="0" smtClean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 fontAlgn="base">
              <a:lnSpc>
                <a:spcPct val="150000"/>
              </a:lnSpc>
            </a:pPr>
            <a:endParaRPr lang="en-US" altLang="ko-KR" sz="16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 fontAlgn="base">
              <a:lnSpc>
                <a:spcPct val="150000"/>
              </a:lnSpc>
            </a:pP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2014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년부터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2020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년까지의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ODA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와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GDP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데이터를 사용하여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ASEAN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지역의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ODA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효과를 분석하고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,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수혜국 특성을 고려한 산업화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,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인플레이션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,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인터넷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,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자원 등을 통제변수를 활용하였다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. </a:t>
            </a:r>
            <a:endParaRPr lang="en-US" altLang="ko-KR" sz="1600" dirty="0" smtClean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 fontAlgn="base">
              <a:lnSpc>
                <a:spcPct val="150000"/>
              </a:lnSpc>
            </a:pPr>
            <a:endParaRPr lang="en-US" altLang="ko-KR" sz="16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 fontAlgn="base">
              <a:lnSpc>
                <a:spcPct val="150000"/>
              </a:lnSpc>
            </a:pP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연구는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ASEAN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국가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10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개국을 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대상으로 </a:t>
            </a:r>
            <a:r>
              <a:rPr lang="ko-KR" altLang="en-US" sz="1600" dirty="0" err="1" smtClean="0">
                <a:latin typeface="HY견명조" panose="02030600000101010101" pitchFamily="18" charset="-127"/>
                <a:ea typeface="HY견명조" panose="02030600000101010101" pitchFamily="18" charset="-127"/>
              </a:rPr>
              <a:t>패널분석을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 수행하였으며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,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해외직접투자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(FDI)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를 조절변수로 설정하여 그 영향을 측정하였다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. </a:t>
            </a:r>
            <a:endParaRPr lang="en-US" altLang="ko-KR" sz="1600" dirty="0" smtClean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 fontAlgn="base">
              <a:lnSpc>
                <a:spcPct val="150000"/>
              </a:lnSpc>
            </a:pPr>
            <a:endParaRPr lang="en-US" altLang="ko-KR" sz="1600" dirty="0" smtClean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 fontAlgn="base">
              <a:lnSpc>
                <a:spcPct val="150000"/>
              </a:lnSpc>
            </a:pP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연구는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World Bank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의 </a:t>
            </a:r>
            <a:r>
              <a:rPr lang="ko-KR" altLang="en-US" sz="16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데이터셋을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 기반으로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2014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년부터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2020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년까지의 패널 회귀분석 </a:t>
            </a:r>
            <a:endParaRPr lang="en-US" altLang="ko-KR" sz="1600" dirty="0" smtClean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 fontAlgn="base">
              <a:lnSpc>
                <a:spcPct val="150000"/>
              </a:lnSpc>
            </a:pP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결과를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제시한다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.</a:t>
            </a:r>
            <a:endParaRPr lang="ko-KR" altLang="en-US" sz="16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l">
              <a:lnSpc>
                <a:spcPct val="150000"/>
              </a:lnSpc>
            </a:pPr>
            <a:endParaRPr lang="en-US" altLang="ko-KR" sz="16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85988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07504" y="116632"/>
            <a:ext cx="8928992" cy="6624736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endParaRPr lang="ko-KR" altLang="en-US" sz="1600" dirty="0">
              <a:solidFill>
                <a:schemeClr val="tx1"/>
              </a:solidFill>
              <a:ea typeface="HY견명조" panose="02030600000101010101" pitchFamily="18" charset="-127"/>
            </a:endParaRPr>
          </a:p>
          <a:p>
            <a:pPr fontAlgn="base">
              <a:lnSpc>
                <a:spcPct val="150000"/>
              </a:lnSpc>
            </a:pPr>
            <a:endParaRPr lang="ko-KR" altLang="en-US" sz="1600" dirty="0">
              <a:solidFill>
                <a:schemeClr val="tx1"/>
              </a:solidFill>
              <a:ea typeface="HY견명조" panose="02030600000101010101" pitchFamily="18" charset="-127"/>
            </a:endParaRPr>
          </a:p>
          <a:p>
            <a:pPr fontAlgn="base" latinLnBrk="0"/>
            <a:endParaRPr lang="en-US" altLang="ko-KR" sz="1600" dirty="0" smtClean="0">
              <a:solidFill>
                <a:schemeClr val="tx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6" name="제목 2"/>
          <p:cNvSpPr txBox="1">
            <a:spLocks/>
          </p:cNvSpPr>
          <p:nvPr/>
        </p:nvSpPr>
        <p:spPr>
          <a:xfrm>
            <a:off x="467544" y="1268760"/>
            <a:ext cx="8182288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 spc="-150">
                <a:solidFill>
                  <a:schemeClr val="tx1"/>
                </a:solidFill>
                <a:latin typeface="Noto Sans Korean Bold" pitchFamily="34" charset="-127"/>
                <a:ea typeface="Noto Sans Korean Bold" pitchFamily="34" charset="-127"/>
                <a:cs typeface="+mj-cs"/>
              </a:defRPr>
            </a:lvl1pPr>
          </a:lstStyle>
          <a:p>
            <a:pPr algn="just">
              <a:spcBef>
                <a:spcPts val="500"/>
              </a:spcBef>
            </a:pPr>
            <a:endParaRPr lang="en-US" altLang="ko-KR" sz="1600" dirty="0" smtClean="0">
              <a:ea typeface="08서울한강체 M" panose="02020603020101020101" pitchFamily="18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4710400"/>
              </p:ext>
            </p:extLst>
          </p:nvPr>
        </p:nvGraphicFramePr>
        <p:xfrm>
          <a:off x="128287" y="136436"/>
          <a:ext cx="8908259" cy="37084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105938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488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3-2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chemeClr val="bg1"/>
                          </a:solidFill>
                        </a:rPr>
                        <a:t>분석모형</a:t>
                      </a:r>
                      <a:endParaRPr lang="en-US" altLang="ko-KR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287" y="1931243"/>
            <a:ext cx="8908209" cy="4810125"/>
          </a:xfrm>
          <a:prstGeom prst="rect">
            <a:avLst/>
          </a:prstGeom>
        </p:spPr>
      </p:pic>
      <p:sp>
        <p:nvSpPr>
          <p:cNvPr id="6" name="제목 2"/>
          <p:cNvSpPr txBox="1">
            <a:spLocks/>
          </p:cNvSpPr>
          <p:nvPr/>
        </p:nvSpPr>
        <p:spPr>
          <a:xfrm>
            <a:off x="107454" y="798587"/>
            <a:ext cx="8929042" cy="11326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본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연구에서는 우리나라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ODA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정책 중점지원대상국인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ASEAN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국가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10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개국을 대상으로 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ODA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가 </a:t>
            </a:r>
            <a:r>
              <a:rPr lang="ko-KR" altLang="en-US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각국의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경제성장에 미치는 영향과 해외직접투자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(FDI)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의 조절효과를 보고자 한다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.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본 연구에는 </a:t>
            </a:r>
            <a:r>
              <a:rPr lang="ko-KR" altLang="en-US" sz="16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시계열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 자료를 사용하였으며</a:t>
            </a:r>
            <a:r>
              <a:rPr lang="en-US" altLang="ko-KR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, 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연구의 결과 도출을 위해 다음의 </a:t>
            </a:r>
            <a:r>
              <a:rPr lang="ko-KR" altLang="en-US" sz="1600" dirty="0" err="1">
                <a:latin typeface="HY견명조" panose="02030600000101010101" pitchFamily="18" charset="-127"/>
                <a:ea typeface="HY견명조" panose="02030600000101010101" pitchFamily="18" charset="-127"/>
              </a:rPr>
              <a:t>모형식을</a:t>
            </a:r>
            <a:r>
              <a:rPr lang="ko-KR" altLang="en-US" sz="1600" dirty="0">
                <a:latin typeface="HY견명조" panose="02030600000101010101" pitchFamily="18" charset="-127"/>
                <a:ea typeface="HY견명조" panose="02030600000101010101" pitchFamily="18" charset="-127"/>
              </a:rPr>
              <a:t> 사용하였다</a:t>
            </a:r>
            <a:r>
              <a:rPr lang="en-US" altLang="ko-KR" sz="1600" dirty="0" smtClean="0">
                <a:latin typeface="HY견명조" panose="02030600000101010101" pitchFamily="18" charset="-127"/>
                <a:ea typeface="HY견명조" panose="02030600000101010101" pitchFamily="18" charset="-127"/>
              </a:rPr>
              <a:t>.</a:t>
            </a:r>
            <a:endParaRPr lang="ko-KR" altLang="en-US" sz="1600" dirty="0"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932665"/>
              </p:ext>
            </p:extLst>
          </p:nvPr>
        </p:nvGraphicFramePr>
        <p:xfrm>
          <a:off x="6199968" y="199936"/>
          <a:ext cx="2764519" cy="243840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{93296810-A885-4BE3-A3E7-6D5BEEA58F35}</a:tableStyleId>
              </a:tblPr>
              <a:tblGrid>
                <a:gridCol w="3238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40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3287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3</a:t>
                      </a:r>
                      <a:endParaRPr lang="ko-KR" altLang="en-US" sz="1000" dirty="0"/>
                    </a:p>
                  </a:txBody>
                  <a:tcPr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연구방법</a:t>
                      </a:r>
                      <a:endParaRPr lang="ko-KR" altLang="en-US" sz="1000" dirty="0"/>
                    </a:p>
                  </a:txBody>
                  <a:tcPr>
                    <a:cell3D prstMaterial="dkEdge">
                      <a:bevel w="50800" prst="hardEdge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3425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6578</TotalTime>
  <Words>1028</Words>
  <Application>Microsoft Office PowerPoint</Application>
  <PresentationFormat>화면 슬라이드 쇼(4:3)</PresentationFormat>
  <Paragraphs>187</Paragraphs>
  <Slides>14</Slides>
  <Notes>13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22" baseType="lpstr">
      <vt:lpstr>08서울남산체 EB</vt:lpstr>
      <vt:lpstr>08서울한강체 M</vt:lpstr>
      <vt:lpstr>HY견고딕</vt:lpstr>
      <vt:lpstr>HY견명조</vt:lpstr>
      <vt:lpstr>Noto Sans Korean Bold</vt:lpstr>
      <vt:lpstr>맑은 고딕</vt:lpstr>
      <vt:lpstr>Arial</vt:lpstr>
      <vt:lpstr>Office 테마</vt:lpstr>
      <vt:lpstr>-  한국과 DAC의 ODA 비교를 중심으로 -</vt:lpstr>
      <vt:lpstr>PowerPoint 프레젠테이션</vt:lpstr>
      <vt:lpstr>초     록  연구 목적: 본 연구는 ASEAN 지역에 대한 우리나라와 DAC의 ODA 수원국 경제성장 효과에 대해 알아보고자 한다. 또한 신남방정책을 중심으로 한 우리나라의 ASEAN 지역에 대한 경제협력과 민간기업 진출의 규모 또한 커지고 있는 상황에서, 해외직접투자(FDI)가 ASEAN 지역의 ODA를 통한 경제성장 효과에 어떠한 영향을 주는지 검증하고자 한다.  연구 방법:  본 연구는 2014년부터 2020년까지의 ASEAN 국가의 공적개발원조(ODA)와 경제성장(GDP) 데이터를 사용하여, ODA의 ASEAN 지역에 대한 효과를 분석하고자 하였다  연구 내용 :  연구 결과를 통해 한국과 DAC의 ODA가 ASEAN 지역의 경제성장에 유의미한 긍정적인 효과가 있음을 확인하였다. 또한 ASEAN 지역으로의 FDI가 우리나라와 DAC의 ODA 경제성장 효과에 유의한 양의 조절 영향을 갖는다는 것을 확인하였다.   결론 및 제언:  ODA 효과가 우리나라는 2년후에, DAC는 1년후에 발현된다는 것은 ODA 추진효과가 즉각 나타나는게 아니라 어느정도 시점이 지나야 발현된다는 것을 알 수 있다. 따라서 장기적인 접근을 통한 지속적인 추진이 필요하다는 것을 보여주고 있다. 본 연구가 ASEAN 국가와 대한민국 간의 기업활동 및 투자를 확대하고 경제 분야 다방면에서의 협력을 증진할 수 있는 신남방 ODA 정책을 위한 기초자료가 되길 바란다.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Angry MOMO Presentation</dc:title>
  <dc:creator>madeit-top1</dc:creator>
  <cp:lastModifiedBy>user</cp:lastModifiedBy>
  <cp:revision>585</cp:revision>
  <cp:lastPrinted>2022-11-24T06:58:58Z</cp:lastPrinted>
  <dcterms:created xsi:type="dcterms:W3CDTF">2014-08-30T22:01:36Z</dcterms:created>
  <dcterms:modified xsi:type="dcterms:W3CDTF">2023-06-21T00:31:44Z</dcterms:modified>
</cp:coreProperties>
</file>