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  <p:sldId id="257" r:id="rId3"/>
    <p:sldId id="271" r:id="rId4"/>
    <p:sldId id="268" r:id="rId5"/>
    <p:sldId id="291" r:id="rId6"/>
    <p:sldId id="292" r:id="rId7"/>
    <p:sldId id="293" r:id="rId8"/>
    <p:sldId id="275" r:id="rId9"/>
    <p:sldId id="276" r:id="rId10"/>
    <p:sldId id="277" r:id="rId11"/>
    <p:sldId id="279" r:id="rId12"/>
    <p:sldId id="294" r:id="rId13"/>
    <p:sldId id="295" r:id="rId14"/>
    <p:sldId id="296" r:id="rId15"/>
    <p:sldId id="297" r:id="rId16"/>
    <p:sldId id="298" r:id="rId17"/>
    <p:sldId id="300" r:id="rId18"/>
    <p:sldId id="301" r:id="rId19"/>
    <p:sldId id="302" r:id="rId20"/>
    <p:sldId id="285" r:id="rId21"/>
    <p:sldId id="305" r:id="rId22"/>
    <p:sldId id="303" r:id="rId23"/>
    <p:sldId id="289" r:id="rId24"/>
    <p:sldId id="304" r:id="rId25"/>
    <p:sldId id="258" r:id="rId26"/>
  </p:sldIdLst>
  <p:sldSz cx="9144000" cy="6858000" type="screen4x3"/>
  <p:notesSz cx="6858000" cy="9144000"/>
  <p:embeddedFontLst>
    <p:embeddedFont>
      <p:font typeface="KoPub돋움체 Bold" panose="00000800000000000000" pitchFamily="2" charset="-127"/>
      <p:regular r:id="rId27"/>
      <p:bold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alibri Light" panose="020F0302020204030204" pitchFamily="34" charset="0"/>
      <p:regular r:id="rId33"/>
      <p:italic r:id="rId3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CCC0"/>
    <a:srgbClr val="F2F2F2"/>
    <a:srgbClr val="762C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8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6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780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0812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611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0148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206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571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9840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288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2755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5228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6349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E1523-2EB4-4353-A89E-E9B3388EDD86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AFE2D-7AD1-459D-8EA7-64DFA0A61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7052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3">
            <a:extLst>
              <a:ext uri="{FF2B5EF4-FFF2-40B4-BE49-F238E27FC236}">
                <a16:creationId xmlns:a16="http://schemas.microsoft.com/office/drawing/2014/main" id="{94994AF6-464A-516E-9157-D9842345E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00600"/>
          </a:xfrm>
          <a:prstGeom prst="rect">
            <a:avLst/>
          </a:prstGeom>
          <a:solidFill>
            <a:srgbClr val="762C3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나눔고딕" panose="020D0604000000000000" pitchFamily="50" charset="-127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나눔고딕" panose="020D0604000000000000" pitchFamily="50" charset="-127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나눔고딕" panose="020D0604000000000000" pitchFamily="50" charset="-127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나눔고딕" panose="020D0604000000000000" pitchFamily="50" charset="-127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나눔고딕" panose="020D0604000000000000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나눔고딕" panose="020D0604000000000000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나눔고딕" panose="020D0604000000000000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나눔고딕" panose="020D0604000000000000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나눔고딕" panose="020D0604000000000000" pitchFamily="50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ko-KR" altLang="en-US" sz="18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1778948-11DA-75D5-D248-3A5D7C308609}"/>
              </a:ext>
            </a:extLst>
          </p:cNvPr>
          <p:cNvSpPr/>
          <p:nvPr/>
        </p:nvSpPr>
        <p:spPr bwMode="auto">
          <a:xfrm>
            <a:off x="0" y="4453467"/>
            <a:ext cx="9144000" cy="966060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9F42FA-1F6F-BD8F-B444-EE2D0AFFCE44}"/>
              </a:ext>
            </a:extLst>
          </p:cNvPr>
          <p:cNvSpPr txBox="1"/>
          <p:nvPr/>
        </p:nvSpPr>
        <p:spPr>
          <a:xfrm>
            <a:off x="2000624" y="1438473"/>
            <a:ext cx="5142753" cy="11674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fontAlgn="base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기업가의 적극성과 혁신전략</a:t>
            </a:r>
            <a:r>
              <a:rPr lang="en-US" altLang="ko-KR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</a:p>
          <a:p>
            <a:pPr marR="0" indent="0" algn="ctr" fontAlgn="base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기업의 역량과 관계속성을 중심으로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F2693F-7A00-436A-4102-E04EECFDE1C3}"/>
              </a:ext>
            </a:extLst>
          </p:cNvPr>
          <p:cNvSpPr txBox="1"/>
          <p:nvPr/>
        </p:nvSpPr>
        <p:spPr>
          <a:xfrm>
            <a:off x="2931166" y="4613331"/>
            <a:ext cx="3281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고려대학교 최지훈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(</a:t>
            </a:r>
            <a:r>
              <a:rPr lang="ko-KR" altLang="en-US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석박통합과정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)</a:t>
            </a:r>
          </a:p>
          <a:p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한양대학교 노태우 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부교수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)</a:t>
            </a:r>
            <a:endParaRPr lang="ko-KR" altLang="en-US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80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표본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5403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데이터수집 및 핵심 변수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흡수역량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매출 대비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R&amp;D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비용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(Lin et al., 2012)</a:t>
            </a: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통제변수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기업의 연령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현재 연도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–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설립 연도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계열사 여부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독립기업은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0,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국내 또는 해외그룹의 계열사는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기업의 규모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소기업은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0,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중기업은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대기업은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2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정부의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R&amp;D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보조금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지원을 받지 않았으면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0,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받았으면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R&amp;D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전담 지원 비율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전체 직원 대비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R&amp;D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전담 지원 비율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산업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SIC 2007 (2 digit)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을 기준으로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19–22, 26–27, 29, 32, 33.20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은 하이테크 산업으로 구분하여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나머지는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0 (</a:t>
            </a:r>
            <a:r>
              <a:rPr lang="en-US" altLang="ko-KR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Audretsch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and </a:t>
            </a:r>
            <a:r>
              <a:rPr lang="en-US" altLang="ko-KR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Belitski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2023)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상장기업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비상장기업은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0,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상장기업은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사내 벤처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사내벤처 지원경험이 없으면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0,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있으면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국가산업단지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국가산업단지에 입주하지 않았으면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0,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입주했으면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83437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4110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기업가적 적극성과 혁신전략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기업가의 적극성은 위험을 감수하며 경쟁력을 강화하고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다른 기업에 비해 상대적 우위를 차지하기 위한 자세를 고수하는 것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</a:t>
            </a:r>
            <a:r>
              <a:rPr lang="en-US" altLang="ko-KR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Antoncic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and </a:t>
            </a:r>
            <a:r>
              <a:rPr lang="en-US" altLang="ko-KR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Hisrich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2001)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혁신은 비용 효율적이고 안정적 성과를 창출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기존 지식과 유사한 성격의 지식이라도 지식이 축적됨에 따라 다양성이 증가하듯이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점진적 혁신을 통한 작은 성과가 축적되어 궁극적으로는 상당한 성과로 이어짐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(Aral and Dhillon, 2022; Kahn, 2018)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혁신은 경쟁자가 모방하기 힘든 역량을 발전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en-US" altLang="ko-KR" sz="14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Yeniaras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and Unver(2016)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는 터키의 중소기업 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344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개를 대상으로 </a:t>
            </a:r>
            <a:r>
              <a:rPr lang="ko-KR" altLang="en-US" sz="14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혁신과 </a:t>
            </a:r>
            <a:r>
              <a:rPr lang="ko-KR" altLang="en-US" sz="14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혁신은 기업가의 적극성과 신제품 개발을 매개하는 것을 검증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다양한 지식기반은 지식의 유연성을 높이고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(Zang et al., 2014),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기존 관행과 다른 혁신을 촉진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(Xu, 2015)</a:t>
            </a:r>
          </a:p>
        </p:txBody>
      </p:sp>
    </p:spTree>
    <p:extLst>
      <p:ext uri="{BB962C8B-B14F-4D97-AF65-F5344CB8AC3E}">
        <p14:creationId xmlns:p14="http://schemas.microsoft.com/office/powerpoint/2010/main" val="3591352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3382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기업가적 적극성과 혁신전략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기업가의 적극성은 위험을 감수하며 경쟁력을 강화하고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다른 기업에 비해 상대적 우위를 차지하기 위한 자세를 고수하는 것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</a:t>
            </a:r>
            <a:r>
              <a:rPr lang="en-US" altLang="ko-KR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Antoncic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and </a:t>
            </a:r>
            <a:r>
              <a:rPr lang="en-US" altLang="ko-KR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Hisrich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2001)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양면적 혁신전략은 </a:t>
            </a:r>
            <a:r>
              <a:rPr lang="ko-KR" altLang="en-US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혁신전략의 한계인 정보의 중복성과 </a:t>
            </a:r>
            <a:r>
              <a:rPr lang="ko-KR" altLang="en-US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혁신전략의 한계인 불안정성을 완화할 수 있다는 것이 장점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(Cao et al., 2009; </a:t>
            </a:r>
            <a:r>
              <a:rPr lang="en-US" altLang="ko-KR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Dhanaraj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and </a:t>
            </a:r>
            <a:r>
              <a:rPr lang="en-US" altLang="ko-KR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Parkhe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2006) </a:t>
            </a: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적극성이 높은 리더는 느슨하게 결합된 조직구조를 통해 조직의 핵심적 가치를 훼손하지 않는 선에서 위험성이 높은 전략에도 적극적으로 착수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Kiss et al.(2022)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는 인도기업 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201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를 대상으로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적극성이 높은 리더는 실패 또한 학습의 기회로 여기며 조직의 양면적 특성과 양의 인과관계에 있는 것을 검증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AAB987-A6B3-D153-0E32-6E0A5BB96DE2}"/>
              </a:ext>
            </a:extLst>
          </p:cNvPr>
          <p:cNvSpPr txBox="1"/>
          <p:nvPr/>
        </p:nvSpPr>
        <p:spPr>
          <a:xfrm>
            <a:off x="228600" y="5688624"/>
            <a:ext cx="8686800" cy="1126006"/>
          </a:xfrm>
          <a:prstGeom prst="rect">
            <a:avLst/>
          </a:prstGeom>
          <a:solidFill>
            <a:srgbClr val="D5CCC0"/>
          </a:solidFill>
        </p:spPr>
        <p:txBody>
          <a:bodyPr wrap="square" anchor="ctr">
            <a:noAutofit/>
          </a:bodyPr>
          <a:lstStyle/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1a.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기업가의 적극성은 </a:t>
            </a:r>
            <a:r>
              <a:rPr lang="ko-KR" altLang="en-US" b="1" i="1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혁신전략에 긍정적 영향을 미칠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</a:p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1b.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기업가의 적극성은 </a:t>
            </a:r>
            <a:r>
              <a:rPr lang="ko-KR" altLang="en-US" b="1" i="1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혁신전략에 긍정적 영향을 미칠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</a:p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1c.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기업가의 적극성은 양면적 혁신전략에 긍정적 영향을 미칠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  <a:endParaRPr lang="ko-KR" altLang="en-US" i="1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433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347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기업가적 적극성과 네트워크 중개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 포지션에 위치하여 얻을 수 있는 이점은 크게 두 가지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(Burt, 2001)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첫째는 구조적 공백을 점유하여 네트워크 내 여러 주체와 접촉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</a:t>
            </a: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중개포지션에 위치한 주체는 브로커 역할을 하며 중복되지 않는 독특한 정보를 습득하는데 유리 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둘째는 네트워크 중개 포지션을 통해 다양한 주체 간 정보의 흐름을 통제하는 이점을 누림 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Rank and </a:t>
            </a:r>
            <a:r>
              <a:rPr lang="en-US" altLang="ko-KR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Strenge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(2018)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는 독일 </a:t>
            </a:r>
            <a:r>
              <a:rPr lang="ko-KR" altLang="en-US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포토닉스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산업의 기업가를 대상으로 기업가 정신과 네트워크 중개 간 연관성을 검증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 포지션은 정보 왜곡을 우려한 경쟁기업의 적대적 행동을 촉진할 위험도 있다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기업가가 위험을 감수하려는 성향이 높을 때 네트워크 중개 포지션을 추구하는 관계가 유의하게 나타남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AAB987-A6B3-D153-0E32-6E0A5BB96DE2}"/>
              </a:ext>
            </a:extLst>
          </p:cNvPr>
          <p:cNvSpPr txBox="1"/>
          <p:nvPr/>
        </p:nvSpPr>
        <p:spPr>
          <a:xfrm>
            <a:off x="228600" y="5688624"/>
            <a:ext cx="8686800" cy="1126006"/>
          </a:xfrm>
          <a:prstGeom prst="rect">
            <a:avLst/>
          </a:prstGeom>
          <a:solidFill>
            <a:srgbClr val="D5CCC0"/>
          </a:solidFill>
        </p:spPr>
        <p:txBody>
          <a:bodyPr wrap="square" anchor="ctr">
            <a:noAutofit/>
          </a:bodyPr>
          <a:lstStyle/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2.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기업가의 적극성은 네트워크 중개에 긍정적 영향을 미칠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  <a:endParaRPr lang="ko-KR" altLang="en-US" i="1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858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3609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기업가적 적극성과 네트워크 중개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흡수역량의 조절효과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조직의 흡수 역량은 조직 단위로 정보 획득과 내재화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변형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활용할 수 있는 능력을 의미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기업가가 위험을 기꺼이 무릅쓰고 경쟁적 태도를 취하는 것이 항상 네트워크 중개 포지션으로 이어지지는 않을 수도 있음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(Barnes et al., 2016; </a:t>
            </a:r>
            <a:r>
              <a:rPr lang="en-US" altLang="ko-KR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Ferriani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et al., 2009)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다양한 이질적 정보를 관리하는 것은 상당한 주의가 필요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기업의 관리 역량을 초과한 수많은 정보는 기업이 어떤 정보를 어떻게 활용할 것인 것 명확히 판단하는데 어려움을 더하며 비효율 증가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기업가는 적극적으로 네트워크 중개 포지션을 추구하기에 앞서 자사의 역량이 얼마나 다양한 정보를 수용할 수 있을지 판단할 것으로 예상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AAB987-A6B3-D153-0E32-6E0A5BB96DE2}"/>
              </a:ext>
            </a:extLst>
          </p:cNvPr>
          <p:cNvSpPr txBox="1"/>
          <p:nvPr/>
        </p:nvSpPr>
        <p:spPr>
          <a:xfrm>
            <a:off x="228600" y="5688624"/>
            <a:ext cx="8686800" cy="1126006"/>
          </a:xfrm>
          <a:prstGeom prst="rect">
            <a:avLst/>
          </a:prstGeom>
          <a:solidFill>
            <a:srgbClr val="D5CCC0"/>
          </a:solidFill>
        </p:spPr>
        <p:txBody>
          <a:bodyPr wrap="square" anchor="ctr">
            <a:noAutofit/>
          </a:bodyPr>
          <a:lstStyle/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3.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흡수역량은 기업가의 적극성과 네트워크 중개 간 양의 관계를 강화할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  <a:endParaRPr lang="ko-KR" altLang="en-US" i="1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758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41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중개와 혁신전략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중개는 기업에게 느슨한 통합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(loose integration)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을 가능하게 함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(Burt and Soda, 2021)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기업은 느슨한 결합을 통해 다양한 집단의 정보를 탐색하고 재조합 하는데 이점을 얻을 수 있다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 포지션을 통해 기업이 획득한 다양한 정보는 기업의 지식기반을 넓히며 새로운 도전에 착수할 수 있는 역량을 제공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(Zang, 2018)</a:t>
            </a: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경쟁기업에 비해 상대적으로 빠르게 변화를 포착할 수 있도록 촉진 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기업이 네트워크 중개 포지션을 획득하는 모든 정보가 새로운 정보는 아님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 포지션은 기업이 현재 보유한 지식과 유사한 수준의 정보탐색도 가능하게 함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(local search) (Yan and Guan, 2018)</a:t>
            </a: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149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3798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중개와 혁신전략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중개는 기업에게 느슨한 통합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(loose integration)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을 가능하게 함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(Burt and Soda, 2021)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다양한 정보의 습득과 조합을 통해 조직이 환경변화에 민첩하게 대응할 수 있도록 도움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(Burt and Soda, 2021)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활용과 탐험을 동시다발적으로 진행하기 위해서는 리더가 유연한 방식으로 다양한 하부조직을 조율해야 함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(Tushman and O'Reilly, 1996)</a:t>
            </a: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 내 활용을 추구하는 하부조직과 탐험을 추구하는 하부조직이 구조적으로는 독립되어 각자의 역할에 충실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기업가는 다양한 하부조직이 공통된 목표를 향해 나아갈 수 있도록 조율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중개를 통해 습득한 다양한 지식은 리더의 의사결정에 유연성을 더할 것으로 예상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AAB987-A6B3-D153-0E32-6E0A5BB96DE2}"/>
              </a:ext>
            </a:extLst>
          </p:cNvPr>
          <p:cNvSpPr txBox="1"/>
          <p:nvPr/>
        </p:nvSpPr>
        <p:spPr>
          <a:xfrm>
            <a:off x="228600" y="5688624"/>
            <a:ext cx="8686800" cy="1126006"/>
          </a:xfrm>
          <a:prstGeom prst="rect">
            <a:avLst/>
          </a:prstGeom>
          <a:solidFill>
            <a:srgbClr val="D5CCC0"/>
          </a:solidFill>
        </p:spPr>
        <p:txBody>
          <a:bodyPr wrap="square" anchor="ctr">
            <a:noAutofit/>
          </a:bodyPr>
          <a:lstStyle/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4a.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중개는 </a:t>
            </a:r>
            <a:r>
              <a:rPr lang="ko-KR" altLang="en-US" b="1" i="1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혁신전략에 긍정적 영향을 미칠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</a:p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4b.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중개는 </a:t>
            </a:r>
            <a:r>
              <a:rPr lang="ko-KR" altLang="en-US" b="1" i="1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혁신전략에 긍정적 영향을 미칠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</a:p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4c.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중개는 양면적 혁신전략에 긍정적 영향을 미칠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  <a:endParaRPr lang="ko-KR" altLang="en-US" i="1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661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4204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중개와 네트워크 폐쇄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폐쇄와 네트워크 중개는 상반된 속성을 가지고 있음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(Burt and Soda, 2021)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중개는 느슨한 결합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폐쇄는 </a:t>
            </a:r>
            <a:r>
              <a:rPr lang="ko-KR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단단한 결합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(tight integration)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을 나타냄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구조적 경직성을 바탕으로 상호 간 관계를 강화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높은 네트워크 폐쇄정도는 기업 간 지식교류를 촉진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(Coleman, 1988; Ruiz-Ortega et al., 2017; </a:t>
            </a:r>
            <a:r>
              <a:rPr lang="en-US" altLang="ko-KR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Tortoriello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et al., 2014)</a:t>
            </a: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폐쇄는 상호 신뢰와 협력수준이 높아지기 유리한 상황을 형성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구성원 간 공통분모가 많기 때문에 암묵지를 교류하는데 유리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기업이 </a:t>
            </a:r>
            <a:r>
              <a:rPr lang="ko-KR" altLang="en-US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혁신에 착수할 때는 다양한 영역을 탐색하기 보다는 특정한 분야에서 더욱 깊은 노하우를 추구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(Yan and Guan, 2018)</a:t>
            </a:r>
          </a:p>
        </p:txBody>
      </p:sp>
    </p:spTree>
    <p:extLst>
      <p:ext uri="{BB962C8B-B14F-4D97-AF65-F5344CB8AC3E}">
        <p14:creationId xmlns:p14="http://schemas.microsoft.com/office/powerpoint/2010/main" val="8771136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4167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중개와 네트워크 폐쇄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폐쇄로 인해 형성된 사회적 규범은 기업이 새로운 도전에 착수하는 것을 억제할 수 있음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폐쇄정도가 높은 경우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기업은 밀접한 관계에 있는 당사자 간 합의된 규범을 위반할 때 발생하는 강력한 제재를 경계해야 함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(Coleman, 1988)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Burt et al.(2021)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는 장강 삼각주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(Yangtze Delta)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에 위치한 중국기업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500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개의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CEO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를 대상으로 설문조사를 진행했고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CEO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의 네트워크 폐쇄성이 다른 기업과의 협업 효과에 미치는 음의 영향을 증명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높은 수준의 네트워크 폐쇄가 사회적 경계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(social boundary)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를 형성할 수 있고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폐쇄가 높은 포지션의 기업은 기존 틀을 뛰어넘는 획기적 변화를 시도하는데 어려움이 있음을 암시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363663" indent="-285750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폐쇄의 속성인 단단한 결합은 기업의 혁신에 경직성을 더함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AAB987-A6B3-D153-0E32-6E0A5BB96DE2}"/>
              </a:ext>
            </a:extLst>
          </p:cNvPr>
          <p:cNvSpPr txBox="1"/>
          <p:nvPr/>
        </p:nvSpPr>
        <p:spPr>
          <a:xfrm>
            <a:off x="228600" y="5688624"/>
            <a:ext cx="8686800" cy="1126006"/>
          </a:xfrm>
          <a:prstGeom prst="rect">
            <a:avLst/>
          </a:prstGeom>
          <a:solidFill>
            <a:srgbClr val="D5CCC0"/>
          </a:solidFill>
        </p:spPr>
        <p:txBody>
          <a:bodyPr wrap="square" anchor="ctr">
            <a:noAutofit/>
          </a:bodyPr>
          <a:lstStyle/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5a.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폐쇄는 네트워크 중개와 </a:t>
            </a:r>
            <a:r>
              <a:rPr lang="ko-KR" altLang="en-US" b="1" i="1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혁신전략의 관계를 강화할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</a:p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5b.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폐쇄는 네트워크 중개와 </a:t>
            </a:r>
            <a:r>
              <a:rPr lang="ko-KR" altLang="en-US" b="1" i="1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혁신전략의 관계를 약화할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</a:p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5c.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폐쇄는 네트워크 중개와 양면적 혁신전략의 관계를 약화할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  <a:endParaRPr lang="ko-KR" altLang="en-US" i="1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915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926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중개의 매개효과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이상의 논의를 바탕으로 아래와 같이 매개효과를 검증하는 가설을 설정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AAB987-A6B3-D153-0E32-6E0A5BB96DE2}"/>
              </a:ext>
            </a:extLst>
          </p:cNvPr>
          <p:cNvSpPr txBox="1"/>
          <p:nvPr/>
        </p:nvSpPr>
        <p:spPr>
          <a:xfrm>
            <a:off x="228600" y="5688624"/>
            <a:ext cx="8686800" cy="1126006"/>
          </a:xfrm>
          <a:prstGeom prst="rect">
            <a:avLst/>
          </a:prstGeom>
          <a:solidFill>
            <a:srgbClr val="D5CCC0"/>
          </a:solidFill>
        </p:spPr>
        <p:txBody>
          <a:bodyPr wrap="square" anchor="ctr">
            <a:noAutofit/>
          </a:bodyPr>
          <a:lstStyle/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6a.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중개는 기업가의 적극성과 </a:t>
            </a:r>
            <a:r>
              <a:rPr lang="ko-KR" altLang="en-US" b="1" i="1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혁신전략을 매개할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</a:p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6b.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중개는 기업가의 적극성과 </a:t>
            </a:r>
            <a:r>
              <a:rPr lang="ko-KR" altLang="en-US" b="1" i="1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혁신전략을 매개할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</a:p>
          <a:p>
            <a:pPr marL="625475" indent="-625475"/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6c. </a:t>
            </a:r>
            <a:r>
              <a:rPr lang="ko-KR" altLang="en-US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중개는 기업가의 적극성과 양면적 혁신전략을 매개할 것이다</a:t>
            </a:r>
            <a:r>
              <a:rPr lang="en-US" altLang="ko-KR" b="1" i="1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</a:t>
            </a:r>
            <a:endParaRPr lang="ko-KR" altLang="en-US" i="1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E927DCE-8BB4-D085-077B-6ED6E8B33D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1" y="2192755"/>
            <a:ext cx="8917578" cy="312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369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DB50CCF3-5ED9-C574-ED58-D0A5DD6AFFDB}"/>
              </a:ext>
            </a:extLst>
          </p:cNvPr>
          <p:cNvSpPr/>
          <p:nvPr/>
        </p:nvSpPr>
        <p:spPr>
          <a:xfrm>
            <a:off x="0" y="1147097"/>
            <a:ext cx="9144000" cy="5018572"/>
          </a:xfrm>
          <a:prstGeom prst="rect">
            <a:avLst/>
          </a:prstGeom>
          <a:solidFill>
            <a:srgbClr val="F2F2F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5807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 정신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(entrepreneurship)</a:t>
            </a: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은 기회를 발견하고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검토하여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활용하는 것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(Shane, 2012).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많은 기업들은 다양한 이해관계자들과 협력을 맺으며 조직의 한계를 극복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(Chesbrough et al., 2006; Gupta et al., 2006).</a:t>
            </a:r>
          </a:p>
          <a:p>
            <a:pPr marL="612775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다른 기업과의 협력이 언제나 긍정적인 결과로 이어지지는 않을 수 있음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 정신과 네트워크 포지션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그리고 기업의 역량의 상호작용을 살펴봄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612775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기업가의 적극성은 네트워크 중개 포지션과 양의 관계에 있지만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기업의 역량은 적극성과 포지션에 영향을 미치지 않음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포지션에 따라 혁신성과가 다르게 나타남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612775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 포지션과 폐쇄 포지션이 상호작용 할 때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혁신은 긍정적 시너지 효과가 나타났지만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혁신에서는 부정적 결과가 나타남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>
            <a:normAutofit/>
          </a:bodyPr>
          <a:lstStyle/>
          <a:p>
            <a:r>
              <a:rPr lang="en-US" altLang="ko-KR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Executive summary</a:t>
            </a:r>
            <a:endParaRPr lang="ko-KR" altLang="en-US" sz="2800" dirty="0">
              <a:solidFill>
                <a:schemeClr val="bg1"/>
              </a:solidFill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356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실증분석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C12650-A84D-217A-F0C2-82F604B4BDDD}"/>
              </a:ext>
            </a:extLst>
          </p:cNvPr>
          <p:cNvSpPr txBox="1"/>
          <p:nvPr/>
        </p:nvSpPr>
        <p:spPr>
          <a:xfrm>
            <a:off x="0" y="1143000"/>
            <a:ext cx="9144000" cy="506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가설검증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BD71519A-696B-AADE-9C44-3A1A53E07D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25929"/>
              </p:ext>
            </p:extLst>
          </p:nvPr>
        </p:nvGraphicFramePr>
        <p:xfrm>
          <a:off x="175844" y="1873138"/>
          <a:ext cx="8792312" cy="377152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01029">
                  <a:extLst>
                    <a:ext uri="{9D8B030D-6E8A-4147-A177-3AD203B41FA5}">
                      <a16:colId xmlns:a16="http://schemas.microsoft.com/office/drawing/2014/main" val="1195418490"/>
                    </a:ext>
                  </a:extLst>
                </a:gridCol>
                <a:gridCol w="685801">
                  <a:extLst>
                    <a:ext uri="{9D8B030D-6E8A-4147-A177-3AD203B41FA5}">
                      <a16:colId xmlns:a16="http://schemas.microsoft.com/office/drawing/2014/main" val="2844454714"/>
                    </a:ext>
                  </a:extLst>
                </a:gridCol>
                <a:gridCol w="661182">
                  <a:extLst>
                    <a:ext uri="{9D8B030D-6E8A-4147-A177-3AD203B41FA5}">
                      <a16:colId xmlns:a16="http://schemas.microsoft.com/office/drawing/2014/main" val="2574278396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2423626607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3616828934"/>
                    </a:ext>
                  </a:extLst>
                </a:gridCol>
                <a:gridCol w="610187">
                  <a:extLst>
                    <a:ext uri="{9D8B030D-6E8A-4147-A177-3AD203B41FA5}">
                      <a16:colId xmlns:a16="http://schemas.microsoft.com/office/drawing/2014/main" val="3194312638"/>
                    </a:ext>
                  </a:extLst>
                </a:gridCol>
                <a:gridCol w="685801">
                  <a:extLst>
                    <a:ext uri="{9D8B030D-6E8A-4147-A177-3AD203B41FA5}">
                      <a16:colId xmlns:a16="http://schemas.microsoft.com/office/drawing/2014/main" val="2060295925"/>
                    </a:ext>
                  </a:extLst>
                </a:gridCol>
                <a:gridCol w="685801">
                  <a:extLst>
                    <a:ext uri="{9D8B030D-6E8A-4147-A177-3AD203B41FA5}">
                      <a16:colId xmlns:a16="http://schemas.microsoft.com/office/drawing/2014/main" val="125927953"/>
                    </a:ext>
                  </a:extLst>
                </a:gridCol>
                <a:gridCol w="661182">
                  <a:extLst>
                    <a:ext uri="{9D8B030D-6E8A-4147-A177-3AD203B41FA5}">
                      <a16:colId xmlns:a16="http://schemas.microsoft.com/office/drawing/2014/main" val="1004598168"/>
                    </a:ext>
                  </a:extLst>
                </a:gridCol>
                <a:gridCol w="661182">
                  <a:extLst>
                    <a:ext uri="{9D8B030D-6E8A-4147-A177-3AD203B41FA5}">
                      <a16:colId xmlns:a16="http://schemas.microsoft.com/office/drawing/2014/main" val="584829016"/>
                    </a:ext>
                  </a:extLst>
                </a:gridCol>
                <a:gridCol w="782515">
                  <a:extLst>
                    <a:ext uri="{9D8B030D-6E8A-4147-A177-3AD203B41FA5}">
                      <a16:colId xmlns:a16="http://schemas.microsoft.com/office/drawing/2014/main" val="617034256"/>
                    </a:ext>
                  </a:extLst>
                </a:gridCol>
                <a:gridCol w="780757">
                  <a:extLst>
                    <a:ext uri="{9D8B030D-6E8A-4147-A177-3AD203B41FA5}">
                      <a16:colId xmlns:a16="http://schemas.microsoft.com/office/drawing/2014/main" val="947647338"/>
                    </a:ext>
                  </a:extLst>
                </a:gridCol>
              </a:tblGrid>
              <a:tr h="510162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종속변수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 err="1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활용적</a:t>
                      </a: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혁신전략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 err="1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탐험적</a:t>
                      </a: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혁신전략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양면적 혁신전략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</a:t>
                      </a:r>
                      <a:r>
                        <a:rPr lang="ko-KR" alt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중개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</a:t>
                      </a:r>
                      <a:r>
                        <a:rPr lang="ko-KR" alt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중개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 err="1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활용적</a:t>
                      </a: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혁신전략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 err="1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활용적</a:t>
                      </a: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혁신전략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탐험적 혁신전략</a:t>
                      </a:r>
                      <a:endParaRPr lang="ko-KR" sz="1000" b="1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탐험적 혁신전략</a:t>
                      </a:r>
                      <a:endParaRPr lang="ko-KR" sz="1000" b="1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양면적 혁신전략</a:t>
                      </a:r>
                      <a:endParaRPr lang="ko-KR" sz="1000" b="1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양면적 혁신전략</a:t>
                      </a:r>
                      <a:endParaRPr lang="ko-KR" sz="1000" b="1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3160452"/>
                  </a:ext>
                </a:extLst>
              </a:tr>
              <a:tr h="24832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b="1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 </a:t>
                      </a:r>
                      <a:r>
                        <a:rPr lang="en-US" sz="1000" b="1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</a:t>
                      </a:r>
                      <a:endParaRPr lang="ko-KR" sz="1000" b="1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 </a:t>
                      </a:r>
                      <a:r>
                        <a:rPr 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2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 </a:t>
                      </a:r>
                      <a:r>
                        <a:rPr 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3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 </a:t>
                      </a:r>
                      <a:r>
                        <a:rPr 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4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 </a:t>
                      </a:r>
                      <a:r>
                        <a:rPr 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5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 </a:t>
                      </a:r>
                      <a:r>
                        <a:rPr 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6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 </a:t>
                      </a:r>
                      <a:r>
                        <a:rPr 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7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 </a:t>
                      </a:r>
                      <a:r>
                        <a:rPr 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8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 </a:t>
                      </a:r>
                      <a:r>
                        <a:rPr 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9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 </a:t>
                      </a:r>
                      <a:r>
                        <a:rPr 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10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 </a:t>
                      </a:r>
                      <a:r>
                        <a:rPr lang="en-US" sz="1000" b="1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11</a:t>
                      </a:r>
                      <a:endParaRPr lang="ko-KR" sz="1000" b="1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246101"/>
                  </a:ext>
                </a:extLst>
              </a:tr>
              <a:tr h="24832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b="1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로지스틱 회귀분석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선형 회귀분석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로지스틱 회귀분석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355035"/>
                  </a:ext>
                </a:extLst>
              </a:tr>
              <a:tr h="510162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기업가의 적극성</a:t>
                      </a:r>
                      <a:r>
                        <a:rPr lang="en-US" sz="1000" kern="0" baseline="3000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1)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-0.301</a:t>
                      </a:r>
                      <a:r>
                        <a:rPr lang="en-US" sz="1000" kern="0" baseline="3000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***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0.634</a:t>
                      </a:r>
                      <a:r>
                        <a:rPr lang="en-US" sz="1000" kern="0" baseline="3000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***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0.479</a:t>
                      </a:r>
                      <a:r>
                        <a:rPr lang="en-US" sz="1000" kern="0" baseline="3000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***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18.644***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18.787***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005849"/>
                  </a:ext>
                </a:extLst>
              </a:tr>
              <a:tr h="24832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(-5.009)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(8.511)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(4.651)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(9.760)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(9.908)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9466615"/>
                  </a:ext>
                </a:extLst>
              </a:tr>
              <a:tr h="502769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기업가의 적극성</a:t>
                      </a:r>
                      <a:r>
                        <a:rPr lang="en-US" sz="1000" kern="0" baseline="3000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x </a:t>
                      </a: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흡수역량</a:t>
                      </a:r>
                      <a:r>
                        <a:rPr lang="en-US" sz="1000" kern="0" baseline="3000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2.387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090162"/>
                  </a:ext>
                </a:extLst>
              </a:tr>
              <a:tr h="24832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(0.043)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2447642"/>
                  </a:ext>
                </a:extLst>
              </a:tr>
              <a:tr h="24832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중개</a:t>
                      </a:r>
                      <a:r>
                        <a:rPr lang="en-US" sz="1000" kern="0" baseline="3000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0.004***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0.022***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0.002*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-0.009*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0.009***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0.026</a:t>
                      </a:r>
                      <a:r>
                        <a:rPr lang="en-US" sz="1000" kern="0" baseline="3000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***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691831"/>
                  </a:ext>
                </a:extLst>
              </a:tr>
              <a:tr h="24832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(3.729)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(3.940)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(2.025)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(-1.984)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(7.180)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(4.684)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8504976"/>
                  </a:ext>
                </a:extLst>
              </a:tr>
              <a:tr h="510162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중개</a:t>
                      </a:r>
                      <a:r>
                        <a:rPr lang="en-US" sz="1000" kern="0" baseline="3000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x 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폐쇄</a:t>
                      </a:r>
                      <a:r>
                        <a:rPr lang="en-US" sz="1000" kern="0" baseline="3000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1)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0.043**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-0.022+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0.047</a:t>
                      </a:r>
                      <a:r>
                        <a:rPr lang="en-US" sz="1000" kern="0" baseline="3000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**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440567"/>
                  </a:ext>
                </a:extLst>
              </a:tr>
              <a:tr h="24832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(2.829)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(-1.778)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(3.164)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316241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BF16A06-6342-4C88-F223-83DE10D7BA24}"/>
              </a:ext>
            </a:extLst>
          </p:cNvPr>
          <p:cNvSpPr txBox="1"/>
          <p:nvPr/>
        </p:nvSpPr>
        <p:spPr>
          <a:xfrm>
            <a:off x="87923" y="5715000"/>
            <a:ext cx="3608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Note. </a:t>
            </a:r>
            <a:r>
              <a:rPr lang="en-US" altLang="ko-KR" sz="1000" baseline="30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1) </a:t>
            </a:r>
            <a:r>
              <a:rPr lang="ko-KR" altLang="en-US" sz="1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평균중심화</a:t>
            </a:r>
            <a:r>
              <a:rPr lang="en-US" altLang="ko-KR" sz="1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en-US" altLang="ko-KR" sz="1000" kern="0" baseline="3000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+</a:t>
            </a:r>
            <a:r>
              <a:rPr lang="en-US" altLang="ko-KR" sz="1000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</a:t>
            </a:r>
            <a:r>
              <a:rPr lang="en-US" altLang="ko-KR" sz="1000" i="1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p</a:t>
            </a:r>
            <a:r>
              <a:rPr lang="en-US" altLang="ko-KR" sz="1000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&lt; 0.10, </a:t>
            </a:r>
            <a:r>
              <a:rPr lang="en-US" altLang="ko-KR" sz="1000" kern="0" baseline="3000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*</a:t>
            </a:r>
            <a:r>
              <a:rPr lang="en-US" altLang="ko-KR" sz="1000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</a:t>
            </a:r>
            <a:r>
              <a:rPr lang="en-US" altLang="ko-KR" sz="1000" i="1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p</a:t>
            </a:r>
            <a:r>
              <a:rPr lang="en-US" altLang="ko-KR" sz="1000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&lt; 0.05, </a:t>
            </a:r>
            <a:r>
              <a:rPr lang="en-US" altLang="ko-KR" sz="1000" kern="0" baseline="3000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**</a:t>
            </a:r>
            <a:r>
              <a:rPr lang="en-US" altLang="ko-KR" sz="1000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</a:t>
            </a:r>
            <a:r>
              <a:rPr lang="en-US" altLang="ko-KR" sz="1000" i="1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p</a:t>
            </a:r>
            <a:r>
              <a:rPr lang="en-US" altLang="ko-KR" sz="1000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&lt; 0.01, </a:t>
            </a:r>
            <a:r>
              <a:rPr lang="en-US" altLang="ko-KR" sz="1000" kern="0" baseline="3000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***</a:t>
            </a:r>
            <a:r>
              <a:rPr lang="en-US" altLang="ko-KR" sz="1000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</a:t>
            </a:r>
            <a:r>
              <a:rPr lang="en-US" altLang="ko-KR" sz="1000" i="1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p</a:t>
            </a:r>
            <a:r>
              <a:rPr lang="en-US" altLang="ko-KR" sz="1000" kern="0" dirty="0">
                <a:effectLst/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&lt; 0.001</a:t>
            </a:r>
            <a:endParaRPr lang="ko-KR" altLang="ko-KR" sz="1000" kern="100" dirty="0"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172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실증분석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C12650-A84D-217A-F0C2-82F604B4BDDD}"/>
              </a:ext>
            </a:extLst>
          </p:cNvPr>
          <p:cNvSpPr txBox="1"/>
          <p:nvPr/>
        </p:nvSpPr>
        <p:spPr>
          <a:xfrm>
            <a:off x="0" y="1143000"/>
            <a:ext cx="9144000" cy="506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가설검증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AF3E5859-5BB0-FD32-AAE2-8B80D6685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293208"/>
              </p:ext>
            </p:extLst>
          </p:nvPr>
        </p:nvGraphicFramePr>
        <p:xfrm>
          <a:off x="175844" y="1873138"/>
          <a:ext cx="8792312" cy="377152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604272">
                  <a:extLst>
                    <a:ext uri="{9D8B030D-6E8A-4147-A177-3AD203B41FA5}">
                      <a16:colId xmlns:a16="http://schemas.microsoft.com/office/drawing/2014/main" val="3273191549"/>
                    </a:ext>
                  </a:extLst>
                </a:gridCol>
                <a:gridCol w="3674510">
                  <a:extLst>
                    <a:ext uri="{9D8B030D-6E8A-4147-A177-3AD203B41FA5}">
                      <a16:colId xmlns:a16="http://schemas.microsoft.com/office/drawing/2014/main" val="3782356933"/>
                    </a:ext>
                  </a:extLst>
                </a:gridCol>
                <a:gridCol w="604272">
                  <a:extLst>
                    <a:ext uri="{9D8B030D-6E8A-4147-A177-3AD203B41FA5}">
                      <a16:colId xmlns:a16="http://schemas.microsoft.com/office/drawing/2014/main" val="1595714823"/>
                    </a:ext>
                  </a:extLst>
                </a:gridCol>
                <a:gridCol w="1303086">
                  <a:extLst>
                    <a:ext uri="{9D8B030D-6E8A-4147-A177-3AD203B41FA5}">
                      <a16:colId xmlns:a16="http://schemas.microsoft.com/office/drawing/2014/main" val="822831360"/>
                    </a:ext>
                  </a:extLst>
                </a:gridCol>
                <a:gridCol w="1303086">
                  <a:extLst>
                    <a:ext uri="{9D8B030D-6E8A-4147-A177-3AD203B41FA5}">
                      <a16:colId xmlns:a16="http://schemas.microsoft.com/office/drawing/2014/main" val="1566717504"/>
                    </a:ext>
                  </a:extLst>
                </a:gridCol>
                <a:gridCol w="1303086">
                  <a:extLst>
                    <a:ext uri="{9D8B030D-6E8A-4147-A177-3AD203B41FA5}">
                      <a16:colId xmlns:a16="http://schemas.microsoft.com/office/drawing/2014/main" val="2069597034"/>
                    </a:ext>
                  </a:extLst>
                </a:gridCol>
              </a:tblGrid>
              <a:tr h="314294">
                <a:tc gridSpan="2"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예상한 관계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검증효과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지지여부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82772025"/>
                  </a:ext>
                </a:extLst>
              </a:tr>
              <a:tr h="31429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1a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기업가의 적극성과 </a:t>
                      </a:r>
                      <a:r>
                        <a:rPr lang="ko-KR" sz="1000" kern="0" dirty="0" err="1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활용적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혁신전략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양의 관계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직접효과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지지되지 않음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51098484"/>
                  </a:ext>
                </a:extLst>
              </a:tr>
              <a:tr h="31429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1b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기업가의 적극성과 탐험적 혁신전략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2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양의 관계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직접효과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지지됨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4031847"/>
                  </a:ext>
                </a:extLst>
              </a:tr>
              <a:tr h="31429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1c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기업가의 적극성과 양면적 혁신전략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3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양의 관계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직접효과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지지됨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42298"/>
                  </a:ext>
                </a:extLst>
              </a:tr>
              <a:tr h="31429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2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기업가의 적극성과 네트워크 중개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4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양의 관계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직접효과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지지됨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5200992"/>
                  </a:ext>
                </a:extLst>
              </a:tr>
              <a:tr h="31429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3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기업가의 적극성 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흡수역량과 네트워크 중개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5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양의 관계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조절효과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지지되지 않음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2763695"/>
                  </a:ext>
                </a:extLst>
              </a:tr>
              <a:tr h="31429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4a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중개와 활용적 혁신전략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6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양의 관계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직접효과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지지됨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92628867"/>
                  </a:ext>
                </a:extLst>
              </a:tr>
              <a:tr h="31429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5a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중개 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폐쇄와 활용적 혁신전략 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7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양의 관계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조절효과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지지됨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08154049"/>
                  </a:ext>
                </a:extLst>
              </a:tr>
              <a:tr h="31429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4b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중개와 탐험적 혁신전략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8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양의 관계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직접효과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지지됨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34316885"/>
                  </a:ext>
                </a:extLst>
              </a:tr>
              <a:tr h="31429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5b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중개 </a:t>
                      </a: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폐쇄와 </a:t>
                      </a:r>
                      <a:r>
                        <a:rPr lang="ko-KR" sz="1000" kern="0" dirty="0" err="1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탐험적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혁신전략 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9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음의 관계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조절효과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부분적으로 지지됨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59870240"/>
                  </a:ext>
                </a:extLst>
              </a:tr>
              <a:tr h="31429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4c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중개와 양면적 혁신전략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10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양의 관계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직접효과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지지됨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0925445"/>
                  </a:ext>
                </a:extLst>
              </a:tr>
              <a:tr h="314294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5c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중개 </a:t>
                      </a: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폐쇄와 양면적 혁신전략 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모델</a:t>
                      </a: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11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음의 관계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조절효과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지지되지 않음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9681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40069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실증분석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C12650-A84D-217A-F0C2-82F604B4BDDD}"/>
              </a:ext>
            </a:extLst>
          </p:cNvPr>
          <p:cNvSpPr txBox="1"/>
          <p:nvPr/>
        </p:nvSpPr>
        <p:spPr>
          <a:xfrm>
            <a:off x="0" y="1143000"/>
            <a:ext cx="9144000" cy="506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가설검증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3353CCA2-D7CE-3D4F-8139-0C9C6C994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191672"/>
              </p:ext>
            </p:extLst>
          </p:nvPr>
        </p:nvGraphicFramePr>
        <p:xfrm>
          <a:off x="175844" y="1873138"/>
          <a:ext cx="8792312" cy="217132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227224">
                  <a:extLst>
                    <a:ext uri="{9D8B030D-6E8A-4147-A177-3AD203B41FA5}">
                      <a16:colId xmlns:a16="http://schemas.microsoft.com/office/drawing/2014/main" val="2229875711"/>
                    </a:ext>
                  </a:extLst>
                </a:gridCol>
                <a:gridCol w="2266760">
                  <a:extLst>
                    <a:ext uri="{9D8B030D-6E8A-4147-A177-3AD203B41FA5}">
                      <a16:colId xmlns:a16="http://schemas.microsoft.com/office/drawing/2014/main" val="2835114241"/>
                    </a:ext>
                  </a:extLst>
                </a:gridCol>
                <a:gridCol w="2149164">
                  <a:extLst>
                    <a:ext uri="{9D8B030D-6E8A-4147-A177-3AD203B41FA5}">
                      <a16:colId xmlns:a16="http://schemas.microsoft.com/office/drawing/2014/main" val="148812267"/>
                    </a:ext>
                  </a:extLst>
                </a:gridCol>
                <a:gridCol w="2149164">
                  <a:extLst>
                    <a:ext uri="{9D8B030D-6E8A-4147-A177-3AD203B41FA5}">
                      <a16:colId xmlns:a16="http://schemas.microsoft.com/office/drawing/2014/main" val="2013950323"/>
                    </a:ext>
                  </a:extLst>
                </a:gridCol>
              </a:tblGrid>
              <a:tr h="277630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가설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표준화 계수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Sobel z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p-value</a:t>
                      </a:r>
                      <a:endParaRPr lang="ko-KR" sz="1000" b="1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030350"/>
                  </a:ext>
                </a:extLst>
              </a:tr>
              <a:tr h="570423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기업가의 적극성 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→ 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네트워크 중개</a:t>
                      </a:r>
                      <a:r>
                        <a:rPr lang="en-US" alt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sz="1000" kern="0" dirty="0" err="1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활용적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혁신전략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0.021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4.908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0.000</a:t>
                      </a:r>
                      <a:endParaRPr lang="ko-KR" sz="1000" kern="10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67597204"/>
                  </a:ext>
                </a:extLst>
              </a:tr>
              <a:tr h="752848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기업가의 적극성</a:t>
                      </a:r>
                      <a:r>
                        <a:rPr lang="en-US" alt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네트워크 중개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sz="1000" kern="0" dirty="0" err="1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탐험적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혁신전략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-0.002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-0.652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0.514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7039226"/>
                  </a:ext>
                </a:extLst>
              </a:tr>
              <a:tr h="570423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기업가의 적극성</a:t>
                      </a:r>
                      <a:r>
                        <a:rPr lang="en-US" alt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네트워크 중개</a:t>
                      </a:r>
                      <a:r>
                        <a:rPr lang="ko-KR" alt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ko-KR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 양면적 혁신전략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0.019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5.949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0" dirty="0">
                          <a:effectLst/>
                          <a:latin typeface="Times New Roman" panose="02020603050405020304" pitchFamily="18" charset="0"/>
                          <a:ea typeface="KoPub돋움체 Medium" panose="00000600000000000000" pitchFamily="2" charset="-127"/>
                          <a:cs typeface="Times New Roman" panose="02020603050405020304" pitchFamily="18" charset="0"/>
                        </a:rPr>
                        <a:t>0.000</a:t>
                      </a:r>
                      <a:endParaRPr lang="ko-KR" sz="1000" kern="100" dirty="0">
                        <a:effectLst/>
                        <a:latin typeface="Times New Roman" panose="02020603050405020304" pitchFamily="18" charset="0"/>
                        <a:ea typeface="KoPub돋움체 Medium" panose="00000600000000000000" pitchFamily="2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9010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81928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결론 및 토의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83A475-2237-F047-5FE3-EC2B605B4FFF}"/>
              </a:ext>
            </a:extLst>
          </p:cNvPr>
          <p:cNvSpPr txBox="1"/>
          <p:nvPr/>
        </p:nvSpPr>
        <p:spPr>
          <a:xfrm>
            <a:off x="0" y="1143000"/>
            <a:ext cx="9144000" cy="4347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이론적 시사점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기업의 네트워크 포지션은 기업가 정신과 혁신전략을 매개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포지션 간 상호작용은 기업이 추구하는 전략적 목표에 따라 다르게 작용함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혁신전략에 대한 네트워크 중개의 긍정적 효과는 네트워크 폐쇄도 동시에 고려할 때 부정적인 효과로 전환됨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폐쇄는 사회적 경계를 넘지 않는 수준에서의 혁신목표에는 긍정적으로 작용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기업의 역량은 기업가 정신과 네트워크 포지션에 영향을 미치지 않음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기존 문헌은 흡수역량이 네트워크 중개 포지션과 상호작용하며 경쟁우위를 높임을 증명함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본 연구는 기업가의 적극성과 흡수역량의 상호작용이 네트워크 중개에 미치는 영향이 유의미하지 않음을 확인하며 기업이 형성하는 사회적 관계는 기업의 역량에 의존하는 정도가 낮을 수 있음을 제시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4421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결론 및 토의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83A475-2237-F047-5FE3-EC2B605B4FFF}"/>
              </a:ext>
            </a:extLst>
          </p:cNvPr>
          <p:cNvSpPr txBox="1"/>
          <p:nvPr/>
        </p:nvSpPr>
        <p:spPr>
          <a:xfrm>
            <a:off x="0" y="1143000"/>
            <a:ext cx="9144000" cy="5594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실무적 시사점</a:t>
            </a: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기업의 목표 뿐만 아니라 이해관계자와의 신뢰관계는 기업의 전략적 목표 추구에 핵심적인 고려사항이 되어야 함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최근 미국 법무부는 구글을 대상으로 반독점 소송을 제기했다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구글은 디지털 광고 시장의 독점적 지위를 통해 공정한 경쟁을 해친 명목으로 강력한 제도적 압박을 겪음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(U.S. Department of Justice, 2023)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에픽게임즈는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애플을 대상으로 반독점 소송을 제기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.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애플은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10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개의 항소 중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9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개의 항소에는 승소했지만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외부결제 링크를 차단하는 애플의 방침은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California’s unfair competition law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를 위반한 것으로 결정됐다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(CNN, 2023)</a:t>
            </a: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새로운 도전을 위한 사내 벤처 활성화가 필요해 보임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본 연구 결과에 따르면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다른 이해관계자와의 협업은 기업이 새로운 과제에 도전할 때 부정적으로 작용할 가능성이 높아 보임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표본 기업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949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개 중 사내 벤처를 지원한 경험이 있는 기업은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14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개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약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1.4%).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 내부적에서 도전적인 과제에 착수할 수 있는 환경 조성이 필요함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6028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5AE7F42-8261-08EE-CAC7-B1F039810CC8}"/>
              </a:ext>
            </a:extLst>
          </p:cNvPr>
          <p:cNvSpPr txBox="1"/>
          <p:nvPr/>
        </p:nvSpPr>
        <p:spPr>
          <a:xfrm>
            <a:off x="2438400" y="3075057"/>
            <a:ext cx="4267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4000" b="1" dirty="0">
                <a:solidFill>
                  <a:srgbClr val="762C36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  <a:cs typeface="Times New Roman" panose="02020603050405020304" pitchFamily="18" charset="0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222111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20BD2266-0453-C63D-9D03-92DC5AED7EB9}"/>
              </a:ext>
            </a:extLst>
          </p:cNvPr>
          <p:cNvSpPr/>
          <p:nvPr/>
        </p:nvSpPr>
        <p:spPr>
          <a:xfrm>
            <a:off x="0" y="1147097"/>
            <a:ext cx="9144000" cy="1500725"/>
          </a:xfrm>
          <a:prstGeom prst="rect">
            <a:avLst/>
          </a:prstGeom>
          <a:solidFill>
            <a:srgbClr val="F2F2F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>
            <a:normAutofit/>
          </a:bodyPr>
          <a:lstStyle/>
          <a:p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연구배경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25E9A7-485E-1DB4-D66F-C767335D341D}"/>
              </a:ext>
            </a:extLst>
          </p:cNvPr>
          <p:cNvSpPr txBox="1"/>
          <p:nvPr/>
        </p:nvSpPr>
        <p:spPr>
          <a:xfrm>
            <a:off x="0" y="1143000"/>
            <a:ext cx="9144000" cy="1883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Research Question</a:t>
            </a:r>
          </a:p>
          <a:p>
            <a:pPr marL="612775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기업의 네트워크 포지션은 기업가의 적극성과 혁신전략에 어떤 영향을 미치는가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?</a:t>
            </a:r>
          </a:p>
          <a:p>
            <a:pPr marL="612775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기업의 역량은 기업의 사회적 관계 형성에 영향을 미치는가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?</a:t>
            </a:r>
          </a:p>
          <a:p>
            <a:pPr marL="6127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EB03F16-2C74-11F0-8E23-20FDDDFD71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1" y="3250438"/>
            <a:ext cx="8917578" cy="312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59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>
            <a:extLst>
              <a:ext uri="{FF2B5EF4-FFF2-40B4-BE49-F238E27FC236}">
                <a16:creationId xmlns:a16="http://schemas.microsoft.com/office/drawing/2014/main" id="{70B58E45-3098-3275-1A66-969F47DBD68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762C36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기존문헌 고찰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5363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 정신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적극성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자기경신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(self-renewal), 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새로운 비즈니스 발굴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(new business venturing), 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혁신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(innovativeness), 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그리고 적극성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(proactiveness) (Martín-Rojas et al., 2020)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자기경신은 기존 조직구조와 전략을 갱신하여 시스템 수준에서의 변화를 촉진하는 것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새로운 비즈니스 발굴은 새로운 시장 개척 또는 사내벤처를 통해 기업의 비즈니스 영역을 넓히는 것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혁신은 기술발전을 통한 제품과 서비스 개선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적극성은 경쟁기업에 비해 상대적으로 공격적인 태도 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주도권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(initiative)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과 위험감수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(risk taking),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그리고 공격적 경쟁성향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(competitive aggressiveness)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을 포괄하는 개념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기업가의 적극성은 혁신성과 및 사회적 자본과 다양한 관계를 형성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적극성이 급격한 변화를 유도하고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과다한 정보로 인한 조직 내 혼란 및 비효율성을 초래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(Joshi et al., 2015)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경영진이 다른 기업들과 긴밀한 사회적 관계를 구축했을 때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위험감수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/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경쟁적 대응과 국제학습 간 양의 관계가 더욱 강하게 나타남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(De </a:t>
            </a:r>
            <a:r>
              <a:rPr lang="en-US" altLang="ko-KR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Clercq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and Zhou, 2014)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378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>
            <a:extLst>
              <a:ext uri="{FF2B5EF4-FFF2-40B4-BE49-F238E27FC236}">
                <a16:creationId xmlns:a16="http://schemas.microsoft.com/office/drawing/2014/main" id="{70B58E45-3098-3275-1A66-969F47DBD68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762C36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기존문헌 고찰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3752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흡수역량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가치 있는 외부지식을 탐색하고 이해하여 활용하는 역량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(Cohen and Levinthal, 1990; Zahra and George, 2002)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획득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(acquisition),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동화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(assimilation),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변형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(transformation),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활용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(exploitation)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정보의 가치를 판단하여 유용한 정보를 습득하고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획득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)</a:t>
            </a: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잠재적 흡수역량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(potential absorptive capacity):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획득과 동화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실현적 흡수역량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(realized absorptive capacity):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변형과 활용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동화와 변형을 상호 대체 관계로 보는 시각도 존재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(Todorova and </a:t>
            </a:r>
            <a:r>
              <a:rPr lang="en-US" altLang="ko-KR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Durisin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2007)</a:t>
            </a: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새롭게 획득한 지식이 기존 지식과 잘 융합되는 기존 지식과 쉽게 동화 가능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새로운 지식이 기존 지식과 동화되기 어려운 경우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지식의 변형이 필요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989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>
            <a:extLst>
              <a:ext uri="{FF2B5EF4-FFF2-40B4-BE49-F238E27FC236}">
                <a16:creationId xmlns:a16="http://schemas.microsoft.com/office/drawing/2014/main" id="{70B58E45-3098-3275-1A66-969F47DBD68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762C36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기존문헌 고찰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4901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포지션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(network closure)</a:t>
            </a:r>
            <a:r>
              <a:rPr lang="ko-KR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와 네트워크 중개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(network brokerage)</a:t>
            </a: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Coleman (1988, 1990)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은 사회적 규범의 차원에서 네트워크 폐쇄를 설명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폐쇄는 구성원 간 소통의 정도를 나타냄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폐쇄는 뉴욕의 유태인 다이아몬드 시장이 작동할 수 있는 핵심적 메커니즘 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구성원들 간 관계는 사회적 보험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구성원들 간 합의된 규범을 위반하는 자는 오랜 기간 구축해온 사회적 관계를 상실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Burt (1992)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는 </a:t>
            </a:r>
            <a:r>
              <a:rPr lang="en-US" altLang="ko-KR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Granovetter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(1973)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의 약한 연결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(weak tie)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에 대한 논의를 연장하여 구조적 공백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(structural hole)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을 주창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구조적 공백 위치를 점유한 브로커 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구조적 공백을 통해 독특한 정보를 획득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서로 다른 대상 간의 관계 또는 정보의 흐름을 중개하는 통제력을 행사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중개는 구조적 공백의 점유를 통해 새로운 가치를 창출하는 원천이고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폐쇄는 구조적 공백에 존재하는 가치를 실현시키는 원동력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(Burt, 2001)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578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>
            <a:extLst>
              <a:ext uri="{FF2B5EF4-FFF2-40B4-BE49-F238E27FC236}">
                <a16:creationId xmlns:a16="http://schemas.microsoft.com/office/drawing/2014/main" id="{70B58E45-3098-3275-1A66-969F47DBD68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762C36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기존문헌 고찰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5552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20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en-US" altLang="ko-KR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그리고 양면적 혁신 전략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기업의 학습전략은 크게 활용과 탐험으로 구분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(March, 1991)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활용은 기업이 기존에 보유한 지식과 관련된 부분에서 기업의 역량을 개선하기 위한 전략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탐험은 기업이 보유하지 않은 새로운 역량을 추구하는 전략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Success trap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과 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failure trap (Levinthal and March, 1993)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한정된 자원으로 인해 활용과 탐색을 동시에 추구하는 것은 제로섬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(March, 1991)</a:t>
            </a: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양면적 혁신전략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기업은 필요에 따라 활용 또는 탐험으로 전환하는 단절균형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(punctuated equilibrium)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을 추구할 수 있음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(Gupta et al., 2006)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빠르게 변화하는 환경에 대응하기 위해서는 활용과 탐험을 동시다발적으로 진행할 필요가 있음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활용을 추구하는 하부조직과 탐험을 추구하는 하부조직이 구조적으로는 독립되어 각자의 역할에 충실하지만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경영자는 다양한 하부조직이 공통된 목표를 향해 나아갈 수 있도록 조율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(Tushman and O'Reilly, 1996)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활용과 탐험은 조직학습 뿐만 아니라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혁신전략으로 확장될 수도 있음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(He and Wong, 2004)</a:t>
            </a: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기존 제품의 품질을 향상하거나 생산비용 감축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또는 생산효율화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새로운 시장에 진입하거나 완전히 새로운 제품을 개발하는 것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176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표본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5495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데이터수집 및 핵심 변수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과학기술정책연구원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(STEPI: Science and Technology Policy Institute)</a:t>
            </a: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이 제공하는 기업혁신조사</a:t>
            </a:r>
            <a:r>
              <a:rPr lang="en-US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(KIS: Korean Innovation Survey)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오슬로 매뉴얼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(Oslo Manual)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국내 제조업 기업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949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개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혁신전략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지난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3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년간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(2017~2019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년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)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귀사 최초 상품혁신을 통해 출시한 상품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지난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3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년간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(2017~2019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년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)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시장 최초 상품 혁신을 통해 출시한 상품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양면적 혁신전략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활용적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혁신전략과 </a:t>
            </a:r>
            <a:r>
              <a:rPr lang="ko-KR" altLang="en-US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탐험적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혁신전략의 곱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(Cao et al., 2009)</a:t>
            </a: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ko-KR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기업가의 적극성</a:t>
            </a:r>
            <a:endParaRPr lang="ko-KR" altLang="en-US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Likert 7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점 척도로 측정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(1: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매우 아니다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7: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매우 그렇다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1)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변화와 혁신을 추구하는 업무 절차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2)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의사 결정 시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위험 감수를 추구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3)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경쟁사 보다 앞서 선제적으로 대응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(Martín-Rojas et al., 2020; Zhang and Hartley, 2018)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8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>
            <a:extLst>
              <a:ext uri="{FF2B5EF4-FFF2-40B4-BE49-F238E27FC236}">
                <a16:creationId xmlns:a16="http://schemas.microsoft.com/office/drawing/2014/main" id="{C1735D81-5E94-FCEB-4FA3-C7BA2113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762C36"/>
          </a:solidFill>
        </p:spPr>
        <p:txBody>
          <a:bodyPr/>
          <a:lstStyle/>
          <a:p>
            <a:pPr algn="l"/>
            <a:r>
              <a:rPr lang="ko-KR" alt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표본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8199EDA-563D-ACE8-37D6-BE8C4A90DB00}"/>
              </a:ext>
            </a:extLst>
          </p:cNvPr>
          <p:cNvSpPr/>
          <p:nvPr/>
        </p:nvSpPr>
        <p:spPr bwMode="auto">
          <a:xfrm>
            <a:off x="0" y="811762"/>
            <a:ext cx="9144000" cy="107457"/>
          </a:xfrm>
          <a:prstGeom prst="rect">
            <a:avLst/>
          </a:prstGeom>
          <a:solidFill>
            <a:srgbClr val="D5CC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F947A-052B-B388-208B-1E6BDE3E4B0D}"/>
              </a:ext>
            </a:extLst>
          </p:cNvPr>
          <p:cNvSpPr txBox="1"/>
          <p:nvPr/>
        </p:nvSpPr>
        <p:spPr>
          <a:xfrm>
            <a:off x="0" y="1143000"/>
            <a:ext cx="9144000" cy="4352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데이터수집 및 핵심 변수</a:t>
            </a:r>
            <a:endParaRPr lang="en-US" altLang="ko-KR" sz="20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700087" indent="-342900">
              <a:lnSpc>
                <a:spcPct val="150000"/>
              </a:lnSpc>
              <a:buFont typeface="Times New Roman" panose="02020603050405020304" pitchFamily="18" charset="0"/>
              <a:buChar char="–"/>
            </a:pPr>
            <a:r>
              <a:rPr lang="ko-KR" altLang="en-US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네트워크 포지션</a:t>
            </a:r>
            <a:endParaRPr lang="en-US" altLang="ko-KR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기업이 혁신을 위해 활용한 다양한 정보원천 네트워크를 바탕으로 측정</a:t>
            </a:r>
            <a:endParaRPr lang="en-US" altLang="ko-KR" sz="16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기업은 귀사 또는 귀사 그룹 계열사 내부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외부 민간 기업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외부 공공 기업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대학 및 고등교육기관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민간 연구소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공공 정부출연 연구소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정부부처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그리고 비영리조직을 통해 혁신을 위한 정보를 습득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제휴 네트워크는 각 기업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(actor)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와 다양한 정보원천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(a subset of events)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의 관계를 보여주기 때문에 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non-dyadic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한 </a:t>
            </a: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two-mode network</a:t>
            </a:r>
          </a:p>
          <a:p>
            <a:pPr marL="105727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UCINET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을 통해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common involvement in information sources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를 바탕으로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two-mode networks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를 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one-mode networks of firms</a:t>
            </a:r>
            <a:r>
              <a:rPr lang="ko-KR" altLang="en-US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로 변환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(</a:t>
            </a:r>
            <a:r>
              <a:rPr lang="en-US" altLang="ko-KR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Borgatti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et al., 2002; Faust, 1997; </a:t>
            </a:r>
            <a:r>
              <a:rPr lang="en-US" altLang="ko-KR" sz="1600" dirty="0" err="1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Godart</a:t>
            </a:r>
            <a:r>
              <a:rPr lang="en-US" altLang="ko-KR" sz="16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 and Mears, 2022; Grosser et al., 2022; Li et al., 2017)</a:t>
            </a: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Ego network density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를 구하여 네트워크 폐쇄를 측정 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  <a:p>
            <a:pPr marL="1433513" indent="-360363">
              <a:lnSpc>
                <a:spcPct val="150000"/>
              </a:lnSpc>
              <a:buFont typeface="Times New Roman" panose="02020603050405020304" pitchFamily="18" charset="0"/>
              <a:buChar char="»"/>
            </a:pPr>
            <a:r>
              <a:rPr lang="en-US" altLang="ko-KR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Betweenness centrality</a:t>
            </a:r>
            <a:r>
              <a:rPr lang="ko-KR" altLang="en-US" sz="1400" dirty="0">
                <a:latin typeface="Times New Roman" panose="02020603050405020304" pitchFamily="18" charset="0"/>
                <a:ea typeface="KoPub돋움체 Medium" panose="00000600000000000000" pitchFamily="2" charset="-127"/>
                <a:cs typeface="Times New Roman" panose="02020603050405020304" pitchFamily="18" charset="0"/>
              </a:rPr>
              <a:t>로 네트워크 중개 계산</a:t>
            </a:r>
            <a:endParaRPr lang="en-US" altLang="ko-KR" sz="1400" dirty="0">
              <a:latin typeface="Times New Roman" panose="02020603050405020304" pitchFamily="18" charset="0"/>
              <a:ea typeface="KoPub돋움체 Medium" panose="00000600000000000000" pitchFamily="2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71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1494</TotalTime>
  <Words>2842</Words>
  <Application>Microsoft Office PowerPoint</Application>
  <PresentationFormat>화면 슬라이드 쇼(4:3)</PresentationFormat>
  <Paragraphs>415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2" baseType="lpstr">
      <vt:lpstr>KoPub돋움체 Bold</vt:lpstr>
      <vt:lpstr>Calibri Light</vt:lpstr>
      <vt:lpstr>Times New Roman</vt:lpstr>
      <vt:lpstr>Calibri</vt:lpstr>
      <vt:lpstr>Wingdings</vt:lpstr>
      <vt:lpstr>Arial</vt:lpstr>
      <vt:lpstr>Office 테마</vt:lpstr>
      <vt:lpstr>PowerPoint 프레젠테이션</vt:lpstr>
      <vt:lpstr>Executive summary</vt:lpstr>
      <vt:lpstr>연구배경</vt:lpstr>
      <vt:lpstr>PowerPoint 프레젠테이션</vt:lpstr>
      <vt:lpstr>PowerPoint 프레젠테이션</vt:lpstr>
      <vt:lpstr>PowerPoint 프레젠테이션</vt:lpstr>
      <vt:lpstr>PowerPoint 프레젠테이션</vt:lpstr>
      <vt:lpstr>표본</vt:lpstr>
      <vt:lpstr>표본</vt:lpstr>
      <vt:lpstr>표본</vt:lpstr>
      <vt:lpstr>가설</vt:lpstr>
      <vt:lpstr>가설</vt:lpstr>
      <vt:lpstr>가설</vt:lpstr>
      <vt:lpstr>가설</vt:lpstr>
      <vt:lpstr>가설</vt:lpstr>
      <vt:lpstr>가설</vt:lpstr>
      <vt:lpstr>가설</vt:lpstr>
      <vt:lpstr>가설</vt:lpstr>
      <vt:lpstr>가설</vt:lpstr>
      <vt:lpstr>실증분석</vt:lpstr>
      <vt:lpstr>실증분석</vt:lpstr>
      <vt:lpstr>실증분석</vt:lpstr>
      <vt:lpstr>결론 및 토의</vt:lpstr>
      <vt:lpstr>결론 및 토의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Jihun</dc:creator>
  <cp:lastModifiedBy>Jihun</cp:lastModifiedBy>
  <cp:revision>198</cp:revision>
  <dcterms:created xsi:type="dcterms:W3CDTF">2022-09-06T22:42:31Z</dcterms:created>
  <dcterms:modified xsi:type="dcterms:W3CDTF">2023-06-22T12:18:23Z</dcterms:modified>
</cp:coreProperties>
</file>