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382" r:id="rId4"/>
    <p:sldId id="381" r:id="rId5"/>
    <p:sldId id="338" r:id="rId6"/>
    <p:sldId id="337" r:id="rId7"/>
    <p:sldId id="336" r:id="rId8"/>
    <p:sldId id="353" r:id="rId9"/>
    <p:sldId id="355" r:id="rId10"/>
    <p:sldId id="356" r:id="rId11"/>
    <p:sldId id="358" r:id="rId12"/>
    <p:sldId id="383" r:id="rId13"/>
    <p:sldId id="384" r:id="rId14"/>
    <p:sldId id="385" r:id="rId15"/>
    <p:sldId id="386" r:id="rId16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4" autoAdjust="0"/>
  </p:normalViewPr>
  <p:slideViewPr>
    <p:cSldViewPr>
      <p:cViewPr varScale="1">
        <p:scale>
          <a:sx n="110" d="100"/>
          <a:sy n="110" d="100"/>
        </p:scale>
        <p:origin x="164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2E975-A4B1-4A75-BF20-3F803199D8C1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49990-9A2C-414C-AE67-720EEF2676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60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47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547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83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211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04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8079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22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71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7430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777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BD4C-D737-4B21-91A0-971C2EB62154}" type="datetimeFigureOut">
              <a:rPr lang="ko-KR" altLang="en-US" smtClean="0"/>
              <a:pPr/>
              <a:t>2020-05-06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48B70-CDD7-4379-BDBE-2D1F9CFB852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683569" y="764703"/>
            <a:ext cx="8136904" cy="3816423"/>
          </a:xfrm>
        </p:spPr>
        <p:txBody>
          <a:bodyPr>
            <a:noAutofit/>
          </a:bodyPr>
          <a:lstStyle/>
          <a:p>
            <a:pPr fontAlgn="base"/>
            <a:r>
              <a:rPr lang="en-US" altLang="ko-KR" sz="6400" dirty="0">
                <a:solidFill>
                  <a:srgbClr val="92D050"/>
                </a:solidFill>
                <a:latin typeface="+mj-ea"/>
              </a:rPr>
              <a:t/>
            </a:r>
            <a:br>
              <a:rPr lang="en-US" altLang="ko-KR" sz="6400" dirty="0">
                <a:solidFill>
                  <a:srgbClr val="92D050"/>
                </a:solidFill>
                <a:latin typeface="+mj-ea"/>
              </a:rPr>
            </a:br>
            <a:r>
              <a:rPr lang="ko-KR" altLang="en-US" sz="3200" dirty="0"/>
              <a:t>지역방송사의 코로나 사태 보도 연구  </a:t>
            </a:r>
            <a:r>
              <a:rPr lang="en-US" altLang="ko-KR" sz="3200" dirty="0"/>
              <a:t/>
            </a:r>
            <a:br>
              <a:rPr lang="en-US" altLang="ko-KR" sz="3200" dirty="0"/>
            </a:br>
            <a:r>
              <a:rPr lang="en-US" altLang="ko-KR" sz="3200" dirty="0"/>
              <a:t>-</a:t>
            </a:r>
            <a:r>
              <a:rPr lang="ko-KR" altLang="en-US" sz="2400" dirty="0"/>
              <a:t>대구</a:t>
            </a:r>
            <a:r>
              <a:rPr lang="en-US" altLang="ko-KR" sz="2400" dirty="0"/>
              <a:t>MBC </a:t>
            </a:r>
            <a:r>
              <a:rPr lang="ko-KR" altLang="en-US" sz="2400" dirty="0"/>
              <a:t>취재진의 제작관행과 인식을 중심으로  </a:t>
            </a:r>
            <a:br>
              <a:rPr lang="ko-KR" altLang="en-US" sz="2400" dirty="0"/>
            </a:br>
            <a:endParaRPr lang="en-US" altLang="ko-KR" sz="2400" dirty="0">
              <a:solidFill>
                <a:srgbClr val="92D050"/>
              </a:solidFill>
              <a:latin typeface="+mj-ea"/>
            </a:endParaRPr>
          </a:p>
        </p:txBody>
      </p:sp>
      <p:pic>
        <p:nvPicPr>
          <p:cNvPr id="1027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부제목 2"/>
          <p:cNvSpPr txBox="1">
            <a:spLocks/>
          </p:cNvSpPr>
          <p:nvPr/>
        </p:nvSpPr>
        <p:spPr>
          <a:xfrm>
            <a:off x="1555576" y="4941168"/>
            <a:ext cx="64008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김연식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경북대</a:t>
            </a:r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151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연구방법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544392"/>
            <a:ext cx="7772400" cy="4980952"/>
          </a:xfrm>
        </p:spPr>
        <p:txBody>
          <a:bodyPr>
            <a:normAutofit fontScale="92500" lnSpcReduction="10000"/>
          </a:bodyPr>
          <a:lstStyle/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심층인터뷰</a:t>
            </a:r>
            <a:r>
              <a:rPr lang="en-US" altLang="ko-KR" dirty="0"/>
              <a:t>(</a:t>
            </a:r>
            <a:r>
              <a:rPr lang="ko-KR" altLang="en-US" dirty="0"/>
              <a:t>눈덩이 </a:t>
            </a:r>
            <a:r>
              <a:rPr lang="ko-KR" altLang="en-US" dirty="0" err="1"/>
              <a:t>표집</a:t>
            </a:r>
            <a:r>
              <a:rPr lang="en-US" altLang="ko-KR" dirty="0"/>
              <a:t>) </a:t>
            </a:r>
          </a:p>
          <a:p>
            <a:pPr algn="l" fontAlgn="base"/>
            <a:endParaRPr lang="ko-KR" altLang="en-US" dirty="0"/>
          </a:p>
          <a:p>
            <a:pPr algn="l" fontAlgn="base">
              <a:lnSpc>
                <a:spcPct val="120000"/>
              </a:lnSpc>
            </a:pPr>
            <a:r>
              <a:rPr lang="ko-KR" altLang="en-US" dirty="0"/>
              <a:t>대구</a:t>
            </a:r>
            <a:r>
              <a:rPr lang="en-US" altLang="ko-KR" dirty="0"/>
              <a:t>MBC </a:t>
            </a:r>
            <a:r>
              <a:rPr lang="ko-KR" altLang="en-US" dirty="0"/>
              <a:t>기자</a:t>
            </a:r>
            <a:r>
              <a:rPr lang="en-US" altLang="ko-KR" dirty="0"/>
              <a:t> 5</a:t>
            </a:r>
            <a:r>
              <a:rPr lang="ko-KR" altLang="en-US" dirty="0"/>
              <a:t>명</a:t>
            </a:r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TBC </a:t>
            </a:r>
            <a:r>
              <a:rPr lang="ko-KR" altLang="en-US" dirty="0"/>
              <a:t>기자</a:t>
            </a:r>
            <a:r>
              <a:rPr lang="en-US" altLang="ko-KR" dirty="0"/>
              <a:t> 2</a:t>
            </a:r>
            <a:r>
              <a:rPr lang="ko-KR" altLang="en-US" dirty="0"/>
              <a:t>명 </a:t>
            </a:r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KBS</a:t>
            </a:r>
            <a:r>
              <a:rPr lang="ko-KR" altLang="en-US" dirty="0"/>
              <a:t> 대구 기자</a:t>
            </a:r>
            <a:r>
              <a:rPr lang="en-US" altLang="ko-KR" dirty="0"/>
              <a:t> 2</a:t>
            </a:r>
            <a:r>
              <a:rPr lang="ko-KR" altLang="en-US" dirty="0"/>
              <a:t>명</a:t>
            </a:r>
            <a:r>
              <a:rPr lang="en-US" altLang="ko-KR" dirty="0"/>
              <a:t> </a:t>
            </a:r>
          </a:p>
          <a:p>
            <a:pPr algn="l" fontAlgn="base"/>
            <a:endParaRPr lang="ko-KR" altLang="en-US" dirty="0"/>
          </a:p>
          <a:p>
            <a:pPr algn="l" fontAlgn="base"/>
            <a:r>
              <a:rPr lang="ko-KR" altLang="en-US" dirty="0"/>
              <a:t>매일신문</a:t>
            </a:r>
            <a:r>
              <a:rPr lang="en-US" altLang="ko-KR" dirty="0"/>
              <a:t>, </a:t>
            </a:r>
            <a:r>
              <a:rPr lang="ko-KR" altLang="en-US" dirty="0"/>
              <a:t>영남일보 기자 각 </a:t>
            </a:r>
            <a:r>
              <a:rPr lang="en-US" altLang="ko-KR" dirty="0"/>
              <a:t>1</a:t>
            </a:r>
            <a:r>
              <a:rPr lang="ko-KR" altLang="en-US" dirty="0"/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284853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연구결과 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dirty="0"/>
              <a:t>1)</a:t>
            </a:r>
            <a:r>
              <a:rPr lang="ko-KR" altLang="en-US" dirty="0"/>
              <a:t>각 방송사별 보도 차이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(1) </a:t>
            </a:r>
            <a:r>
              <a:rPr lang="ko-KR" altLang="en-US" dirty="0"/>
              <a:t>방송시간의 차이와 구성</a:t>
            </a:r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(2)</a:t>
            </a:r>
            <a:r>
              <a:rPr lang="ko-KR" altLang="en-US" dirty="0"/>
              <a:t>보도내용의 차이</a:t>
            </a:r>
          </a:p>
        </p:txBody>
      </p:sp>
    </p:spTree>
    <p:extLst>
      <p:ext uri="{BB962C8B-B14F-4D97-AF65-F5344CB8AC3E}">
        <p14:creationId xmlns:p14="http://schemas.microsoft.com/office/powerpoint/2010/main" val="159806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연구결과 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dirty="0"/>
              <a:t>1)</a:t>
            </a:r>
            <a:r>
              <a:rPr lang="ko-KR" altLang="en-US" dirty="0"/>
              <a:t>대구</a:t>
            </a:r>
            <a:r>
              <a:rPr lang="en-US" altLang="ko-KR" dirty="0"/>
              <a:t>MBC </a:t>
            </a:r>
            <a:r>
              <a:rPr lang="ko-KR" altLang="en-US" dirty="0"/>
              <a:t>보도의 특징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(1) </a:t>
            </a:r>
            <a:r>
              <a:rPr lang="ko-KR" altLang="en-US" dirty="0"/>
              <a:t>제작관행의 변화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" panose="020B0604020202020204" pitchFamily="34" charset="0"/>
              </a:rPr>
              <a:t>①</a:t>
            </a:r>
            <a:r>
              <a:rPr lang="ko-KR" altLang="en-US" dirty="0"/>
              <a:t>출입처제도의 변화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 Extra Light" panose="020B0604020202020204" pitchFamily="34" charset="0"/>
              </a:rPr>
              <a:t>②정례회의 활성화</a:t>
            </a:r>
            <a:r>
              <a:rPr lang="en-US" altLang="ko-KR" dirty="0">
                <a:latin typeface="Abadi Extra Light" panose="020B0604020202020204" pitchFamily="34" charset="0"/>
              </a:rPr>
              <a:t>-</a:t>
            </a:r>
            <a:r>
              <a:rPr lang="ko-KR" altLang="en-US" dirty="0">
                <a:latin typeface="Abadi Extra Light" panose="020B0604020202020204" pitchFamily="34" charset="0"/>
              </a:rPr>
              <a:t>소통</a:t>
            </a:r>
            <a:endParaRPr lang="en-US" altLang="ko-KR" dirty="0">
              <a:latin typeface="Abadi Extra Light" panose="020B0604020202020204" pitchFamily="34" charset="0"/>
            </a:endParaRPr>
          </a:p>
          <a:p>
            <a:pPr algn="l" fontAlgn="base"/>
            <a:endParaRPr lang="en-US" altLang="ko-KR" dirty="0">
              <a:latin typeface="Abadi Extra Light" panose="020B0604020202020204" pitchFamily="34" charset="0"/>
            </a:endParaRPr>
          </a:p>
          <a:p>
            <a:pPr algn="l" fontAlgn="base"/>
            <a:r>
              <a:rPr lang="ko-KR" altLang="en-US" dirty="0">
                <a:latin typeface="Abadi Extra Light" panose="020B0604020202020204" pitchFamily="34" charset="0"/>
              </a:rPr>
              <a:t>기자의 자율성 확대</a:t>
            </a:r>
            <a:endParaRPr lang="en-US" altLang="ko-KR" dirty="0">
              <a:latin typeface="Abadi Extra Light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9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연구결과 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dirty="0"/>
              <a:t>1)</a:t>
            </a:r>
            <a:r>
              <a:rPr lang="ko-KR" altLang="en-US" dirty="0"/>
              <a:t>대구</a:t>
            </a:r>
            <a:r>
              <a:rPr lang="en-US" altLang="ko-KR" dirty="0"/>
              <a:t>MBC </a:t>
            </a:r>
            <a:r>
              <a:rPr lang="ko-KR" altLang="en-US" dirty="0"/>
              <a:t>보도의 특징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(2) </a:t>
            </a:r>
            <a:r>
              <a:rPr lang="ko-KR" altLang="en-US" dirty="0"/>
              <a:t>제보의 활용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" panose="020B0604020202020204" pitchFamily="34" charset="0"/>
              </a:rPr>
              <a:t>①제보의 변화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 Extra Light" panose="020B0604020202020204" pitchFamily="34" charset="0"/>
              </a:rPr>
              <a:t>②제보를 대하는 태도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071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연구결과 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dirty="0"/>
              <a:t>1)</a:t>
            </a:r>
            <a:r>
              <a:rPr lang="ko-KR" altLang="en-US" dirty="0"/>
              <a:t>대구</a:t>
            </a:r>
            <a:r>
              <a:rPr lang="en-US" altLang="ko-KR" dirty="0"/>
              <a:t>MBC </a:t>
            </a:r>
            <a:r>
              <a:rPr lang="ko-KR" altLang="en-US" dirty="0"/>
              <a:t>보도의 특징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(3) </a:t>
            </a:r>
            <a:r>
              <a:rPr lang="ko-KR" altLang="en-US" dirty="0"/>
              <a:t>유튜브 채널의 활성화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" panose="020B0604020202020204" pitchFamily="34" charset="0"/>
              </a:rPr>
              <a:t>①디지털미디어팀 구성과 </a:t>
            </a:r>
            <a:r>
              <a:rPr lang="ko-KR" altLang="en-US" dirty="0" err="1">
                <a:latin typeface="Abadi" panose="020B0604020202020204" pitchFamily="34" charset="0"/>
              </a:rPr>
              <a:t>유튜브제작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>
                <a:latin typeface="Abadi Extra Light" panose="020B0604020202020204" pitchFamily="34" charset="0"/>
              </a:rPr>
              <a:t>②방송뉴스와 유튜브의 </a:t>
            </a:r>
            <a:r>
              <a:rPr lang="ko-KR" altLang="en-US" dirty="0" err="1">
                <a:latin typeface="Abadi Extra Light" panose="020B0604020202020204" pitchFamily="34" charset="0"/>
              </a:rPr>
              <a:t>콜라보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685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결론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 lnSpcReduction="10000"/>
          </a:bodyPr>
          <a:lstStyle/>
          <a:p>
            <a:pPr algn="l" fontAlgn="base"/>
            <a:r>
              <a:rPr lang="en-US" altLang="ko-KR" dirty="0"/>
              <a:t>1)</a:t>
            </a:r>
            <a:r>
              <a:rPr lang="ko-KR" altLang="en-US" dirty="0"/>
              <a:t>저널리스트의 자기 성찰과 조직 수용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좋은 저널리스트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좋은 저널리즘 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2)</a:t>
            </a:r>
            <a:r>
              <a:rPr lang="ko-KR" altLang="en-US" dirty="0"/>
              <a:t>민주주의와 </a:t>
            </a:r>
            <a:r>
              <a:rPr lang="ko-KR" altLang="en-US" dirty="0" err="1"/>
              <a:t>프로페셔널리즘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사회 </a:t>
            </a:r>
            <a:r>
              <a:rPr lang="ko-KR" altLang="en-US" dirty="0" err="1"/>
              <a:t>운영원리로서의</a:t>
            </a:r>
            <a:r>
              <a:rPr lang="ko-KR" altLang="en-US" dirty="0"/>
              <a:t> 민주주의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저널리즘 </a:t>
            </a:r>
            <a:r>
              <a:rPr lang="ko-KR" altLang="en-US" dirty="0" err="1"/>
              <a:t>운영원리로서의</a:t>
            </a:r>
            <a:r>
              <a:rPr lang="ko-KR" altLang="en-US" dirty="0"/>
              <a:t> </a:t>
            </a:r>
            <a:r>
              <a:rPr lang="ko-KR" altLang="en-US" dirty="0" err="1"/>
              <a:t>프로페셔널리즘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5078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9282" y="1340768"/>
            <a:ext cx="7919182" cy="4536504"/>
          </a:xfrm>
        </p:spPr>
        <p:txBody>
          <a:bodyPr>
            <a:normAutofit lnSpcReduction="10000"/>
          </a:bodyPr>
          <a:lstStyle/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대구시의 코로나 사태 대응에 대한 내부의 시각과 외부의 시각 차이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언론사별 지역방송 보도 성향의 차이</a:t>
            </a:r>
            <a:endParaRPr lang="en-US" altLang="ko-KR" dirty="0"/>
          </a:p>
          <a:p>
            <a:pPr algn="l" fontAlgn="base"/>
            <a:r>
              <a:rPr lang="ko-KR" altLang="en-US" dirty="0"/>
              <a:t>  지역신문과 지역방송 </a:t>
            </a:r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결국 기사도 사람이 만드는 것</a:t>
            </a:r>
            <a:endParaRPr lang="en-US" altLang="ko-KR" dirty="0"/>
          </a:p>
          <a:p>
            <a:pPr algn="l" fontAlgn="base"/>
            <a:r>
              <a:rPr lang="ko-KR" altLang="en-US" dirty="0"/>
              <a:t> 사람과 조직에 의한 차이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문제제기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6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문제제기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24744"/>
            <a:ext cx="7772400" cy="5400600"/>
          </a:xfrm>
        </p:spPr>
        <p:txBody>
          <a:bodyPr>
            <a:normAutofit/>
          </a:bodyPr>
          <a:lstStyle/>
          <a:p>
            <a:pPr algn="l" fontAlgn="base">
              <a:lnSpc>
                <a:spcPct val="120000"/>
              </a:lnSpc>
            </a:pPr>
            <a:r>
              <a:rPr lang="en-US" altLang="ko-KR" dirty="0"/>
              <a:t>-</a:t>
            </a:r>
            <a:r>
              <a:rPr lang="ko-KR" altLang="en-US" dirty="0"/>
              <a:t>지역 지상파는 광역단체장 위주로 동정보도 및 홍보위주</a:t>
            </a:r>
            <a:r>
              <a:rPr lang="en-US" altLang="ko-KR" dirty="0"/>
              <a:t>, </a:t>
            </a:r>
            <a:r>
              <a:rPr lang="ko-KR" altLang="en-US" dirty="0"/>
              <a:t>지역정부 의존 심화 </a:t>
            </a:r>
            <a:endParaRPr lang="en-US" altLang="ko-KR" dirty="0"/>
          </a:p>
          <a:p>
            <a:pPr algn="l" fontAlgn="base">
              <a:lnSpc>
                <a:spcPct val="120000"/>
              </a:lnSpc>
            </a:pPr>
            <a:endParaRPr lang="ko-KR" altLang="en-US" dirty="0"/>
          </a:p>
          <a:p>
            <a:pPr algn="l" fontAlgn="base">
              <a:lnSpc>
                <a:spcPct val="120000"/>
              </a:lnSpc>
            </a:pPr>
            <a:r>
              <a:rPr lang="en-US" altLang="ko-KR" dirty="0"/>
              <a:t>-</a:t>
            </a:r>
            <a:r>
              <a:rPr lang="ko-KR" altLang="en-US" dirty="0"/>
              <a:t>지역정부의 과다한 협찬비중과 지역방송 보도 품질의 상관관계</a:t>
            </a:r>
            <a:r>
              <a:rPr lang="en-US" altLang="ko-KR" dirty="0"/>
              <a:t>? </a:t>
            </a:r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지역 지상파의 시사프로그램 축소 및 폐지</a:t>
            </a:r>
          </a:p>
        </p:txBody>
      </p:sp>
    </p:spTree>
    <p:extLst>
      <p:ext uri="{BB962C8B-B14F-4D97-AF65-F5344CB8AC3E}">
        <p14:creationId xmlns:p14="http://schemas.microsoft.com/office/powerpoint/2010/main" val="21395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9282" y="1340768"/>
            <a:ext cx="7919182" cy="4536504"/>
          </a:xfrm>
        </p:spPr>
        <p:txBody>
          <a:bodyPr>
            <a:normAutofit/>
          </a:bodyPr>
          <a:lstStyle/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결국 기사도 사람이 만드는 것</a:t>
            </a:r>
            <a:endParaRPr lang="en-US" altLang="ko-KR" dirty="0"/>
          </a:p>
          <a:p>
            <a:pPr algn="l" fontAlgn="base"/>
            <a:r>
              <a:rPr lang="ko-KR" altLang="en-US" dirty="0"/>
              <a:t> 사람과 조직에 의한 차이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endParaRPr lang="ko-KR" altLang="en-US" dirty="0"/>
          </a:p>
          <a:p>
            <a:pPr algn="l" fontAlgn="base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문제제기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59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선행연구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7156376" cy="5544616"/>
          </a:xfrm>
        </p:spPr>
        <p:txBody>
          <a:bodyPr>
            <a:normAutofit/>
          </a:bodyPr>
          <a:lstStyle/>
          <a:p>
            <a:pPr algn="l" fontAlgn="base">
              <a:lnSpc>
                <a:spcPct val="110000"/>
              </a:lnSpc>
            </a:pPr>
            <a:r>
              <a:rPr lang="en-US" altLang="ko-KR" dirty="0"/>
              <a:t>-</a:t>
            </a:r>
            <a:r>
              <a:rPr lang="ko-KR" altLang="en-US" dirty="0"/>
              <a:t>재난 보도 내용 연구</a:t>
            </a:r>
            <a:endParaRPr lang="en-US" altLang="ko-KR" dirty="0"/>
          </a:p>
          <a:p>
            <a:pPr algn="l" fontAlgn="base">
              <a:lnSpc>
                <a:spcPct val="110000"/>
              </a:lnSpc>
            </a:pPr>
            <a:endParaRPr lang="en-US" altLang="ko-KR" dirty="0"/>
          </a:p>
          <a:p>
            <a:pPr algn="l" fontAlgn="base">
              <a:lnSpc>
                <a:spcPct val="110000"/>
              </a:lnSpc>
            </a:pPr>
            <a:r>
              <a:rPr lang="ko-KR" altLang="en-US" dirty="0" err="1"/>
              <a:t>임연희</a:t>
            </a:r>
            <a:r>
              <a:rPr lang="en-US" altLang="ko-KR" dirty="0"/>
              <a:t>(2014). </a:t>
            </a:r>
            <a:r>
              <a:rPr lang="ko-KR" altLang="en-US" dirty="0"/>
              <a:t>세월호 참사에 대한 텔레비전 뉴스의 보도행태</a:t>
            </a:r>
            <a:r>
              <a:rPr lang="en-US" altLang="ko-KR" dirty="0"/>
              <a:t>. </a:t>
            </a:r>
            <a:r>
              <a:rPr lang="ko-KR" altLang="en-US" dirty="0"/>
              <a:t>사회과학연구 </a:t>
            </a:r>
            <a:r>
              <a:rPr lang="en-US" altLang="ko-KR" dirty="0"/>
              <a:t>25</a:t>
            </a:r>
            <a:r>
              <a:rPr lang="ko-KR" altLang="en-US" dirty="0"/>
              <a:t>권 </a:t>
            </a:r>
            <a:r>
              <a:rPr lang="en-US" altLang="ko-KR" dirty="0"/>
              <a:t>4</a:t>
            </a:r>
            <a:r>
              <a:rPr lang="ko-KR" altLang="en-US" dirty="0"/>
              <a:t>호</a:t>
            </a:r>
            <a:r>
              <a:rPr lang="en-US" altLang="ko-KR" dirty="0"/>
              <a:t>. 179-201</a:t>
            </a:r>
            <a:r>
              <a:rPr lang="ko-KR" altLang="en-US" dirty="0"/>
              <a:t> </a:t>
            </a:r>
            <a:endParaRPr lang="en-US" altLang="ko-KR" dirty="0"/>
          </a:p>
          <a:p>
            <a:pPr algn="l" fontAlgn="base">
              <a:lnSpc>
                <a:spcPct val="110000"/>
              </a:lnSpc>
            </a:pPr>
            <a:endParaRPr lang="en-US" altLang="ko-KR" dirty="0"/>
          </a:p>
          <a:p>
            <a:pPr algn="l" fontAlgn="base">
              <a:lnSpc>
                <a:spcPct val="110000"/>
              </a:lnSpc>
            </a:pPr>
            <a:r>
              <a:rPr lang="ko-KR" altLang="en-US" dirty="0"/>
              <a:t>윤태진</a:t>
            </a:r>
            <a:r>
              <a:rPr lang="en-US" altLang="ko-KR" dirty="0"/>
              <a:t>(    ).</a:t>
            </a:r>
            <a:r>
              <a:rPr lang="ko-KR" altLang="en-US" dirty="0"/>
              <a:t>방송사의 세월호 참사 보도</a:t>
            </a:r>
            <a:r>
              <a:rPr lang="en-US" altLang="ko-KR" dirty="0"/>
              <a:t>:JTBC</a:t>
            </a:r>
            <a:r>
              <a:rPr lang="ko-KR" altLang="en-US" dirty="0"/>
              <a:t>뉴스를 주목해야 하는 이유</a:t>
            </a:r>
            <a:r>
              <a:rPr lang="en-US" altLang="ko-KR" dirty="0"/>
              <a:t>. </a:t>
            </a:r>
            <a:r>
              <a:rPr lang="ko-KR" altLang="en-US" dirty="0"/>
              <a:t>문화현실분석 </a:t>
            </a:r>
            <a:r>
              <a:rPr lang="en-US" altLang="ko-KR" dirty="0"/>
              <a:t>192-212</a:t>
            </a:r>
          </a:p>
          <a:p>
            <a:pPr algn="l" fontAlgn="base">
              <a:lnSpc>
                <a:spcPct val="110000"/>
              </a:lnSpc>
            </a:pPr>
            <a:endParaRPr lang="ko-KR" altLang="en-US" dirty="0"/>
          </a:p>
          <a:p>
            <a:pPr algn="l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685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선행연구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8136904" cy="5733256"/>
          </a:xfrm>
        </p:spPr>
        <p:txBody>
          <a:bodyPr>
            <a:normAutofit/>
          </a:bodyPr>
          <a:lstStyle/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재난보도 제작진 연구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/>
              <a:t>김경희</a:t>
            </a:r>
            <a:r>
              <a:rPr lang="en-US" altLang="ko-KR" dirty="0"/>
              <a:t>(2017). </a:t>
            </a:r>
            <a:r>
              <a:rPr lang="ko-KR" altLang="en-US" dirty="0"/>
              <a:t>지역의 재난 뉴스에서 나타난 보도관행과 대한</a:t>
            </a:r>
            <a:r>
              <a:rPr lang="en-US" altLang="ko-KR" dirty="0"/>
              <a:t>:</a:t>
            </a:r>
            <a:r>
              <a:rPr lang="ko-KR" altLang="en-US" dirty="0"/>
              <a:t>세월호 뉴스 생산과정에서의 기자들의 갈등구조를 중심으로</a:t>
            </a:r>
            <a:r>
              <a:rPr lang="en-US" altLang="ko-KR" dirty="0"/>
              <a:t>. </a:t>
            </a:r>
            <a:r>
              <a:rPr lang="ko-KR" altLang="en-US" dirty="0" err="1"/>
              <a:t>한국언론학보</a:t>
            </a:r>
            <a:r>
              <a:rPr lang="ko-KR" altLang="en-US" dirty="0"/>
              <a:t> </a:t>
            </a:r>
            <a:r>
              <a:rPr lang="en-US" altLang="ko-KR" dirty="0"/>
              <a:t>61</a:t>
            </a:r>
            <a:r>
              <a:rPr lang="ko-KR" altLang="en-US" dirty="0"/>
              <a:t>권 </a:t>
            </a:r>
            <a:r>
              <a:rPr lang="en-US" altLang="ko-KR" dirty="0"/>
              <a:t>5</a:t>
            </a:r>
            <a:r>
              <a:rPr lang="ko-KR" altLang="en-US" dirty="0"/>
              <a:t>호</a:t>
            </a:r>
            <a:r>
              <a:rPr lang="en-US" altLang="ko-KR" dirty="0"/>
              <a:t>. 7-39.</a:t>
            </a:r>
            <a:endParaRPr lang="ko-KR" altLang="en-US" dirty="0"/>
          </a:p>
          <a:p>
            <a:pPr algn="l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439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선행연구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544392"/>
            <a:ext cx="7772400" cy="4980952"/>
          </a:xfrm>
        </p:spPr>
        <p:txBody>
          <a:bodyPr>
            <a:normAutofit/>
          </a:bodyPr>
          <a:lstStyle/>
          <a:p>
            <a:pPr algn="l" fontAlgn="base"/>
            <a:r>
              <a:rPr lang="ko-KR" altLang="en-US" dirty="0"/>
              <a:t>저널리즘 제작관행과 인식에 관한 연구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/>
              <a:t>김연식</a:t>
            </a:r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endParaRPr lang="en-US" altLang="ko-KR" dirty="0"/>
          </a:p>
          <a:p>
            <a:pPr algn="l" fontAlgn="base"/>
            <a:r>
              <a:rPr lang="ko-KR" altLang="en-US" dirty="0"/>
              <a:t>김연식</a:t>
            </a:r>
          </a:p>
        </p:txBody>
      </p:sp>
    </p:spTree>
    <p:extLst>
      <p:ext uri="{BB962C8B-B14F-4D97-AF65-F5344CB8AC3E}">
        <p14:creationId xmlns:p14="http://schemas.microsoft.com/office/powerpoint/2010/main" val="54367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연구문제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96752"/>
            <a:ext cx="7772400" cy="5328592"/>
          </a:xfrm>
        </p:spPr>
        <p:txBody>
          <a:bodyPr>
            <a:normAutofit/>
          </a:bodyPr>
          <a:lstStyle/>
          <a:p>
            <a:pPr algn="l" fontAlgn="base">
              <a:lnSpc>
                <a:spcPct val="120000"/>
              </a:lnSpc>
            </a:pPr>
            <a:endParaRPr lang="en-US" altLang="ko-KR" dirty="0"/>
          </a:p>
          <a:p>
            <a:pPr algn="l" fontAlgn="base">
              <a:lnSpc>
                <a:spcPct val="120000"/>
              </a:lnSpc>
            </a:pPr>
            <a:r>
              <a:rPr lang="en-US" altLang="ko-KR" dirty="0"/>
              <a:t>1. </a:t>
            </a:r>
            <a:r>
              <a:rPr lang="ko-KR" altLang="en-US" dirty="0"/>
              <a:t>대구</a:t>
            </a:r>
            <a:r>
              <a:rPr lang="en-US" altLang="ko-KR" dirty="0"/>
              <a:t>MBC</a:t>
            </a:r>
            <a:r>
              <a:rPr lang="ko-KR" altLang="en-US" dirty="0"/>
              <a:t>의 코로나 사태 보도는 타 지상파 방송사와 어떻게 달랐는가</a:t>
            </a:r>
            <a:r>
              <a:rPr lang="en-US" altLang="ko-KR" dirty="0"/>
              <a:t>?</a:t>
            </a:r>
          </a:p>
          <a:p>
            <a:pPr algn="l" fontAlgn="base">
              <a:lnSpc>
                <a:spcPct val="120000"/>
              </a:lnSpc>
            </a:pPr>
            <a:endParaRPr lang="ko-KR" altLang="en-US" dirty="0"/>
          </a:p>
          <a:p>
            <a:pPr algn="l" fontAlgn="base">
              <a:lnSpc>
                <a:spcPct val="120000"/>
              </a:lnSpc>
            </a:pPr>
            <a:r>
              <a:rPr lang="en-US" altLang="ko-KR" dirty="0"/>
              <a:t>2. </a:t>
            </a:r>
            <a:r>
              <a:rPr lang="ko-KR" altLang="en-US" dirty="0"/>
              <a:t>대구</a:t>
            </a:r>
            <a:r>
              <a:rPr lang="en-US" altLang="ko-KR" dirty="0"/>
              <a:t>MBC </a:t>
            </a:r>
            <a:r>
              <a:rPr lang="ko-KR" altLang="en-US" dirty="0"/>
              <a:t>보도의 변화는 어디에서 비롯되었는가</a:t>
            </a:r>
            <a:r>
              <a:rPr lang="en-US" altLang="ko-KR" dirty="0"/>
              <a:t>?</a:t>
            </a:r>
          </a:p>
          <a:p>
            <a:pPr algn="l" fontAlgn="base">
              <a:lnSpc>
                <a:spcPct val="120000"/>
              </a:lnSpc>
            </a:pP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366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89"/>
            <a:ext cx="467544" cy="68568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텍스트 개체 틀 3"/>
          <p:cNvSpPr>
            <a:spLocks noGrp="1"/>
          </p:cNvSpPr>
          <p:nvPr>
            <p:ph type="ctrTitle"/>
          </p:nvPr>
        </p:nvSpPr>
        <p:spPr>
          <a:xfrm>
            <a:off x="755576" y="20298"/>
            <a:ext cx="7772400" cy="1104446"/>
          </a:xfrm>
        </p:spPr>
        <p:txBody>
          <a:bodyPr>
            <a:noAutofit/>
          </a:bodyPr>
          <a:lstStyle/>
          <a:p>
            <a:pPr algn="l"/>
            <a:r>
              <a:rPr lang="ko-KR" altLang="en-US" sz="3200" dirty="0">
                <a:solidFill>
                  <a:srgbClr val="92D050"/>
                </a:solidFill>
                <a:latin typeface="+mj-ea"/>
              </a:rPr>
              <a:t>연구방법 </a:t>
            </a:r>
            <a:endParaRPr lang="en-US" altLang="ko-KR" sz="3200" dirty="0">
              <a:solidFill>
                <a:srgbClr val="92D050"/>
              </a:solidFill>
              <a:latin typeface="+mj-ea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827584" y="980728"/>
            <a:ext cx="4770000" cy="158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ownloads\signature_logo_jpg\15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341" y="609329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부제목 1">
            <a:extLst>
              <a:ext uri="{FF2B5EF4-FFF2-40B4-BE49-F238E27FC236}">
                <a16:creationId xmlns:a16="http://schemas.microsoft.com/office/drawing/2014/main" xmlns="" id="{CAD58CBC-8D20-49F8-90BA-E8BC1F2C6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736" y="1124744"/>
            <a:ext cx="7772400" cy="5400600"/>
          </a:xfrm>
        </p:spPr>
        <p:txBody>
          <a:bodyPr>
            <a:normAutofit/>
          </a:bodyPr>
          <a:lstStyle/>
          <a:p>
            <a:pPr algn="l" fontAlgn="base"/>
            <a:r>
              <a:rPr lang="ko-KR" altLang="en-US" dirty="0"/>
              <a:t>대구의 코로나 사태 관련 중요 이슈</a:t>
            </a:r>
            <a:endParaRPr lang="en-US" altLang="ko-KR" dirty="0"/>
          </a:p>
          <a:p>
            <a:pPr algn="l" fontAlgn="base"/>
            <a:r>
              <a:rPr lang="en-US" altLang="ko-KR" dirty="0"/>
              <a:t>(2</a:t>
            </a:r>
            <a:r>
              <a:rPr lang="ko-KR" altLang="en-US" dirty="0"/>
              <a:t>월 </a:t>
            </a:r>
            <a:r>
              <a:rPr lang="en-US" altLang="ko-KR" dirty="0"/>
              <a:t>18</a:t>
            </a:r>
            <a:r>
              <a:rPr lang="ko-KR" altLang="en-US" dirty="0"/>
              <a:t>일</a:t>
            </a:r>
            <a:r>
              <a:rPr lang="en-US" altLang="ko-KR" dirty="0"/>
              <a:t>- 4</a:t>
            </a:r>
            <a:r>
              <a:rPr lang="ko-KR" altLang="en-US" dirty="0"/>
              <a:t>월 </a:t>
            </a:r>
            <a:r>
              <a:rPr lang="en-US" altLang="ko-KR" dirty="0"/>
              <a:t>30</a:t>
            </a:r>
            <a:r>
              <a:rPr lang="ko-KR" altLang="en-US" dirty="0"/>
              <a:t>일</a:t>
            </a:r>
            <a:r>
              <a:rPr lang="en-US" altLang="ko-KR" dirty="0"/>
              <a:t>, </a:t>
            </a:r>
            <a:r>
              <a:rPr lang="ko-KR" altLang="en-US" dirty="0"/>
              <a:t>보도관련</a:t>
            </a:r>
            <a:r>
              <a:rPr lang="en-US" altLang="ko-KR" dirty="0"/>
              <a:t>)</a:t>
            </a:r>
          </a:p>
          <a:p>
            <a:pPr algn="l" fontAlgn="base"/>
            <a:endParaRPr lang="ko-KR" altLang="en-US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대구시의 신천지에 대한 미온적 대응에 대한 지적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한마음아파트 코호트 격리 보도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긴급생계자금 지급일 발표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권영진 시장실신</a:t>
            </a:r>
            <a:endParaRPr lang="en-US" altLang="ko-KR" dirty="0"/>
          </a:p>
          <a:p>
            <a:pPr algn="l" fontAlgn="base"/>
            <a:r>
              <a:rPr lang="en-US" altLang="ko-KR" dirty="0"/>
              <a:t>-</a:t>
            </a:r>
            <a:r>
              <a:rPr lang="ko-KR" altLang="en-US" dirty="0"/>
              <a:t>대구시 </a:t>
            </a:r>
            <a:r>
              <a:rPr lang="ko-KR" altLang="en-US" dirty="0" err="1"/>
              <a:t>행정난맥상</a:t>
            </a:r>
            <a:endParaRPr lang="en-US" altLang="ko-KR" dirty="0"/>
          </a:p>
          <a:p>
            <a:pPr algn="l" fontAlgn="base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759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</TotalTime>
  <Words>358</Words>
  <Application>Microsoft Office PowerPoint</Application>
  <PresentationFormat>화면 슬라이드 쇼(4:3)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Abadi</vt:lpstr>
      <vt:lpstr>Abadi Extra Light</vt:lpstr>
      <vt:lpstr>맑은 고딕</vt:lpstr>
      <vt:lpstr>Arial</vt:lpstr>
      <vt:lpstr>Office 테마</vt:lpstr>
      <vt:lpstr> 지역방송사의 코로나 사태 보도 연구   -대구MBC 취재진의 제작관행과 인식을 중심으로   </vt:lpstr>
      <vt:lpstr>문제제기</vt:lpstr>
      <vt:lpstr>문제제기</vt:lpstr>
      <vt:lpstr>문제제기</vt:lpstr>
      <vt:lpstr>선행연구</vt:lpstr>
      <vt:lpstr>선행연구</vt:lpstr>
      <vt:lpstr>선행연구</vt:lpstr>
      <vt:lpstr>연구문제</vt:lpstr>
      <vt:lpstr>연구방법 </vt:lpstr>
      <vt:lpstr>연구방법</vt:lpstr>
      <vt:lpstr>연구결과 </vt:lpstr>
      <vt:lpstr>연구결과 </vt:lpstr>
      <vt:lpstr>연구결과 </vt:lpstr>
      <vt:lpstr>연구결과 </vt:lpstr>
      <vt:lpstr>결론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 나눔고딕 R, 64pt</dc:title>
  <dc:creator>Master</dc:creator>
  <cp:lastModifiedBy>user</cp:lastModifiedBy>
  <cp:revision>249</cp:revision>
  <cp:lastPrinted>2020-05-06T01:50:26Z</cp:lastPrinted>
  <dcterms:created xsi:type="dcterms:W3CDTF">2015-11-11T13:31:52Z</dcterms:created>
  <dcterms:modified xsi:type="dcterms:W3CDTF">2020-05-06T04:25:36Z</dcterms:modified>
</cp:coreProperties>
</file>