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71" r:id="rId2"/>
    <p:sldId id="282" r:id="rId3"/>
    <p:sldId id="289" r:id="rId4"/>
    <p:sldId id="269" r:id="rId5"/>
    <p:sldId id="272" r:id="rId6"/>
    <p:sldId id="290" r:id="rId7"/>
    <p:sldId id="287" r:id="rId8"/>
    <p:sldId id="258" r:id="rId9"/>
    <p:sldId id="259" r:id="rId10"/>
    <p:sldId id="265" r:id="rId11"/>
    <p:sldId id="264" r:id="rId12"/>
    <p:sldId id="298" r:id="rId13"/>
    <p:sldId id="299" r:id="rId14"/>
    <p:sldId id="300" r:id="rId15"/>
    <p:sldId id="301" r:id="rId16"/>
    <p:sldId id="288" r:id="rId17"/>
    <p:sldId id="323" r:id="rId18"/>
    <p:sldId id="304" r:id="rId19"/>
    <p:sldId id="291" r:id="rId20"/>
    <p:sldId id="295" r:id="rId21"/>
    <p:sldId id="313" r:id="rId22"/>
    <p:sldId id="279" r:id="rId23"/>
    <p:sldId id="297" r:id="rId24"/>
    <p:sldId id="315" r:id="rId25"/>
    <p:sldId id="317" r:id="rId26"/>
    <p:sldId id="306" r:id="rId27"/>
    <p:sldId id="292" r:id="rId28"/>
    <p:sldId id="294" r:id="rId29"/>
    <p:sldId id="322" r:id="rId30"/>
    <p:sldId id="320" r:id="rId31"/>
    <p:sldId id="321" r:id="rId32"/>
    <p:sldId id="280" r:id="rId33"/>
  </p:sldIdLst>
  <p:sldSz cx="12192000" cy="6858000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6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C2AF3-0B60-49B9-97E1-FEC19DEA0FEE}" type="datetimeFigureOut">
              <a:rPr lang="ko-KR" altLang="en-US" smtClean="0"/>
              <a:t>2020-05-11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28663-3CF5-4E23-BDC6-5BB9915952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579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711D8-3126-4C10-9384-B101771E8158}" type="datetimeFigureOut">
              <a:rPr lang="ko-KR" altLang="en-US" smtClean="0"/>
              <a:t>2020-05-11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C1CB5-48CB-4DC0-9624-5A5716E6912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165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C1CB5-48CB-4DC0-9624-5A5716E6912D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3445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DADB-E868-4AA3-A1EC-DB96756988F4}" type="datetime1">
              <a:rPr lang="ko-KR" altLang="en-US" smtClean="0"/>
              <a:t>2020-05-11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34FC-93CF-4E82-9313-ABE496D5F9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419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79615-BE09-4A1F-B154-7ABA8A4F2644}" type="datetime1">
              <a:rPr lang="ko-KR" altLang="en-US" smtClean="0"/>
              <a:t>2020-05-11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34FC-93CF-4E82-9313-ABE496D5F9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5194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CC02-D341-401A-92EE-821800B900CE}" type="datetime1">
              <a:rPr lang="ko-KR" altLang="en-US" smtClean="0"/>
              <a:t>2020-05-11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34FC-93CF-4E82-9313-ABE496D5F9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6845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2CA81-7139-456E-A0F9-4C3E32CD18C0}" type="datetime1">
              <a:rPr lang="ko-KR" altLang="en-US" smtClean="0"/>
              <a:t>2020-05-11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34FC-93CF-4E82-9313-ABE496D5F9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9077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0159E-6068-4568-8B2E-7B46A3E583A3}" type="datetime1">
              <a:rPr lang="ko-KR" altLang="en-US" smtClean="0"/>
              <a:t>2020-05-11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34FC-93CF-4E82-9313-ABE496D5F9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9565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3D63-C444-4872-9152-4A1A8C944F11}" type="datetime1">
              <a:rPr lang="ko-KR" altLang="en-US" smtClean="0"/>
              <a:t>2020-05-11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34FC-93CF-4E82-9313-ABE496D5F9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757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4694-DC43-43E2-B0A1-D8482FE58D47}" type="datetime1">
              <a:rPr lang="ko-KR" altLang="en-US" smtClean="0"/>
              <a:t>2020-05-11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34FC-93CF-4E82-9313-ABE496D5F9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4349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2B820-CA52-47D4-94E1-46E1D4583BBD}" type="datetime1">
              <a:rPr lang="ko-KR" altLang="en-US" smtClean="0"/>
              <a:t>2020-05-11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34FC-93CF-4E82-9313-ABE496D5F9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15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42F3-4147-4779-BBD3-34B2A8CDE478}" type="datetime1">
              <a:rPr lang="ko-KR" altLang="en-US" smtClean="0"/>
              <a:t>2020-05-11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34FC-93CF-4E82-9313-ABE496D5F9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29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72B77-7AD6-4549-9152-A64C8CC6824B}" type="datetime1">
              <a:rPr lang="ko-KR" altLang="en-US" smtClean="0"/>
              <a:t>2020-05-11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34FC-93CF-4E82-9313-ABE496D5F9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3589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76F7-DCAC-44A1-A35F-807845580A4D}" type="datetime1">
              <a:rPr lang="ko-KR" altLang="en-US" smtClean="0"/>
              <a:t>2020-05-11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34FC-93CF-4E82-9313-ABE496D5F9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4765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78C3-CA3F-4829-A2A9-F199B887A78E}" type="datetime1">
              <a:rPr lang="ko-KR" altLang="en-US" smtClean="0"/>
              <a:t>2020-05-11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C34FC-93CF-4E82-9313-ABE496D5F9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2682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0"/>
            <a:ext cx="12190413" cy="30697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-748" y="2132003"/>
            <a:ext cx="12192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b="1" dirty="0" err="1" smtClean="0">
                <a:solidFill>
                  <a:schemeClr val="bg1"/>
                </a:solidFill>
              </a:rPr>
              <a:t>감염병</a:t>
            </a:r>
            <a:r>
              <a:rPr lang="ko-KR" altLang="en-US" sz="3600" b="1" dirty="0" smtClean="0">
                <a:solidFill>
                  <a:schemeClr val="bg1"/>
                </a:solidFill>
              </a:rPr>
              <a:t> 확산에 따른 지역사회 위기와 미디어의 역할</a:t>
            </a:r>
            <a:endParaRPr lang="en-US" altLang="ko-KR" sz="3600" b="1" dirty="0" smtClean="0">
              <a:solidFill>
                <a:schemeClr val="bg1"/>
              </a:solidFill>
            </a:endParaRPr>
          </a:p>
          <a:p>
            <a:pPr algn="ctr"/>
            <a:endParaRPr lang="en-US" altLang="ko-KR" sz="2800" b="1" dirty="0" smtClean="0"/>
          </a:p>
          <a:p>
            <a:pPr algn="ctr"/>
            <a:endParaRPr lang="en-US" altLang="ko-KR" sz="2800" b="1" dirty="0"/>
          </a:p>
          <a:p>
            <a:pPr marL="8343900" algn="ctr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2020</a:t>
            </a:r>
            <a:r>
              <a:rPr lang="ko-KR" alt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년 </a:t>
            </a:r>
            <a:r>
              <a:rPr lang="en-US" altLang="ko-KR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5</a:t>
            </a:r>
            <a:r>
              <a:rPr lang="ko-KR" alt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월 </a:t>
            </a:r>
            <a:r>
              <a:rPr lang="en-US" altLang="ko-KR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8</a:t>
            </a:r>
            <a:r>
              <a:rPr lang="ko-KR" alt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일                                                    </a:t>
            </a:r>
            <a:endParaRPr lang="en-US" altLang="ko-KR" sz="24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5381625" algn="ctr">
              <a:lnSpc>
                <a:spcPct val="150000"/>
              </a:lnSpc>
            </a:pPr>
            <a:r>
              <a:rPr lang="ko-KR" alt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제주대학교 언론홍보학과 교수 최낙진</a:t>
            </a:r>
            <a:endParaRPr lang="ko-KR" altLang="en-US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72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24" y="999744"/>
            <a:ext cx="4371057" cy="531788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9094654" y="1406152"/>
            <a:ext cx="29207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 err="1" smtClean="0"/>
              <a:t>확진자</a:t>
            </a:r>
            <a:r>
              <a:rPr lang="ko-KR" altLang="en-US" sz="1600" b="1" dirty="0" smtClean="0"/>
              <a:t> 동선에 대한 상세정보 제공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r>
              <a:rPr lang="ko-KR" altLang="en-US" sz="1600" b="1" dirty="0" err="1" smtClean="0"/>
              <a:t>확진자</a:t>
            </a:r>
            <a:r>
              <a:rPr lang="ko-KR" altLang="en-US" sz="1600" b="1" dirty="0" smtClean="0"/>
              <a:t> 접촉일로부터 </a:t>
            </a:r>
            <a:r>
              <a:rPr lang="en-US" altLang="ko-KR" sz="1600" b="1" dirty="0" smtClean="0"/>
              <a:t>14</a:t>
            </a:r>
            <a:r>
              <a:rPr lang="ko-KR" altLang="en-US" sz="1600" b="1" dirty="0" smtClean="0"/>
              <a:t>일 경과 후</a:t>
            </a:r>
            <a:r>
              <a:rPr lang="en-US" altLang="ko-KR" sz="1600" b="1" dirty="0" smtClean="0"/>
              <a:t>, ‘</a:t>
            </a:r>
            <a:r>
              <a:rPr lang="ko-KR" altLang="en-US" sz="1600" b="1" dirty="0" smtClean="0"/>
              <a:t>사생활 보호</a:t>
            </a:r>
            <a:r>
              <a:rPr lang="en-US" altLang="ko-KR" sz="1600" b="1" dirty="0" smtClean="0"/>
              <a:t>’ </a:t>
            </a:r>
            <a:r>
              <a:rPr lang="ko-KR" altLang="en-US" sz="1600" b="1" dirty="0" smtClean="0"/>
              <a:t>위해 동선 정보 삭제</a:t>
            </a:r>
            <a:endParaRPr lang="ko-KR" altLang="en-US" sz="1600" b="1" dirty="0"/>
          </a:p>
        </p:txBody>
      </p:sp>
      <p:sp>
        <p:nvSpPr>
          <p:cNvPr id="24" name="직사각형 23"/>
          <p:cNvSpPr/>
          <p:nvPr/>
        </p:nvSpPr>
        <p:spPr>
          <a:xfrm>
            <a:off x="319439" y="1558998"/>
            <a:ext cx="2347561" cy="14287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0120" y="999744"/>
            <a:ext cx="3362228" cy="2476881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0120" y="3726326"/>
            <a:ext cx="3178355" cy="25913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6689" y="3938447"/>
            <a:ext cx="3268714" cy="2167057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0" y="266747"/>
            <a:ext cx="3794333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3794351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0284" y="346748"/>
            <a:ext cx="3784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 err="1" smtClean="0"/>
              <a:t>확진자</a:t>
            </a:r>
            <a:r>
              <a:rPr lang="ko-KR" altLang="en-US" b="1" dirty="0" smtClean="0"/>
              <a:t> 동선 공개 기준</a:t>
            </a:r>
            <a:endParaRPr lang="ko-KR" altLang="en-US" b="1" dirty="0"/>
          </a:p>
        </p:txBody>
      </p:sp>
      <p:sp>
        <p:nvSpPr>
          <p:cNvPr id="6" name="오른쪽 화살표 5"/>
          <p:cNvSpPr/>
          <p:nvPr/>
        </p:nvSpPr>
        <p:spPr>
          <a:xfrm>
            <a:off x="5003515" y="2250040"/>
            <a:ext cx="215757" cy="24658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8952314" y="1566484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/>
        </p:nvSpPr>
        <p:spPr>
          <a:xfrm>
            <a:off x="8961551" y="2325636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800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2"/>
          <a:srcRect b="52147"/>
          <a:stretch/>
        </p:blipFill>
        <p:spPr>
          <a:xfrm>
            <a:off x="5504554" y="1020290"/>
            <a:ext cx="2071891" cy="1503138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1428" y="2836843"/>
            <a:ext cx="3296016" cy="3981504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8894" y="2836843"/>
            <a:ext cx="3480231" cy="398150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058149" y="1402527"/>
            <a:ext cx="3990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 err="1" smtClean="0"/>
              <a:t>카카오톡을</a:t>
            </a:r>
            <a:r>
              <a:rPr lang="ko-KR" altLang="en-US" sz="1600" b="1" dirty="0" smtClean="0"/>
              <a:t> 통해 도민들에게 </a:t>
            </a:r>
            <a:r>
              <a:rPr lang="en-US" altLang="ko-KR" sz="1600" b="1" dirty="0" smtClean="0"/>
              <a:t>‘</a:t>
            </a:r>
            <a:r>
              <a:rPr lang="ko-KR" altLang="en-US" sz="1600" b="1" dirty="0" smtClean="0"/>
              <a:t>코로나</a:t>
            </a:r>
            <a:r>
              <a:rPr lang="en-US" altLang="ko-KR" sz="1600" b="1" dirty="0" smtClean="0"/>
              <a:t>19’ </a:t>
            </a:r>
            <a:r>
              <a:rPr lang="ko-KR" altLang="en-US" sz="1600" b="1" dirty="0" smtClean="0"/>
              <a:t>관련 일일 현황 메시지 제공</a:t>
            </a:r>
            <a:endParaRPr lang="ko-KR" altLang="en-US" sz="1600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624" y="1020290"/>
            <a:ext cx="4371057" cy="5317882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2748314" y="5166597"/>
            <a:ext cx="2060467" cy="33885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0" y="266747"/>
            <a:ext cx="4289989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4283381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10284" y="346748"/>
            <a:ext cx="4202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제주특별자치도청 </a:t>
            </a:r>
            <a:r>
              <a:rPr lang="ko-KR" altLang="en-US" b="1" dirty="0" err="1" smtClean="0"/>
              <a:t>카카오톡</a:t>
            </a:r>
            <a:r>
              <a:rPr lang="ko-KR" altLang="en-US" b="1" dirty="0" smtClean="0"/>
              <a:t> 친구 추가</a:t>
            </a:r>
            <a:endParaRPr lang="ko-KR" altLang="en-US" b="1" dirty="0"/>
          </a:p>
        </p:txBody>
      </p:sp>
      <p:sp>
        <p:nvSpPr>
          <p:cNvPr id="24" name="타원 23"/>
          <p:cNvSpPr/>
          <p:nvPr/>
        </p:nvSpPr>
        <p:spPr>
          <a:xfrm>
            <a:off x="7934859" y="1564469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747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927975" y="2152502"/>
            <a:ext cx="56918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err="1" smtClean="0"/>
              <a:t>원희룡</a:t>
            </a:r>
            <a:r>
              <a:rPr lang="ko-KR" altLang="en-US" b="1" dirty="0" smtClean="0"/>
              <a:t> 제주도지사는 </a:t>
            </a:r>
            <a:r>
              <a:rPr lang="en-US" altLang="ko-KR" b="1" dirty="0" smtClean="0"/>
              <a:t>“</a:t>
            </a:r>
            <a:r>
              <a:rPr lang="ko-KR" altLang="en-US" b="1" dirty="0" smtClean="0"/>
              <a:t>이번 조치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외국인 </a:t>
            </a:r>
            <a:r>
              <a:rPr lang="ko-KR" altLang="en-US" b="1" dirty="0" err="1" smtClean="0"/>
              <a:t>무사증</a:t>
            </a:r>
            <a:r>
              <a:rPr lang="ko-KR" altLang="en-US" b="1" dirty="0" smtClean="0"/>
              <a:t> 제도 중단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는 도민 건강과 안전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청정제주를 지키기 위해 정부와 긴밀한 논의를 거치며 숙고한 끝에 내린 결단</a:t>
            </a:r>
            <a:r>
              <a:rPr lang="en-US" altLang="ko-KR" b="1" dirty="0" smtClean="0"/>
              <a:t>”</a:t>
            </a:r>
            <a:r>
              <a:rPr lang="ko-KR" altLang="en-US" b="1" dirty="0" smtClean="0"/>
              <a:t>이라며 </a:t>
            </a:r>
            <a:r>
              <a:rPr lang="en-US" altLang="ko-KR" b="1" dirty="0" smtClean="0"/>
              <a:t>“</a:t>
            </a:r>
            <a:r>
              <a:rPr lang="ko-KR" altLang="en-US" b="1" dirty="0" smtClean="0"/>
              <a:t>뼈를 깎는 고통스러운 결정이었다</a:t>
            </a:r>
            <a:r>
              <a:rPr lang="en-US" altLang="ko-KR" b="1" dirty="0" smtClean="0"/>
              <a:t>”</a:t>
            </a:r>
            <a:r>
              <a:rPr lang="ko-KR" altLang="en-US" b="1" dirty="0" smtClean="0"/>
              <a:t>고 밝힘</a:t>
            </a:r>
            <a:endParaRPr lang="en-US" altLang="ko-KR" b="1" dirty="0" smtClean="0"/>
          </a:p>
        </p:txBody>
      </p:sp>
      <p:sp>
        <p:nvSpPr>
          <p:cNvPr id="18" name="직사각형 17"/>
          <p:cNvSpPr/>
          <p:nvPr/>
        </p:nvSpPr>
        <p:spPr>
          <a:xfrm>
            <a:off x="0" y="266747"/>
            <a:ext cx="3996647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4001287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10285" y="346748"/>
            <a:ext cx="509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18</a:t>
            </a:r>
            <a:r>
              <a:rPr lang="ko-KR" altLang="en-US" b="1" dirty="0" smtClean="0"/>
              <a:t>년 만에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외국인 </a:t>
            </a:r>
            <a:r>
              <a:rPr lang="ko-KR" altLang="en-US" b="1" dirty="0" err="1" smtClean="0"/>
              <a:t>무사증</a:t>
            </a:r>
            <a:r>
              <a:rPr lang="en-US" altLang="ko-KR" b="1" dirty="0" smtClean="0"/>
              <a:t>’</a:t>
            </a:r>
            <a:r>
              <a:rPr lang="ko-KR" altLang="en-US" b="1" dirty="0" smtClean="0"/>
              <a:t> 제도 중단</a:t>
            </a:r>
            <a:endParaRPr lang="ko-KR" altLang="en-US" b="1" dirty="0"/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 rotWithShape="1">
          <a:blip r:embed="rId2"/>
          <a:srcRect l="1747" t="2276" r="2385" b="2546"/>
          <a:stretch/>
        </p:blipFill>
        <p:spPr>
          <a:xfrm>
            <a:off x="652900" y="1429816"/>
            <a:ext cx="4777175" cy="314616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339102" y="6096705"/>
            <a:ext cx="8604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 smtClean="0"/>
              <a:t>*</a:t>
            </a:r>
            <a:r>
              <a:rPr lang="ko-KR" altLang="en-US" sz="1400" b="1" dirty="0" smtClean="0"/>
              <a:t>참조</a:t>
            </a:r>
            <a:r>
              <a:rPr lang="en-US" altLang="ko-KR" sz="1400" b="1" dirty="0" smtClean="0"/>
              <a:t>: 18</a:t>
            </a:r>
            <a:r>
              <a:rPr lang="ko-KR" altLang="en-US" sz="1400" b="1" dirty="0" smtClean="0"/>
              <a:t>년 만에 중단된 제주 </a:t>
            </a:r>
            <a:r>
              <a:rPr lang="ko-KR" altLang="en-US" sz="1400" b="1" dirty="0" err="1" smtClean="0"/>
              <a:t>무사증</a:t>
            </a:r>
            <a:r>
              <a:rPr lang="en-US" altLang="ko-KR" sz="1400" b="1" dirty="0" smtClean="0"/>
              <a:t>… “</a:t>
            </a:r>
            <a:r>
              <a:rPr lang="ko-KR" altLang="en-US" sz="1400" b="1" dirty="0" smtClean="0"/>
              <a:t>뼈를 깎는 고통스러운 결정</a:t>
            </a:r>
            <a:r>
              <a:rPr lang="en-US" altLang="ko-KR" sz="1400" b="1" dirty="0" smtClean="0"/>
              <a:t>”, &lt;KBS</a:t>
            </a:r>
            <a:r>
              <a:rPr lang="ko-KR" altLang="en-US" sz="1400" b="1" dirty="0" smtClean="0"/>
              <a:t>제주</a:t>
            </a:r>
            <a:r>
              <a:rPr lang="en-US" altLang="ko-KR" sz="1400" b="1" dirty="0" smtClean="0"/>
              <a:t>, 2020.02.02.&gt;</a:t>
            </a:r>
          </a:p>
          <a:p>
            <a:pPr algn="r"/>
            <a:r>
              <a:rPr lang="en-US" altLang="ko-KR" sz="1400" b="1" dirty="0" smtClean="0"/>
              <a:t>http://news.kbs.co.kr/news/view.do?ncd=4373393</a:t>
            </a:r>
            <a:endParaRPr lang="ko-KR" alt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152900" y="472523"/>
            <a:ext cx="272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2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/>
              <a:t>일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09564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" y="266747"/>
            <a:ext cx="4811282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4813614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0285" y="346748"/>
            <a:ext cx="480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‘</a:t>
            </a:r>
            <a:r>
              <a:rPr lang="ko-KR" altLang="en-US" b="1" dirty="0" smtClean="0"/>
              <a:t>제주</a:t>
            </a:r>
            <a:r>
              <a:rPr lang="en-US" altLang="ko-KR" b="1" dirty="0" smtClean="0"/>
              <a:t>-</a:t>
            </a:r>
            <a:r>
              <a:rPr lang="ko-KR" altLang="en-US" b="1" dirty="0" smtClean="0"/>
              <a:t>대구</a:t>
            </a:r>
            <a:r>
              <a:rPr lang="en-US" altLang="ko-KR" b="1" dirty="0" smtClean="0"/>
              <a:t>’ </a:t>
            </a:r>
            <a:r>
              <a:rPr lang="ko-KR" altLang="en-US" b="1" dirty="0" smtClean="0"/>
              <a:t>비행기 운항 중단 요구 및 사과</a:t>
            </a:r>
            <a:endParaRPr lang="ko-KR" altLang="en-US" b="1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897" y="1315092"/>
            <a:ext cx="4177064" cy="4489808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1221" y="1232899"/>
            <a:ext cx="5201253" cy="66399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1218" y="1896889"/>
            <a:ext cx="4780012" cy="4422326"/>
          </a:xfrm>
          <a:prstGeom prst="rect">
            <a:avLst/>
          </a:prstGeom>
        </p:spPr>
      </p:pic>
      <p:sp>
        <p:nvSpPr>
          <p:cNvPr id="8" name="오른쪽 화살표 7"/>
          <p:cNvSpPr/>
          <p:nvPr/>
        </p:nvSpPr>
        <p:spPr>
          <a:xfrm>
            <a:off x="5617025" y="3112783"/>
            <a:ext cx="267128" cy="28767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953149" y="3482940"/>
            <a:ext cx="1745604" cy="783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 smtClean="0"/>
              <a:t>중단 요청 하루 만에 번복</a:t>
            </a:r>
            <a:endParaRPr lang="ko-KR" alt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965553" y="472523"/>
            <a:ext cx="272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2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21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금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85219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687" y="1153288"/>
            <a:ext cx="4839682" cy="482649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255" y="1153288"/>
            <a:ext cx="5092819" cy="230568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2255" y="3752585"/>
            <a:ext cx="5422398" cy="954461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2255" y="5000659"/>
            <a:ext cx="5404004" cy="1097788"/>
          </a:xfrm>
          <a:prstGeom prst="rect">
            <a:avLst/>
          </a:prstGeom>
        </p:spPr>
      </p:pic>
      <p:cxnSp>
        <p:nvCxnSpPr>
          <p:cNvPr id="17" name="직선 연결선 16"/>
          <p:cNvCxnSpPr/>
          <p:nvPr/>
        </p:nvCxnSpPr>
        <p:spPr>
          <a:xfrm>
            <a:off x="8839735" y="5622365"/>
            <a:ext cx="84879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6136524" y="5622365"/>
            <a:ext cx="254275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0" y="266747"/>
            <a:ext cx="5093293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5095143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10284" y="346748"/>
            <a:ext cx="5083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‘</a:t>
            </a:r>
            <a:r>
              <a:rPr lang="ko-KR" altLang="en-US" b="1" dirty="0" smtClean="0"/>
              <a:t>해외입국 </a:t>
            </a:r>
            <a:r>
              <a:rPr lang="ko-KR" altLang="en-US" b="1" dirty="0" err="1" smtClean="0"/>
              <a:t>확진자</a:t>
            </a:r>
            <a:r>
              <a:rPr lang="ko-KR" altLang="en-US" b="1" dirty="0" smtClean="0"/>
              <a:t> 증가 시기</a:t>
            </a:r>
            <a:r>
              <a:rPr lang="en-US" altLang="ko-KR" b="1" dirty="0" smtClean="0"/>
              <a:t>’</a:t>
            </a:r>
            <a:r>
              <a:rPr lang="ko-KR" altLang="en-US" b="1" dirty="0" smtClean="0"/>
              <a:t> 관련 보도와 </a:t>
            </a:r>
            <a:r>
              <a:rPr lang="ko-KR" altLang="en-US" b="1" dirty="0" err="1" smtClean="0"/>
              <a:t>댓글</a:t>
            </a:r>
            <a:endParaRPr lang="ko-KR" alt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619500" y="6273136"/>
            <a:ext cx="8459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 smtClean="0"/>
              <a:t>*</a:t>
            </a:r>
            <a:r>
              <a:rPr lang="ko-KR" altLang="en-US" sz="1400" b="1" dirty="0" smtClean="0"/>
              <a:t>참조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코로나 </a:t>
            </a:r>
            <a:r>
              <a:rPr lang="ko-KR" altLang="en-US" sz="1400" b="1" dirty="0" err="1" smtClean="0"/>
              <a:t>확진자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‘</a:t>
            </a:r>
            <a:r>
              <a:rPr lang="ko-KR" altLang="en-US" sz="1400" b="1" dirty="0" smtClean="0"/>
              <a:t>극과 극</a:t>
            </a:r>
            <a:r>
              <a:rPr lang="en-US" altLang="ko-KR" sz="1400" b="1" dirty="0" smtClean="0"/>
              <a:t>‘... </a:t>
            </a:r>
            <a:r>
              <a:rPr lang="ko-KR" altLang="en-US" sz="1400" b="1" dirty="0" smtClean="0"/>
              <a:t>강남 </a:t>
            </a:r>
            <a:r>
              <a:rPr lang="ko-KR" altLang="en-US" sz="1400" b="1" dirty="0" err="1" smtClean="0"/>
              <a:t>美유학생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‘</a:t>
            </a:r>
            <a:r>
              <a:rPr lang="ko-KR" altLang="en-US" sz="1400" b="1" dirty="0" smtClean="0"/>
              <a:t>최악</a:t>
            </a:r>
            <a:r>
              <a:rPr lang="en-US" altLang="ko-KR" sz="1400" b="1" dirty="0" smtClean="0"/>
              <a:t>‘-</a:t>
            </a:r>
            <a:r>
              <a:rPr lang="ko-KR" altLang="en-US" sz="1400" b="1" dirty="0" smtClean="0"/>
              <a:t>제주</a:t>
            </a:r>
            <a:r>
              <a:rPr lang="en-US" altLang="ko-KR" sz="1400" b="1" dirty="0" smtClean="0"/>
              <a:t>7</a:t>
            </a:r>
            <a:r>
              <a:rPr lang="ko-KR" altLang="en-US" sz="1400" b="1" dirty="0" smtClean="0"/>
              <a:t>번 </a:t>
            </a:r>
            <a:r>
              <a:rPr lang="en-US" altLang="ko-KR" sz="1400" b="1" dirty="0" smtClean="0"/>
              <a:t>‘</a:t>
            </a:r>
            <a:r>
              <a:rPr lang="ko-KR" altLang="en-US" sz="1400" b="1" dirty="0" smtClean="0"/>
              <a:t>모범</a:t>
            </a:r>
            <a:r>
              <a:rPr lang="en-US" altLang="ko-KR" sz="1400" b="1" dirty="0" smtClean="0"/>
              <a:t>’. &lt;</a:t>
            </a:r>
            <a:r>
              <a:rPr lang="ko-KR" altLang="en-US" sz="1400" b="1" dirty="0" err="1" smtClean="0"/>
              <a:t>제주의소리</a:t>
            </a:r>
            <a:r>
              <a:rPr lang="en-US" altLang="ko-KR" sz="1400" b="1" dirty="0" smtClean="0"/>
              <a:t>, 2020.03.26.&gt;</a:t>
            </a:r>
          </a:p>
          <a:p>
            <a:pPr algn="r"/>
            <a:r>
              <a:rPr lang="en-US" altLang="ko-KR" sz="1400" b="1" dirty="0" smtClean="0"/>
              <a:t>http://www.jejusori.net/news/articleView.html?idxno=313794</a:t>
            </a:r>
            <a:endParaRPr lang="ko-KR" altLang="en-US" sz="1400" b="1" dirty="0"/>
          </a:p>
        </p:txBody>
      </p:sp>
      <p:sp>
        <p:nvSpPr>
          <p:cNvPr id="31" name="타원 30"/>
          <p:cNvSpPr/>
          <p:nvPr/>
        </p:nvSpPr>
        <p:spPr>
          <a:xfrm>
            <a:off x="3513764" y="1040279"/>
            <a:ext cx="546244" cy="4820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타원 31"/>
          <p:cNvSpPr/>
          <p:nvPr/>
        </p:nvSpPr>
        <p:spPr>
          <a:xfrm>
            <a:off x="4703851" y="1038568"/>
            <a:ext cx="546244" cy="4820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4" name="직선 연결선 33"/>
          <p:cNvCxnSpPr/>
          <p:nvPr/>
        </p:nvCxnSpPr>
        <p:spPr>
          <a:xfrm>
            <a:off x="545671" y="5979783"/>
            <a:ext cx="281397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46759" y="472523"/>
            <a:ext cx="272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/>
              <a:t>3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26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/>
              <a:t>목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cxnSp>
        <p:nvCxnSpPr>
          <p:cNvPr id="18" name="직선 연결선 17"/>
          <p:cNvCxnSpPr/>
          <p:nvPr/>
        </p:nvCxnSpPr>
        <p:spPr>
          <a:xfrm>
            <a:off x="2436117" y="1518658"/>
            <a:ext cx="281397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742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44" y="1322398"/>
            <a:ext cx="6574856" cy="36687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15225" y="2616245"/>
            <a:ext cx="441510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smtClean="0"/>
              <a:t>강남모녀 </a:t>
            </a:r>
            <a:r>
              <a:rPr lang="ko-KR" altLang="en-US" b="1" dirty="0" err="1" smtClean="0"/>
              <a:t>접촉자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96</a:t>
            </a:r>
            <a:r>
              <a:rPr lang="ko-KR" altLang="en-US" b="1" dirty="0" smtClean="0"/>
              <a:t>명</a:t>
            </a:r>
            <a:r>
              <a:rPr lang="en-US" altLang="ko-KR" b="1" dirty="0" smtClean="0"/>
              <a:t>(44</a:t>
            </a:r>
            <a:r>
              <a:rPr lang="ko-KR" altLang="en-US" b="1" dirty="0" smtClean="0"/>
              <a:t>명 제주 거주</a:t>
            </a:r>
            <a:r>
              <a:rPr lang="en-US" altLang="ko-KR" b="1" dirty="0" smtClean="0"/>
              <a:t>, 52</a:t>
            </a:r>
            <a:r>
              <a:rPr lang="ko-KR" altLang="en-US" b="1" dirty="0" smtClean="0"/>
              <a:t>명 도외 거주</a:t>
            </a:r>
            <a:r>
              <a:rPr lang="en-US" altLang="ko-KR" b="1" dirty="0" smtClean="0"/>
              <a:t>), </a:t>
            </a:r>
            <a:r>
              <a:rPr lang="ko-KR" altLang="en-US" b="1" dirty="0" err="1" smtClean="0"/>
              <a:t>방문지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20</a:t>
            </a:r>
            <a:r>
              <a:rPr lang="ko-KR" altLang="en-US" b="1" dirty="0" smtClean="0"/>
              <a:t>곳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호텔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병원 등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 임시 폐쇄</a:t>
            </a:r>
            <a:endParaRPr lang="ko-KR" alt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70287" y="6142243"/>
            <a:ext cx="7355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 smtClean="0"/>
              <a:t>*</a:t>
            </a:r>
            <a:r>
              <a:rPr lang="ko-KR" altLang="en-US" sz="1400" b="1" dirty="0" smtClean="0"/>
              <a:t>참조</a:t>
            </a:r>
            <a:r>
              <a:rPr lang="en-US" altLang="ko-KR" sz="1400" b="1" dirty="0" smtClean="0"/>
              <a:t>: </a:t>
            </a:r>
            <a:r>
              <a:rPr lang="ko-KR" altLang="en-US" sz="1400" b="1" dirty="0" err="1" smtClean="0"/>
              <a:t>방문지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20</a:t>
            </a:r>
            <a:r>
              <a:rPr lang="ko-KR" altLang="en-US" sz="1400" b="1" dirty="0" smtClean="0"/>
              <a:t>곳 임시 폐쇄</a:t>
            </a:r>
            <a:r>
              <a:rPr lang="en-US" altLang="ko-KR" sz="1400" b="1" dirty="0" smtClean="0"/>
              <a:t>… 40</a:t>
            </a:r>
            <a:r>
              <a:rPr lang="ko-KR" altLang="en-US" sz="1400" b="1" dirty="0" smtClean="0"/>
              <a:t>여 명 자가격리</a:t>
            </a:r>
            <a:r>
              <a:rPr lang="en-US" altLang="ko-KR" sz="1400" b="1" dirty="0" smtClean="0"/>
              <a:t>. &lt;JIBS</a:t>
            </a:r>
            <a:r>
              <a:rPr lang="ko-KR" altLang="en-US" sz="1400" b="1" dirty="0" smtClean="0"/>
              <a:t>제주방송</a:t>
            </a:r>
            <a:r>
              <a:rPr lang="en-US" altLang="ko-KR" sz="1400" b="1" dirty="0" smtClean="0"/>
              <a:t>, 2020.03.27.&gt;</a:t>
            </a:r>
          </a:p>
          <a:p>
            <a:pPr algn="r"/>
            <a:r>
              <a:rPr lang="en-US" altLang="ko-KR" sz="1400" b="1" dirty="0" smtClean="0"/>
              <a:t>https://www.youtube.com/watch?v=Iqd1k45MqaA</a:t>
            </a:r>
            <a:endParaRPr lang="ko-KR" altLang="en-US" sz="1400" b="1" dirty="0"/>
          </a:p>
        </p:txBody>
      </p:sp>
      <p:sp>
        <p:nvSpPr>
          <p:cNvPr id="5" name="직사각형 4"/>
          <p:cNvSpPr/>
          <p:nvPr/>
        </p:nvSpPr>
        <p:spPr>
          <a:xfrm>
            <a:off x="1" y="266747"/>
            <a:ext cx="4477996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4477666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0284" y="346748"/>
            <a:ext cx="4587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제주도지사의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강남 모녀</a:t>
            </a:r>
            <a:r>
              <a:rPr lang="en-US" altLang="ko-KR" b="1" dirty="0" smtClean="0"/>
              <a:t>‘ </a:t>
            </a:r>
            <a:r>
              <a:rPr lang="ko-KR" altLang="en-US" b="1" dirty="0" smtClean="0"/>
              <a:t>손해배상 청구</a:t>
            </a:r>
            <a:endParaRPr lang="ko-KR" alt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630571" y="472523"/>
            <a:ext cx="272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3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27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금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44543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266747"/>
            <a:ext cx="3879791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3881643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10285" y="346748"/>
            <a:ext cx="3795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황금연휴</a:t>
            </a:r>
            <a:r>
              <a:rPr lang="en-US" altLang="ko-KR" b="1" dirty="0" smtClean="0"/>
              <a:t>, “</a:t>
            </a:r>
            <a:r>
              <a:rPr lang="ko-KR" altLang="en-US" b="1" dirty="0" smtClean="0"/>
              <a:t>만반의 준비하고 오라</a:t>
            </a:r>
            <a:r>
              <a:rPr lang="en-US" altLang="ko-KR" b="1" dirty="0" smtClean="0"/>
              <a:t>”</a:t>
            </a:r>
            <a:endParaRPr lang="ko-KR" altLang="en-US" b="1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29" y="1181806"/>
            <a:ext cx="3599795" cy="274249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070" y="1172281"/>
            <a:ext cx="3562690" cy="382834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021178" y="463701"/>
            <a:ext cx="272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/>
              <a:t>4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26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12642" y="4308127"/>
            <a:ext cx="29032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/>
              <a:t>4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30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석가탄신일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~ 5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5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어린이날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까지 </a:t>
            </a:r>
            <a:r>
              <a:rPr lang="en-US" altLang="ko-KR" sz="1400" b="1" dirty="0" smtClean="0"/>
              <a:t>6</a:t>
            </a:r>
            <a:r>
              <a:rPr lang="ko-KR" altLang="en-US" sz="1400" b="1" dirty="0" smtClean="0"/>
              <a:t>일의 황금연휴 동안 </a:t>
            </a:r>
            <a:r>
              <a:rPr lang="en-US" altLang="ko-KR" sz="1400" b="1" dirty="0" smtClean="0"/>
              <a:t>18</a:t>
            </a:r>
            <a:r>
              <a:rPr lang="ko-KR" altLang="en-US" sz="1400" b="1" dirty="0" err="1" smtClean="0"/>
              <a:t>만명이</a:t>
            </a:r>
            <a:r>
              <a:rPr lang="ko-KR" altLang="en-US" sz="1400" b="1" dirty="0" smtClean="0"/>
              <a:t> 제주를 찾을 것으로 예상됨</a:t>
            </a:r>
            <a:endParaRPr lang="ko-KR" altLang="en-US" sz="1400" b="1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6731" y="1134036"/>
            <a:ext cx="3692555" cy="386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2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0" y="266747"/>
            <a:ext cx="5225731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5225731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10285" y="346748"/>
            <a:ext cx="5171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황금연휴 이후</a:t>
            </a:r>
            <a:r>
              <a:rPr lang="en-US" altLang="ko-KR" b="1" dirty="0" smtClean="0"/>
              <a:t>, </a:t>
            </a:r>
            <a:r>
              <a:rPr lang="ko-KR" altLang="en-US" b="1" dirty="0" err="1" smtClean="0"/>
              <a:t>제주형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고강도 사회적 </a:t>
            </a:r>
            <a:r>
              <a:rPr lang="ko-KR" altLang="en-US" b="1" dirty="0" err="1" smtClean="0"/>
              <a:t>거리두기</a:t>
            </a:r>
            <a:r>
              <a:rPr lang="en-US" altLang="ko-KR" b="1" dirty="0" smtClean="0"/>
              <a:t>’</a:t>
            </a:r>
            <a:endParaRPr lang="ko-KR" alt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365266" y="463701"/>
            <a:ext cx="272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/>
              <a:t>5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3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143" y="1354732"/>
            <a:ext cx="4784564" cy="38354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224" y="1354732"/>
            <a:ext cx="4249910" cy="4665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12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4849" y="1150977"/>
            <a:ext cx="948690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 smtClean="0"/>
              <a:t>‘</a:t>
            </a:r>
            <a:r>
              <a:rPr lang="ko-KR" altLang="en-US" b="1" dirty="0" smtClean="0"/>
              <a:t>섬</a:t>
            </a:r>
            <a:r>
              <a:rPr lang="en-US" altLang="ko-KR" b="1" dirty="0" smtClean="0"/>
              <a:t>’</a:t>
            </a:r>
            <a:r>
              <a:rPr lang="ko-KR" altLang="en-US" b="1" dirty="0" smtClean="0"/>
              <a:t>과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비행기</a:t>
            </a:r>
            <a:r>
              <a:rPr lang="en-US" altLang="ko-KR" b="1" dirty="0" smtClean="0"/>
              <a:t>’</a:t>
            </a:r>
            <a:r>
              <a:rPr lang="ko-KR" altLang="en-US" b="1" dirty="0"/>
              <a:t>가</a:t>
            </a:r>
            <a:r>
              <a:rPr lang="ko-KR" altLang="en-US" b="1" dirty="0" smtClean="0"/>
              <a:t> 곧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고립</a:t>
            </a:r>
            <a:r>
              <a:rPr lang="en-US" altLang="ko-KR" b="1" dirty="0" smtClean="0"/>
              <a:t>’</a:t>
            </a:r>
            <a:r>
              <a:rPr lang="ko-KR" altLang="en-US" b="1" dirty="0" smtClean="0"/>
              <a:t>으로 이어질 수 있다는 두려움 </a:t>
            </a:r>
            <a:endParaRPr lang="en-US" altLang="ko-KR" b="1" dirty="0" smtClean="0"/>
          </a:p>
          <a:p>
            <a:pPr>
              <a:lnSpc>
                <a:spcPct val="150000"/>
              </a:lnSpc>
            </a:pPr>
            <a:r>
              <a:rPr lang="ko-KR" altLang="en-US" b="1" dirty="0" err="1" smtClean="0"/>
              <a:t>음압병상</a:t>
            </a:r>
            <a:r>
              <a:rPr lang="en-US" altLang="ko-KR" b="1" dirty="0" smtClean="0"/>
              <a:t>, </a:t>
            </a:r>
            <a:r>
              <a:rPr lang="ko-KR" altLang="en-US" b="1" dirty="0" err="1" smtClean="0"/>
              <a:t>음압구급차</a:t>
            </a:r>
            <a:r>
              <a:rPr lang="ko-KR" altLang="en-US" b="1" dirty="0" smtClean="0"/>
              <a:t> 등 의료장비와 의료인력 부족에 대한 우려 </a:t>
            </a:r>
            <a:endParaRPr lang="en-US" altLang="ko-KR" b="1" dirty="0" smtClean="0"/>
          </a:p>
          <a:p>
            <a:pPr>
              <a:lnSpc>
                <a:spcPct val="150000"/>
              </a:lnSpc>
            </a:pPr>
            <a:r>
              <a:rPr lang="ko-KR" altLang="en-US" b="1" dirty="0" smtClean="0"/>
              <a:t>기존 의료체계 붕괴 시</a:t>
            </a:r>
            <a:r>
              <a:rPr lang="en-US" altLang="ko-KR" b="1" dirty="0" smtClean="0"/>
              <a:t>,</a:t>
            </a:r>
            <a:r>
              <a:rPr lang="ko-KR" altLang="en-US" b="1" dirty="0" smtClean="0"/>
              <a:t> 육지 어느 지역보다 대안 마련 어려움 </a:t>
            </a:r>
            <a:endParaRPr lang="en-US" altLang="ko-KR" b="1" dirty="0" smtClean="0"/>
          </a:p>
          <a:p>
            <a:pPr>
              <a:lnSpc>
                <a:spcPct val="150000"/>
              </a:lnSpc>
            </a:pPr>
            <a:r>
              <a:rPr lang="ko-KR" altLang="en-US" b="1" dirty="0" smtClean="0"/>
              <a:t>그만큼 지역 내 감염 확산에 대한 공포 큼 </a:t>
            </a:r>
            <a:endParaRPr lang="en-US" altLang="ko-KR" b="1" dirty="0" smtClean="0"/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rgbClr val="FF0000"/>
                </a:solidFill>
              </a:rPr>
              <a:t>그러함에도 </a:t>
            </a:r>
            <a:r>
              <a:rPr lang="en-US" altLang="ko-KR" b="1" dirty="0" smtClean="0">
                <a:solidFill>
                  <a:srgbClr val="FF0000"/>
                </a:solidFill>
              </a:rPr>
              <a:t>‘</a:t>
            </a:r>
            <a:r>
              <a:rPr lang="ko-KR" altLang="en-US" b="1" dirty="0" smtClean="0">
                <a:solidFill>
                  <a:srgbClr val="FF0000"/>
                </a:solidFill>
              </a:rPr>
              <a:t>관광 제주의 딜레마</a:t>
            </a:r>
            <a:r>
              <a:rPr lang="en-US" altLang="ko-KR" b="1" dirty="0" smtClean="0">
                <a:solidFill>
                  <a:srgbClr val="FF0000"/>
                </a:solidFill>
              </a:rPr>
              <a:t>’ </a:t>
            </a:r>
            <a:r>
              <a:rPr lang="ko-KR" altLang="en-US" b="1" dirty="0" smtClean="0">
                <a:solidFill>
                  <a:srgbClr val="FF0000"/>
                </a:solidFill>
              </a:rPr>
              <a:t>작동</a:t>
            </a:r>
            <a:endParaRPr lang="en-US" altLang="ko-KR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11573" y="3842531"/>
            <a:ext cx="110585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smtClean="0"/>
              <a:t>따라서 확진 </a:t>
            </a:r>
            <a:r>
              <a:rPr lang="ko-KR" altLang="en-US" b="1" dirty="0" err="1" smtClean="0"/>
              <a:t>의심자</a:t>
            </a:r>
            <a:r>
              <a:rPr lang="ko-KR" altLang="en-US" b="1" dirty="0" smtClean="0"/>
              <a:t> 방문 거부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금지</a:t>
            </a:r>
            <a:r>
              <a:rPr lang="en-US" altLang="ko-KR" b="1" dirty="0" smtClean="0"/>
              <a:t>), </a:t>
            </a:r>
            <a:r>
              <a:rPr lang="ko-KR" altLang="en-US" b="1" dirty="0" smtClean="0"/>
              <a:t>자가격리 대상자 격리 준칙 요구 강함</a:t>
            </a:r>
            <a:endParaRPr lang="en-US" altLang="ko-KR" b="1" dirty="0" smtClean="0"/>
          </a:p>
          <a:p>
            <a:pPr>
              <a:lnSpc>
                <a:spcPct val="150000"/>
              </a:lnSpc>
            </a:pPr>
            <a:r>
              <a:rPr lang="ko-KR" altLang="en-US" b="1" dirty="0"/>
              <a:t>제주특별자치도 </a:t>
            </a:r>
            <a:r>
              <a:rPr lang="ko-KR" altLang="en-US" b="1" dirty="0" smtClean="0"/>
              <a:t>재난안전본부의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 smtClean="0"/>
              <a:t>대응 강화 </a:t>
            </a:r>
            <a:endParaRPr lang="en-US" altLang="ko-KR" b="1" dirty="0" smtClean="0"/>
          </a:p>
        </p:txBody>
      </p:sp>
      <p:sp>
        <p:nvSpPr>
          <p:cNvPr id="10" name="아래쪽 화살표 9"/>
          <p:cNvSpPr/>
          <p:nvPr/>
        </p:nvSpPr>
        <p:spPr>
          <a:xfrm>
            <a:off x="1476280" y="3456331"/>
            <a:ext cx="323850" cy="244649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1" y="266747"/>
            <a:ext cx="6772274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6784141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-690" y="347022"/>
            <a:ext cx="6877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제주도민의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 smtClean="0"/>
              <a:t>위기의식과 제주특별자치도의 위기관리</a:t>
            </a:r>
            <a:endParaRPr lang="ko-KR" altLang="en-US" b="1" dirty="0"/>
          </a:p>
        </p:txBody>
      </p:sp>
      <p:sp>
        <p:nvSpPr>
          <p:cNvPr id="23" name="타원 22"/>
          <p:cNvSpPr/>
          <p:nvPr/>
        </p:nvSpPr>
        <p:spPr>
          <a:xfrm>
            <a:off x="581560" y="2169956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581560" y="1750886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/>
        </p:nvSpPr>
        <p:spPr>
          <a:xfrm>
            <a:off x="581560" y="1337534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581560" y="2570006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704849" y="5305522"/>
            <a:ext cx="100562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 smtClean="0"/>
              <a:t>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 smtClean="0"/>
              <a:t>합동브리핑으로 창구를 일원화함으로써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잘못된 정보 생산 차단</a:t>
            </a:r>
            <a:r>
              <a:rPr lang="en-US" altLang="ko-KR" b="1" dirty="0" smtClean="0"/>
              <a:t>’</a:t>
            </a:r>
            <a:r>
              <a:rPr lang="ko-KR" altLang="en-US" b="1" dirty="0" smtClean="0"/>
              <a:t> 기여</a:t>
            </a:r>
            <a:endParaRPr lang="en-US" altLang="ko-KR" b="1" dirty="0" smtClean="0"/>
          </a:p>
          <a:p>
            <a:pPr>
              <a:lnSpc>
                <a:spcPct val="150000"/>
              </a:lnSpc>
            </a:pPr>
            <a:r>
              <a:rPr lang="en-US" altLang="ko-KR" b="1" dirty="0" smtClean="0"/>
              <a:t>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 smtClean="0"/>
              <a:t>위기관리 및 </a:t>
            </a:r>
            <a:r>
              <a:rPr lang="en-US" altLang="ko-KR" b="1" dirty="0" smtClean="0"/>
              <a:t>PR</a:t>
            </a:r>
            <a:r>
              <a:rPr lang="ko-KR" altLang="en-US" b="1" dirty="0" smtClean="0"/>
              <a:t>능력 발휘로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제주지방정부에 대한 신뢰도</a:t>
            </a:r>
            <a:r>
              <a:rPr lang="en-US" altLang="ko-KR" b="1" dirty="0" smtClean="0"/>
              <a:t>’ </a:t>
            </a:r>
            <a:r>
              <a:rPr lang="ko-KR" altLang="en-US" b="1" dirty="0" smtClean="0"/>
              <a:t>상승 </a:t>
            </a:r>
            <a:endParaRPr lang="ko-KR" altLang="en-US" dirty="0"/>
          </a:p>
        </p:txBody>
      </p:sp>
      <p:sp>
        <p:nvSpPr>
          <p:cNvPr id="14" name="아래쪽 화살표 13"/>
          <p:cNvSpPr/>
          <p:nvPr/>
        </p:nvSpPr>
        <p:spPr>
          <a:xfrm>
            <a:off x="1476280" y="4950740"/>
            <a:ext cx="323850" cy="244649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/>
        </p:nvSpPr>
        <p:spPr>
          <a:xfrm>
            <a:off x="581559" y="4464871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581559" y="4051519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581559" y="5927590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581559" y="5514238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572035" y="2989106"/>
            <a:ext cx="123290" cy="10274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443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2379114" y="3714188"/>
            <a:ext cx="1288011" cy="64792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kern="0" dirty="0">
                <a:solidFill>
                  <a:sysClr val="window" lastClr="FFFFFF"/>
                </a:solidFill>
                <a:ea typeface="나눔고딕" pitchFamily="50" charset="-127"/>
              </a:rPr>
              <a:t>3</a:t>
            </a:r>
            <a:endParaRPr kumimoji="0" lang="ko-KR" altLang="en-US" sz="2400" b="1" kern="0" dirty="0">
              <a:solidFill>
                <a:sysClr val="window" lastClr="FFFFFF"/>
              </a:solidFill>
              <a:ea typeface="나눔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662509" y="3714188"/>
            <a:ext cx="6078239" cy="647924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400" b="1" dirty="0" smtClean="0"/>
              <a:t> 제주미디어의 </a:t>
            </a:r>
            <a:r>
              <a:rPr lang="en-US" altLang="ko-KR" sz="2400" b="1" dirty="0" smtClean="0"/>
              <a:t>‘</a:t>
            </a:r>
            <a:r>
              <a:rPr lang="ko-KR" altLang="en-US" sz="2400" b="1" dirty="0" smtClean="0"/>
              <a:t>코로나</a:t>
            </a:r>
            <a:r>
              <a:rPr lang="en-US" altLang="ko-KR" sz="2400" b="1" dirty="0" smtClean="0"/>
              <a:t>19’ </a:t>
            </a:r>
            <a:r>
              <a:rPr lang="ko-KR" altLang="en-US" sz="2400" b="1" dirty="0" smtClean="0"/>
              <a:t>보도</a:t>
            </a:r>
            <a:endParaRPr kumimoji="0" lang="ko-KR" altLang="en-US" sz="2400" b="1" kern="0" dirty="0">
              <a:solidFill>
                <a:sysClr val="window" lastClr="FFFFFF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788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379114" y="1480603"/>
            <a:ext cx="1288011" cy="6479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kern="0" dirty="0" smtClean="0">
                <a:solidFill>
                  <a:sysClr val="window" lastClr="FFFFFF"/>
                </a:solidFill>
                <a:ea typeface="나눔고딕" pitchFamily="50" charset="-127"/>
              </a:rPr>
              <a:t>1</a:t>
            </a:r>
            <a:endParaRPr kumimoji="0" lang="ko-KR" altLang="en-US" sz="2400" b="1" kern="0" dirty="0">
              <a:solidFill>
                <a:sysClr val="window" lastClr="FFFFFF"/>
              </a:solidFill>
              <a:ea typeface="나눔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667125" y="1478051"/>
            <a:ext cx="6078239" cy="647924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400" b="1" dirty="0" smtClean="0"/>
              <a:t> </a:t>
            </a:r>
            <a:r>
              <a:rPr lang="en-US" altLang="ko-KR" sz="2400" b="1" dirty="0" smtClean="0"/>
              <a:t>‘</a:t>
            </a:r>
            <a:r>
              <a:rPr lang="ko-KR" altLang="en-US" sz="2400" b="1" dirty="0" smtClean="0"/>
              <a:t>코로나</a:t>
            </a:r>
            <a:r>
              <a:rPr lang="en-US" altLang="ko-KR" sz="2400" b="1" dirty="0" smtClean="0"/>
              <a:t>19’ </a:t>
            </a:r>
            <a:r>
              <a:rPr lang="ko-KR" altLang="en-US" sz="2400" b="1" dirty="0" smtClean="0"/>
              <a:t>전후의 제주</a:t>
            </a:r>
            <a:endParaRPr kumimoji="0" lang="ko-KR" altLang="en-US" sz="2400" b="1" kern="0" dirty="0">
              <a:solidFill>
                <a:sysClr val="window" lastClr="FFFFFF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379114" y="2610970"/>
            <a:ext cx="1288011" cy="6479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kern="0" dirty="0">
                <a:solidFill>
                  <a:sysClr val="window" lastClr="FFFFFF"/>
                </a:solidFill>
                <a:ea typeface="나눔고딕" pitchFamily="50" charset="-127"/>
              </a:rPr>
              <a:t>2</a:t>
            </a:r>
            <a:endParaRPr kumimoji="0" lang="ko-KR" altLang="en-US" sz="2400" b="1" kern="0" dirty="0">
              <a:solidFill>
                <a:sysClr val="window" lastClr="FFFFFF"/>
              </a:solidFill>
              <a:ea typeface="나눔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652984" y="2610970"/>
            <a:ext cx="6078239" cy="647924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400" b="1" dirty="0" smtClean="0"/>
              <a:t> 제주특별자치도의 위기관리</a:t>
            </a:r>
            <a:endParaRPr kumimoji="0" lang="ko-KR" altLang="en-US" sz="2400" b="1" kern="0" dirty="0">
              <a:solidFill>
                <a:sysClr val="window" lastClr="FFFFFF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379114" y="3714188"/>
            <a:ext cx="1288011" cy="64792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kern="0" dirty="0">
                <a:solidFill>
                  <a:sysClr val="window" lastClr="FFFFFF"/>
                </a:solidFill>
                <a:ea typeface="나눔고딕" pitchFamily="50" charset="-127"/>
              </a:rPr>
              <a:t>3</a:t>
            </a:r>
            <a:endParaRPr kumimoji="0" lang="ko-KR" altLang="en-US" sz="2400" b="1" kern="0" dirty="0">
              <a:solidFill>
                <a:sysClr val="window" lastClr="FFFFFF"/>
              </a:solidFill>
              <a:ea typeface="나눔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662509" y="3714188"/>
            <a:ext cx="6078239" cy="647924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400" b="1" dirty="0" smtClean="0"/>
              <a:t> 제주미디어의 </a:t>
            </a:r>
            <a:r>
              <a:rPr lang="en-US" altLang="ko-KR" sz="2400" b="1" dirty="0" smtClean="0"/>
              <a:t>‘</a:t>
            </a:r>
            <a:r>
              <a:rPr lang="ko-KR" altLang="en-US" sz="2400" b="1" dirty="0" smtClean="0"/>
              <a:t>코로나</a:t>
            </a:r>
            <a:r>
              <a:rPr lang="en-US" altLang="ko-KR" sz="2400" b="1" dirty="0" smtClean="0"/>
              <a:t>19’ </a:t>
            </a:r>
            <a:r>
              <a:rPr lang="ko-KR" altLang="en-US" sz="2400" b="1" dirty="0" smtClean="0"/>
              <a:t>보도</a:t>
            </a:r>
            <a:endParaRPr kumimoji="0" lang="ko-KR" altLang="en-US" sz="2400" b="1" kern="0" dirty="0">
              <a:solidFill>
                <a:sysClr val="window" lastClr="FFFFFF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386234" y="4823721"/>
            <a:ext cx="1288011" cy="64792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kern="0" dirty="0" smtClean="0">
                <a:solidFill>
                  <a:sysClr val="window" lastClr="FFFFFF"/>
                </a:solidFill>
                <a:ea typeface="나눔고딕" pitchFamily="50" charset="-127"/>
              </a:rPr>
              <a:t>4</a:t>
            </a:r>
            <a:endParaRPr kumimoji="0" lang="ko-KR" altLang="en-US" sz="2400" b="1" kern="0" dirty="0">
              <a:solidFill>
                <a:sysClr val="window" lastClr="FFFFFF"/>
              </a:solidFill>
              <a:ea typeface="나눔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652983" y="4823721"/>
            <a:ext cx="6078239" cy="647924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400" b="1" dirty="0" smtClean="0"/>
              <a:t> </a:t>
            </a:r>
            <a:r>
              <a:rPr lang="ko-KR" altLang="en-US" sz="2400" b="1" dirty="0" err="1" smtClean="0"/>
              <a:t>감염병</a:t>
            </a:r>
            <a:r>
              <a:rPr lang="ko-KR" altLang="en-US" sz="2400" b="1" dirty="0" smtClean="0"/>
              <a:t> 재난보도와 미디어의 역할 </a:t>
            </a:r>
            <a:endParaRPr kumimoji="0" lang="ko-KR" altLang="en-US" sz="2400" b="1" kern="0" dirty="0">
              <a:solidFill>
                <a:sysClr val="window" lastClr="FFFFFF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537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266747"/>
            <a:ext cx="3852809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857435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0285" y="346748"/>
            <a:ext cx="3955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 err="1" smtClean="0"/>
              <a:t>확진자</a:t>
            </a:r>
            <a:r>
              <a:rPr lang="ko-KR" altLang="en-US" b="1" dirty="0" smtClean="0"/>
              <a:t> 정보 유출 사건</a:t>
            </a:r>
            <a:endParaRPr lang="ko-KR" altLang="en-US" b="1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264" y="1238250"/>
            <a:ext cx="4587771" cy="51506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8091" y="1101100"/>
            <a:ext cx="579768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 smtClean="0"/>
              <a:t>2</a:t>
            </a:r>
            <a:r>
              <a:rPr lang="ko-KR" altLang="en-US" sz="1600" b="1" dirty="0" smtClean="0"/>
              <a:t>월 </a:t>
            </a:r>
            <a:r>
              <a:rPr lang="en-US" altLang="ko-KR" sz="1600" b="1" dirty="0" smtClean="0"/>
              <a:t>22</a:t>
            </a:r>
            <a:r>
              <a:rPr lang="ko-KR" altLang="en-US" sz="1600" b="1" dirty="0" smtClean="0"/>
              <a:t>일 오전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제주도내 인터넷과 </a:t>
            </a:r>
            <a:r>
              <a:rPr lang="en-US" altLang="ko-KR" sz="1600" b="1" dirty="0" smtClean="0"/>
              <a:t>SN</a:t>
            </a:r>
            <a:r>
              <a:rPr lang="ko-KR" altLang="en-US" sz="1600" b="1" dirty="0" smtClean="0"/>
              <a:t>에서 </a:t>
            </a:r>
            <a:r>
              <a:rPr lang="en-US" altLang="ko-KR" sz="1600" b="1" dirty="0" smtClean="0"/>
              <a:t>‘</a:t>
            </a:r>
            <a:r>
              <a:rPr lang="ko-KR" altLang="en-US" sz="1600" b="1" dirty="0" smtClean="0"/>
              <a:t>서귀포시 </a:t>
            </a:r>
            <a:r>
              <a:rPr lang="ko-KR" altLang="en-US" sz="1600" b="1" dirty="0" err="1" smtClean="0"/>
              <a:t>확진자</a:t>
            </a:r>
            <a:r>
              <a:rPr lang="en-US" altLang="ko-KR" sz="1600" b="1" dirty="0" smtClean="0"/>
              <a:t>(</a:t>
            </a:r>
            <a:r>
              <a:rPr lang="en-US" altLang="ko-KR" sz="1600" b="1" dirty="0" err="1" smtClean="0"/>
              <a:t>ooo</a:t>
            </a:r>
            <a:r>
              <a:rPr lang="en-US" altLang="ko-KR" sz="1600" b="1" dirty="0" smtClean="0"/>
              <a:t>) </a:t>
            </a:r>
            <a:r>
              <a:rPr lang="ko-KR" altLang="en-US" sz="1600" b="1" dirty="0" smtClean="0"/>
              <a:t>이동경로</a:t>
            </a:r>
            <a:r>
              <a:rPr lang="en-US" altLang="ko-KR" sz="1600" b="1" dirty="0" smtClean="0"/>
              <a:t>’</a:t>
            </a:r>
            <a:r>
              <a:rPr lang="ko-KR" altLang="en-US" sz="1600" b="1" dirty="0" smtClean="0"/>
              <a:t>라는 제목의 문건이 확산됨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ko-KR" altLang="en-US" sz="1600" b="1" dirty="0" smtClean="0"/>
              <a:t>해당 문건에는 </a:t>
            </a:r>
            <a:r>
              <a:rPr lang="ko-KR" altLang="en-US" sz="1600" b="1" dirty="0" err="1" smtClean="0"/>
              <a:t>두번째</a:t>
            </a:r>
            <a:r>
              <a:rPr lang="ko-KR" altLang="en-US" sz="1600" b="1" dirty="0" smtClean="0"/>
              <a:t> </a:t>
            </a:r>
            <a:r>
              <a:rPr lang="ko-KR" altLang="en-US" sz="1600" b="1" dirty="0" err="1" smtClean="0"/>
              <a:t>확진자인</a:t>
            </a:r>
            <a:r>
              <a:rPr lang="ko-KR" altLang="en-US" sz="1600" b="1" dirty="0" smtClean="0"/>
              <a:t> </a:t>
            </a:r>
            <a:r>
              <a:rPr lang="en-US" altLang="ko-KR" sz="1600" b="1" dirty="0" smtClean="0"/>
              <a:t>22</a:t>
            </a:r>
            <a:r>
              <a:rPr lang="ko-KR" altLang="en-US" sz="1600" b="1" dirty="0" smtClean="0"/>
              <a:t>세 여성의 이름 중 </a:t>
            </a:r>
            <a:r>
              <a:rPr lang="en-US" altLang="ko-KR" sz="1600" b="1" dirty="0" smtClean="0"/>
              <a:t>2</a:t>
            </a:r>
            <a:r>
              <a:rPr lang="ko-KR" altLang="en-US" sz="1600" b="1" dirty="0" smtClean="0"/>
              <a:t>글자와 날짜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시간 별 상세 동선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접촉자의 이름 등이 노출됨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ko-KR" altLang="en-US" sz="1600" b="1" dirty="0" smtClean="0"/>
              <a:t>또한 </a:t>
            </a:r>
            <a:r>
              <a:rPr lang="en-US" altLang="ko-KR" sz="1600" b="1" dirty="0" smtClean="0"/>
              <a:t>A</a:t>
            </a:r>
            <a:r>
              <a:rPr lang="ko-KR" altLang="en-US" sz="1600" b="1" dirty="0" smtClean="0"/>
              <a:t>씨가 서귀포 </a:t>
            </a:r>
            <a:r>
              <a:rPr lang="ko-KR" altLang="en-US" sz="1600" b="1" dirty="0" err="1" smtClean="0"/>
              <a:t>열린병원</a:t>
            </a:r>
            <a:r>
              <a:rPr lang="ko-KR" altLang="en-US" sz="1600" b="1" dirty="0" smtClean="0"/>
              <a:t> 인근 약국을 방문해 폐쇄됐다는 유언비어가 확산되기도 함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ko-KR" altLang="en-US" sz="1600" b="1" dirty="0" smtClean="0"/>
              <a:t>최초 </a:t>
            </a:r>
            <a:r>
              <a:rPr lang="ko-KR" altLang="en-US" sz="1600" b="1" dirty="0" err="1" smtClean="0"/>
              <a:t>유출자는</a:t>
            </a:r>
            <a:r>
              <a:rPr lang="ko-KR" altLang="en-US" sz="1600" b="1" dirty="0" smtClean="0"/>
              <a:t> </a:t>
            </a:r>
            <a:r>
              <a:rPr lang="en-US" altLang="ko-KR" sz="1600" b="1" dirty="0" smtClean="0"/>
              <a:t>22</a:t>
            </a:r>
            <a:r>
              <a:rPr lang="ko-KR" altLang="en-US" sz="1600" b="1" dirty="0" smtClean="0"/>
              <a:t>일 오전 긴급간부회의에 참석했던 간부공무원으로 밝혀졌으며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이후</a:t>
            </a:r>
            <a:r>
              <a:rPr lang="en-US" altLang="ko-KR" sz="1600" b="1" dirty="0" smtClean="0"/>
              <a:t>(25</a:t>
            </a:r>
            <a:r>
              <a:rPr lang="ko-KR" altLang="en-US" sz="1600" b="1" dirty="0" smtClean="0"/>
              <a:t>일</a:t>
            </a:r>
            <a:r>
              <a:rPr lang="en-US" altLang="ko-KR" sz="1600" b="1" dirty="0" smtClean="0"/>
              <a:t>)</a:t>
            </a:r>
            <a:r>
              <a:rPr lang="ko-KR" altLang="en-US" sz="1600" b="1" dirty="0" smtClean="0"/>
              <a:t> 직위 해제됨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ko-KR" altLang="en-US" sz="1600" b="1" u="sng" dirty="0" smtClean="0"/>
              <a:t>이러한</a:t>
            </a:r>
            <a:r>
              <a:rPr lang="en-US" altLang="ko-KR" sz="1600" b="1" u="sng" dirty="0" smtClean="0"/>
              <a:t> </a:t>
            </a:r>
            <a:r>
              <a:rPr lang="ko-KR" altLang="en-US" sz="1600" b="1" u="sng" dirty="0" smtClean="0"/>
              <a:t>조치 이후</a:t>
            </a:r>
            <a:r>
              <a:rPr lang="en-US" altLang="ko-KR" sz="1600" b="1" u="sng" dirty="0" smtClean="0"/>
              <a:t>, </a:t>
            </a:r>
            <a:r>
              <a:rPr lang="ko-KR" altLang="en-US" sz="1600" b="1" u="sng" dirty="0" err="1" smtClean="0"/>
              <a:t>확진자에</a:t>
            </a:r>
            <a:r>
              <a:rPr lang="ko-KR" altLang="en-US" sz="1600" b="1" u="sng" dirty="0" smtClean="0"/>
              <a:t> 대한 사생활 침해 및 과다 정보 제공에 대한 </a:t>
            </a:r>
            <a:r>
              <a:rPr lang="en-US" altLang="ko-KR" sz="1600" b="1" u="sng" dirty="0" smtClean="0"/>
              <a:t>‘</a:t>
            </a:r>
            <a:r>
              <a:rPr lang="ko-KR" altLang="en-US" sz="1600" b="1" u="sng" dirty="0" smtClean="0"/>
              <a:t>경계</a:t>
            </a:r>
            <a:r>
              <a:rPr lang="en-US" altLang="ko-KR" sz="1600" b="1" u="sng" dirty="0" smtClean="0"/>
              <a:t>’</a:t>
            </a:r>
            <a:r>
              <a:rPr lang="ko-KR" altLang="en-US" sz="1600" b="1" u="sng" dirty="0" smtClean="0"/>
              <a:t> 분위기로 전환</a:t>
            </a:r>
            <a:endParaRPr lang="ko-KR" altLang="en-US" sz="16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4007472" y="463701"/>
            <a:ext cx="272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/>
              <a:t>2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22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토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sp>
        <p:nvSpPr>
          <p:cNvPr id="10" name="타원 9"/>
          <p:cNvSpPr/>
          <p:nvPr/>
        </p:nvSpPr>
        <p:spPr>
          <a:xfrm>
            <a:off x="5975751" y="1312132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5994801" y="2379498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5975751" y="3446864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5975751" y="4571380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/>
        </p:nvSpPr>
        <p:spPr>
          <a:xfrm>
            <a:off x="5975751" y="5652992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655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266747"/>
            <a:ext cx="4223572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4223489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0285" y="346748"/>
            <a:ext cx="4316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 smtClean="0"/>
              <a:t>관련 </a:t>
            </a:r>
            <a:r>
              <a:rPr lang="ko-KR" altLang="en-US" b="1" dirty="0" err="1" smtClean="0"/>
              <a:t>가짜뉴스</a:t>
            </a:r>
            <a:r>
              <a:rPr lang="ko-KR" altLang="en-US" b="1" dirty="0" smtClean="0"/>
              <a:t> 유통과 대응</a:t>
            </a:r>
            <a:endParaRPr lang="ko-KR" alt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371487" y="466373"/>
            <a:ext cx="272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/>
              <a:t>2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24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월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6943" y="1287440"/>
            <a:ext cx="3425888" cy="3665559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45" y="1287440"/>
            <a:ext cx="3697550" cy="3580893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6821" y="1287440"/>
            <a:ext cx="3444711" cy="361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8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266747"/>
            <a:ext cx="3221765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216079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0285" y="346748"/>
            <a:ext cx="3211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‘</a:t>
            </a:r>
            <a:r>
              <a:rPr lang="ko-KR" altLang="en-US" b="1" dirty="0" smtClean="0"/>
              <a:t>사회적 </a:t>
            </a:r>
            <a:r>
              <a:rPr lang="ko-KR" altLang="en-US" b="1" dirty="0" err="1" smtClean="0"/>
              <a:t>거리두기</a:t>
            </a:r>
            <a:r>
              <a:rPr lang="ko-KR" altLang="en-US" b="1" dirty="0" smtClean="0"/>
              <a:t> 현장</a:t>
            </a:r>
            <a:r>
              <a:rPr lang="en-US" altLang="ko-KR" b="1" dirty="0" smtClean="0"/>
              <a:t>’ </a:t>
            </a:r>
            <a:r>
              <a:rPr lang="ko-KR" altLang="en-US" b="1" dirty="0" smtClean="0"/>
              <a:t>보도 </a:t>
            </a:r>
            <a:endParaRPr lang="ko-KR" altLang="en-US" b="1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9740" y="4447602"/>
            <a:ext cx="3495591" cy="166287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703708" y="6279744"/>
            <a:ext cx="272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/>
              <a:t>3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31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화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3661" y="1013210"/>
            <a:ext cx="3571671" cy="260934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778" y="990600"/>
            <a:ext cx="3446631" cy="37703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7672" y="4971262"/>
            <a:ext cx="272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/>
              <a:t>3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11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수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03708" y="3662779"/>
            <a:ext cx="272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/>
              <a:t>3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19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목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8189" y="990600"/>
            <a:ext cx="4045186" cy="36312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039225" y="4760962"/>
            <a:ext cx="272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/>
              <a:t>4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3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금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07882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247" y="1256977"/>
            <a:ext cx="4120002" cy="426914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09535" y="5694992"/>
            <a:ext cx="272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/>
              <a:t>3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24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화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206" y="1256977"/>
            <a:ext cx="4632141" cy="353409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643172" y="4997648"/>
            <a:ext cx="272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/>
              <a:t>3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29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316206" y="5694992"/>
            <a:ext cx="6009019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u="sng" dirty="0" smtClean="0"/>
              <a:t>제주의 특수성</a:t>
            </a:r>
            <a:r>
              <a:rPr lang="en-US" altLang="ko-KR" b="1" u="sng" dirty="0" smtClean="0"/>
              <a:t>(</a:t>
            </a:r>
            <a:r>
              <a:rPr lang="ko-KR" altLang="en-US" b="1" u="sng" dirty="0" smtClean="0"/>
              <a:t>장례문화 등 </a:t>
            </a:r>
            <a:r>
              <a:rPr lang="ko-KR" altLang="en-US" b="1" u="sng" dirty="0" err="1" smtClean="0"/>
              <a:t>궨당문화</a:t>
            </a:r>
            <a:r>
              <a:rPr lang="en-US" altLang="ko-KR" b="1" u="sng" dirty="0" smtClean="0"/>
              <a:t>)</a:t>
            </a:r>
            <a:r>
              <a:rPr lang="ko-KR" altLang="en-US" b="1" u="sng" dirty="0" smtClean="0"/>
              <a:t>을 고려한 보도는 비교적 많지 않음</a:t>
            </a:r>
            <a:endParaRPr lang="ko-KR" altLang="en-US" b="1" u="sng" dirty="0"/>
          </a:p>
        </p:txBody>
      </p:sp>
      <p:sp>
        <p:nvSpPr>
          <p:cNvPr id="11" name="직사각형 10"/>
          <p:cNvSpPr/>
          <p:nvPr/>
        </p:nvSpPr>
        <p:spPr>
          <a:xfrm>
            <a:off x="-1" y="266747"/>
            <a:ext cx="4477997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4482121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0284" y="346748"/>
            <a:ext cx="4467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일상생활 속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사회적 </a:t>
            </a:r>
            <a:r>
              <a:rPr lang="ko-KR" altLang="en-US" b="1" dirty="0" err="1" smtClean="0"/>
              <a:t>거리두기</a:t>
            </a:r>
            <a:r>
              <a:rPr lang="en-US" altLang="ko-KR" b="1" dirty="0" smtClean="0"/>
              <a:t>’ </a:t>
            </a:r>
            <a:r>
              <a:rPr lang="ko-KR" altLang="en-US" b="1" dirty="0" smtClean="0"/>
              <a:t>보도는 </a:t>
            </a:r>
            <a:r>
              <a:rPr lang="en-US" altLang="ko-KR" b="1" dirty="0" smtClean="0"/>
              <a:t>? </a:t>
            </a:r>
            <a:r>
              <a:rPr lang="ko-KR" altLang="en-US" b="1" dirty="0" smtClean="0"/>
              <a:t>  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87422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266747"/>
            <a:ext cx="4380807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4314637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0284" y="346748"/>
            <a:ext cx="4836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&lt;</a:t>
            </a:r>
            <a:r>
              <a:rPr lang="ko-KR" altLang="en-US" b="1" dirty="0" smtClean="0"/>
              <a:t>한라일보</a:t>
            </a:r>
            <a:r>
              <a:rPr lang="en-US" altLang="ko-KR" b="1" dirty="0" smtClean="0"/>
              <a:t>&gt;</a:t>
            </a:r>
            <a:r>
              <a:rPr lang="ko-KR" altLang="en-US" b="1" dirty="0" smtClean="0"/>
              <a:t>의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 smtClean="0"/>
              <a:t>관련 </a:t>
            </a:r>
            <a:r>
              <a:rPr lang="en-US" altLang="ko-KR" b="1" dirty="0" smtClean="0"/>
              <a:t>1</a:t>
            </a:r>
            <a:r>
              <a:rPr lang="ko-KR" altLang="en-US" b="1" dirty="0" smtClean="0"/>
              <a:t>면 보도</a:t>
            </a:r>
            <a:endParaRPr lang="ko-KR" alt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64668" y="463701"/>
            <a:ext cx="60128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*</a:t>
            </a:r>
            <a:r>
              <a:rPr lang="ko-KR" altLang="en-US" sz="1400" b="1" dirty="0" smtClean="0"/>
              <a:t>기간</a:t>
            </a:r>
            <a:r>
              <a:rPr lang="en-US" altLang="ko-KR" sz="1400" b="1" dirty="0" smtClean="0"/>
              <a:t>: 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1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20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월</a:t>
            </a:r>
            <a:r>
              <a:rPr lang="en-US" altLang="ko-KR" sz="1400" b="1" dirty="0" smtClean="0"/>
              <a:t>) ~ 4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24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금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361907"/>
              </p:ext>
            </p:extLst>
          </p:nvPr>
        </p:nvGraphicFramePr>
        <p:xfrm>
          <a:off x="774700" y="1193095"/>
          <a:ext cx="10121900" cy="2261585"/>
        </p:xfrm>
        <a:graphic>
          <a:graphicData uri="http://schemas.openxmlformats.org/drawingml/2006/table">
            <a:tbl>
              <a:tblPr/>
              <a:tblGrid>
                <a:gridCol w="1012190"/>
                <a:gridCol w="1012190"/>
                <a:gridCol w="1012190"/>
                <a:gridCol w="1012190"/>
                <a:gridCol w="1012190"/>
                <a:gridCol w="1012190"/>
                <a:gridCol w="1012190"/>
                <a:gridCol w="1012190"/>
                <a:gridCol w="1012190"/>
                <a:gridCol w="1012190"/>
              </a:tblGrid>
              <a:tr h="86896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구분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상황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전달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관련</a:t>
                      </a:r>
                      <a:endParaRPr lang="en-US" altLang="ko-KR" sz="1600" b="1" kern="0" spc="0" dirty="0" smtClean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정책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위기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관리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경제</a:t>
                      </a:r>
                      <a:endParaRPr lang="en-US" altLang="ko-KR" sz="1600" b="1" kern="0" spc="0" dirty="0" smtClean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여파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학교</a:t>
                      </a:r>
                      <a:endParaRPr lang="en-US" altLang="ko-KR" sz="1600" b="1" kern="0" spc="0" dirty="0" smtClean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교육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생활</a:t>
                      </a:r>
                      <a:endParaRPr lang="en-US" altLang="ko-KR" sz="1600" b="1" kern="0" spc="0" dirty="0" smtClean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여파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참여</a:t>
                      </a:r>
                      <a:endParaRPr lang="en-US" altLang="ko-KR" sz="1600" b="1" kern="0" spc="0" dirty="0" smtClean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협조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미담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합계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</a:tr>
              <a:tr h="4642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서울발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2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3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3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0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3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3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0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15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2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제주발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17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16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19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8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0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5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2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68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2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합계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19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19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22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8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3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6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5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83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74700" y="3830078"/>
            <a:ext cx="581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맑은고딕"/>
              </a:rPr>
              <a:t>*</a:t>
            </a:r>
            <a:r>
              <a:rPr lang="ko-KR" altLang="en-US" sz="1600" b="1" dirty="0" smtClean="0">
                <a:latin typeface="맑은고딕"/>
              </a:rPr>
              <a:t>상황전달</a:t>
            </a:r>
            <a:r>
              <a:rPr lang="en-US" altLang="ko-KR" sz="1600" b="1" dirty="0" smtClean="0">
                <a:latin typeface="맑은고딕"/>
              </a:rPr>
              <a:t>: </a:t>
            </a:r>
            <a:r>
              <a:rPr lang="ko-KR" altLang="en-US" sz="1600" b="1" dirty="0" smtClean="0">
                <a:latin typeface="맑은고딕"/>
              </a:rPr>
              <a:t>코로나</a:t>
            </a:r>
            <a:r>
              <a:rPr lang="en-US" altLang="ko-KR" sz="1600" b="1" dirty="0" smtClean="0">
                <a:latin typeface="맑은고딕"/>
              </a:rPr>
              <a:t>19 </a:t>
            </a:r>
            <a:r>
              <a:rPr lang="ko-KR" altLang="en-US" sz="1600" b="1" dirty="0" smtClean="0">
                <a:latin typeface="맑은고딕"/>
              </a:rPr>
              <a:t>관련 소식 제공</a:t>
            </a:r>
            <a:endParaRPr lang="en-US" altLang="ko-KR" sz="1600" b="1" dirty="0" smtClean="0">
              <a:latin typeface="맑은고딕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맑은고딕"/>
              </a:rPr>
              <a:t>*</a:t>
            </a:r>
            <a:r>
              <a:rPr lang="ko-KR" altLang="en-US" sz="1600" b="1" dirty="0" smtClean="0">
                <a:latin typeface="맑은고딕"/>
              </a:rPr>
              <a:t>관련정책</a:t>
            </a:r>
            <a:r>
              <a:rPr lang="en-US" altLang="ko-KR" sz="1600" b="1" dirty="0" smtClean="0">
                <a:latin typeface="맑은고딕"/>
              </a:rPr>
              <a:t>: </a:t>
            </a:r>
            <a:r>
              <a:rPr lang="ko-KR" altLang="en-US" sz="1600" b="1" dirty="0" smtClean="0">
                <a:latin typeface="맑은고딕"/>
              </a:rPr>
              <a:t>외국인 </a:t>
            </a:r>
            <a:r>
              <a:rPr lang="ko-KR" altLang="en-US" sz="1600" b="1" dirty="0" err="1" smtClean="0">
                <a:latin typeface="맑은고딕"/>
              </a:rPr>
              <a:t>무사증</a:t>
            </a:r>
            <a:r>
              <a:rPr lang="en-US" altLang="ko-KR" sz="1600" b="1" dirty="0" smtClean="0">
                <a:latin typeface="맑은고딕"/>
              </a:rPr>
              <a:t>, </a:t>
            </a:r>
            <a:r>
              <a:rPr lang="ko-KR" altLang="en-US" sz="1600" b="1" dirty="0" smtClean="0">
                <a:latin typeface="맑은고딕"/>
              </a:rPr>
              <a:t>재난기금 등 관련 정책 소개</a:t>
            </a:r>
            <a:endParaRPr lang="en-US" altLang="ko-KR" sz="1600" b="1" dirty="0" smtClean="0">
              <a:latin typeface="맑은고딕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맑은고딕"/>
              </a:rPr>
              <a:t>*</a:t>
            </a:r>
            <a:r>
              <a:rPr lang="ko-KR" altLang="en-US" sz="1600" b="1" dirty="0" smtClean="0">
                <a:latin typeface="맑은고딕"/>
              </a:rPr>
              <a:t>위기관리</a:t>
            </a:r>
            <a:r>
              <a:rPr lang="en-US" altLang="ko-KR" sz="1600" b="1" dirty="0" smtClean="0">
                <a:latin typeface="맑은고딕"/>
              </a:rPr>
              <a:t>: </a:t>
            </a:r>
            <a:r>
              <a:rPr lang="ko-KR" altLang="en-US" sz="1600" b="1" dirty="0" smtClean="0">
                <a:latin typeface="맑은고딕"/>
              </a:rPr>
              <a:t>제주특별자치도의 코로나</a:t>
            </a:r>
            <a:r>
              <a:rPr lang="en-US" altLang="ko-KR" sz="1600" b="1" dirty="0" smtClean="0">
                <a:latin typeface="맑은고딕"/>
              </a:rPr>
              <a:t>19 </a:t>
            </a:r>
            <a:r>
              <a:rPr lang="ko-KR" altLang="en-US" sz="1600" b="1" dirty="0" smtClean="0">
                <a:latin typeface="맑은고딕"/>
              </a:rPr>
              <a:t>대응 관련 내용 제공</a:t>
            </a:r>
            <a:endParaRPr lang="en-US" altLang="ko-KR" sz="1600" b="1" dirty="0" smtClean="0">
              <a:latin typeface="맑은고딕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맑은고딕"/>
              </a:rPr>
              <a:t>*</a:t>
            </a:r>
            <a:r>
              <a:rPr lang="ko-KR" altLang="en-US" sz="1600" b="1" dirty="0" smtClean="0">
                <a:latin typeface="맑은고딕"/>
              </a:rPr>
              <a:t>경제여파</a:t>
            </a:r>
            <a:r>
              <a:rPr lang="en-US" altLang="ko-KR" sz="1600" b="1" dirty="0" smtClean="0">
                <a:latin typeface="맑은고딕"/>
              </a:rPr>
              <a:t>: </a:t>
            </a:r>
            <a:r>
              <a:rPr lang="ko-KR" altLang="en-US" sz="1600" b="1" dirty="0" smtClean="0">
                <a:latin typeface="맑은고딕"/>
              </a:rPr>
              <a:t>소비감소</a:t>
            </a:r>
            <a:r>
              <a:rPr lang="en-US" altLang="ko-KR" sz="1600" b="1" dirty="0" smtClean="0">
                <a:latin typeface="맑은고딕"/>
              </a:rPr>
              <a:t>, </a:t>
            </a:r>
            <a:r>
              <a:rPr lang="ko-KR" altLang="en-US" sz="1600" b="1" dirty="0" smtClean="0">
                <a:latin typeface="맑은고딕"/>
              </a:rPr>
              <a:t>관광경기 침체 등</a:t>
            </a:r>
            <a:endParaRPr lang="en-US" altLang="ko-KR" sz="1600" b="1" dirty="0" smtClean="0">
              <a:latin typeface="맑은고딕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99250" y="3830078"/>
            <a:ext cx="56546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 smtClean="0"/>
              <a:t>*</a:t>
            </a:r>
            <a:r>
              <a:rPr lang="ko-KR" altLang="en-US" sz="1600" b="1" dirty="0" smtClean="0"/>
              <a:t>학교교육</a:t>
            </a:r>
            <a:r>
              <a:rPr lang="en-US" altLang="ko-KR" sz="1600" b="1" dirty="0" smtClean="0"/>
              <a:t>: </a:t>
            </a:r>
            <a:r>
              <a:rPr lang="ko-KR" altLang="en-US" sz="1600" b="1" dirty="0" smtClean="0"/>
              <a:t>등교 연기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온라인수업 등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r>
              <a:rPr lang="en-US" altLang="ko-KR" sz="1600" b="1" dirty="0" smtClean="0"/>
              <a:t>*</a:t>
            </a:r>
            <a:r>
              <a:rPr lang="ko-KR" altLang="en-US" sz="1600" b="1" dirty="0" smtClean="0"/>
              <a:t>생활여파</a:t>
            </a:r>
            <a:r>
              <a:rPr lang="en-US" altLang="ko-KR" sz="1600" b="1" dirty="0" smtClean="0"/>
              <a:t>: </a:t>
            </a:r>
            <a:r>
              <a:rPr lang="ko-KR" altLang="en-US" sz="1600" b="1" dirty="0" smtClean="0"/>
              <a:t>행사 연기 등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r>
              <a:rPr lang="en-US" altLang="ko-KR" sz="1600" b="1" dirty="0" smtClean="0"/>
              <a:t>*</a:t>
            </a:r>
            <a:r>
              <a:rPr lang="ko-KR" altLang="en-US" sz="1600" b="1" dirty="0" smtClean="0"/>
              <a:t>참여협조</a:t>
            </a:r>
            <a:r>
              <a:rPr lang="en-US" altLang="ko-KR" sz="1600" b="1" dirty="0" smtClean="0"/>
              <a:t>: </a:t>
            </a:r>
            <a:r>
              <a:rPr lang="ko-KR" altLang="en-US" sz="1600" b="1" dirty="0" smtClean="0"/>
              <a:t>코로나</a:t>
            </a:r>
            <a:r>
              <a:rPr lang="en-US" altLang="ko-KR" sz="1600" b="1" dirty="0" smtClean="0"/>
              <a:t>19 </a:t>
            </a:r>
            <a:r>
              <a:rPr lang="ko-KR" altLang="en-US" sz="1600" b="1" dirty="0" smtClean="0"/>
              <a:t>극복 참여 독려 내용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r>
              <a:rPr lang="en-US" altLang="ko-KR" sz="1600" b="1" dirty="0" smtClean="0"/>
              <a:t>*</a:t>
            </a:r>
            <a:r>
              <a:rPr lang="ko-KR" altLang="en-US" sz="1600" b="1" dirty="0" smtClean="0"/>
              <a:t>미담</a:t>
            </a:r>
            <a:r>
              <a:rPr lang="en-US" altLang="ko-KR" sz="1600" b="1" dirty="0" smtClean="0"/>
              <a:t>: </a:t>
            </a:r>
            <a:r>
              <a:rPr lang="ko-KR" altLang="en-US" sz="1600" b="1" dirty="0" smtClean="0"/>
              <a:t>일반시민 사례 소개</a:t>
            </a:r>
            <a:endParaRPr lang="en-US" altLang="ko-KR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1012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이등변 삼각형 6"/>
          <p:cNvSpPr/>
          <p:nvPr/>
        </p:nvSpPr>
        <p:spPr>
          <a:xfrm rot="1706103">
            <a:off x="2820856" y="2393456"/>
            <a:ext cx="485775" cy="43327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652" y="1913412"/>
            <a:ext cx="1495634" cy="1676634"/>
          </a:xfrm>
          <a:prstGeom prst="rect">
            <a:avLst/>
          </a:prstGeom>
        </p:spPr>
      </p:pic>
      <p:sp>
        <p:nvSpPr>
          <p:cNvPr id="6" name="모서리가 둥근 직사각형 5"/>
          <p:cNvSpPr/>
          <p:nvPr/>
        </p:nvSpPr>
        <p:spPr>
          <a:xfrm>
            <a:off x="3063743" y="1636219"/>
            <a:ext cx="8155648" cy="245745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b="1" dirty="0" smtClean="0"/>
              <a:t>“</a:t>
            </a:r>
            <a:r>
              <a:rPr lang="ko-KR" altLang="en-US" b="1" dirty="0" smtClean="0"/>
              <a:t>제주도가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 smtClean="0"/>
              <a:t>관련 정보를 합동브리핑을 통해 매일 정보를 제공하는 등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정보 창구의 일원화</a:t>
            </a:r>
            <a:r>
              <a:rPr lang="en-US" altLang="ko-KR" b="1" dirty="0" smtClean="0"/>
              <a:t>’</a:t>
            </a:r>
            <a:r>
              <a:rPr lang="ko-KR" altLang="en-US" b="1" dirty="0" smtClean="0"/>
              <a:t>로 </a:t>
            </a:r>
            <a:r>
              <a:rPr lang="ko-KR" altLang="en-US" b="1" dirty="0" err="1" smtClean="0"/>
              <a:t>가짜뉴스가</a:t>
            </a:r>
            <a:r>
              <a:rPr lang="ko-KR" altLang="en-US" b="1" dirty="0" smtClean="0"/>
              <a:t> 생산될 여지가 거의 없었다</a:t>
            </a:r>
            <a:r>
              <a:rPr lang="en-US" altLang="ko-KR" b="1" dirty="0" smtClean="0"/>
              <a:t>. </a:t>
            </a:r>
            <a:r>
              <a:rPr lang="ko-KR" altLang="en-US" b="1" dirty="0" smtClean="0"/>
              <a:t>기자들 사이에서는 제주도가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질병관리본부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냐는 우스갯소리도 하지만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제주도가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이번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 smtClean="0"/>
              <a:t>위기대응을 비교적 잘했다고 평가하고 있다</a:t>
            </a:r>
            <a:r>
              <a:rPr lang="en-US" altLang="ko-KR" b="1" dirty="0" smtClean="0"/>
              <a:t>”</a:t>
            </a:r>
            <a:endParaRPr lang="ko-KR" altLang="en-US" b="1" dirty="0"/>
          </a:p>
        </p:txBody>
      </p:sp>
      <p:sp>
        <p:nvSpPr>
          <p:cNvPr id="10" name="직사각형 9"/>
          <p:cNvSpPr/>
          <p:nvPr/>
        </p:nvSpPr>
        <p:spPr>
          <a:xfrm>
            <a:off x="0" y="266747"/>
            <a:ext cx="5681609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686241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0284" y="346748"/>
            <a:ext cx="5671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제주특별자치도의 합동브리핑에 대한 기자들의 반응</a:t>
            </a:r>
            <a:endParaRPr lang="ko-KR" alt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39172" y="3677326"/>
            <a:ext cx="17505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smtClean="0"/>
              <a:t>제주</a:t>
            </a:r>
            <a:r>
              <a:rPr lang="en-US" altLang="ko-KR" sz="1400" b="1" dirty="0" smtClean="0"/>
              <a:t>MBC </a:t>
            </a:r>
            <a:r>
              <a:rPr lang="ko-KR" altLang="en-US" sz="1400" b="1" dirty="0" smtClean="0"/>
              <a:t>취재기자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11428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733" y="2908219"/>
            <a:ext cx="1495634" cy="1676634"/>
          </a:xfrm>
          <a:prstGeom prst="rect">
            <a:avLst/>
          </a:prstGeom>
        </p:spPr>
      </p:pic>
      <p:sp>
        <p:nvSpPr>
          <p:cNvPr id="6" name="모서리가 둥근 직사각형 5"/>
          <p:cNvSpPr/>
          <p:nvPr/>
        </p:nvSpPr>
        <p:spPr>
          <a:xfrm>
            <a:off x="2979077" y="1434462"/>
            <a:ext cx="8755723" cy="245745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latin typeface="맑은고딕"/>
              </a:rPr>
              <a:t>“’</a:t>
            </a:r>
            <a:r>
              <a:rPr lang="ko-KR" altLang="en-US" b="1" dirty="0" smtClean="0">
                <a:latin typeface="맑은고딕"/>
              </a:rPr>
              <a:t>코로나</a:t>
            </a:r>
            <a:r>
              <a:rPr lang="en-US" altLang="ko-KR" b="1" dirty="0" smtClean="0">
                <a:latin typeface="맑은고딕"/>
              </a:rPr>
              <a:t>19’ </a:t>
            </a:r>
            <a:r>
              <a:rPr lang="ko-KR" altLang="en-US" b="1" dirty="0" smtClean="0">
                <a:latin typeface="맑은고딕"/>
              </a:rPr>
              <a:t>발생과 </a:t>
            </a:r>
            <a:r>
              <a:rPr lang="ko-KR" altLang="en-US" b="1" dirty="0">
                <a:latin typeface="맑은고딕"/>
              </a:rPr>
              <a:t>동시에 </a:t>
            </a:r>
            <a:r>
              <a:rPr lang="en-US" altLang="ko-KR" b="1" dirty="0">
                <a:latin typeface="맑은고딕"/>
              </a:rPr>
              <a:t>KCTV </a:t>
            </a:r>
            <a:r>
              <a:rPr lang="ko-KR" altLang="en-US" b="1" dirty="0">
                <a:latin typeface="맑은고딕"/>
              </a:rPr>
              <a:t>보도국은 </a:t>
            </a:r>
            <a:r>
              <a:rPr lang="en-US" altLang="ko-KR" b="1" dirty="0" smtClean="0">
                <a:latin typeface="맑은고딕"/>
              </a:rPr>
              <a:t>‘</a:t>
            </a:r>
            <a:r>
              <a:rPr lang="ko-KR" altLang="en-US" b="1" dirty="0" smtClean="0">
                <a:latin typeface="맑은고딕"/>
              </a:rPr>
              <a:t>코로나</a:t>
            </a:r>
            <a:r>
              <a:rPr lang="en-US" altLang="ko-KR" b="1" dirty="0">
                <a:latin typeface="맑은고딕"/>
              </a:rPr>
              <a:t>19 24</a:t>
            </a:r>
            <a:r>
              <a:rPr lang="ko-KR" altLang="en-US" b="1" dirty="0">
                <a:latin typeface="맑은고딕"/>
              </a:rPr>
              <a:t>시간 </a:t>
            </a:r>
            <a:r>
              <a:rPr lang="ko-KR" altLang="en-US" b="1" dirty="0" smtClean="0">
                <a:latin typeface="맑은고딕"/>
              </a:rPr>
              <a:t>비상보도체제</a:t>
            </a:r>
            <a:r>
              <a:rPr lang="en-US" altLang="ko-KR" b="1" dirty="0" smtClean="0">
                <a:latin typeface="맑은고딕"/>
              </a:rPr>
              <a:t>’</a:t>
            </a:r>
            <a:r>
              <a:rPr lang="ko-KR" altLang="en-US" b="1" dirty="0" smtClean="0">
                <a:latin typeface="맑은고딕"/>
              </a:rPr>
              <a:t>에 돌입</a:t>
            </a:r>
            <a:r>
              <a:rPr lang="en-US" altLang="ko-KR" b="1" dirty="0" smtClean="0">
                <a:latin typeface="맑은고딕"/>
              </a:rPr>
              <a:t>, </a:t>
            </a:r>
            <a:r>
              <a:rPr lang="ko-KR" altLang="en-US" b="1" dirty="0" smtClean="0">
                <a:latin typeface="맑은고딕"/>
              </a:rPr>
              <a:t>취재기자의 </a:t>
            </a:r>
            <a:r>
              <a:rPr lang="ko-KR" altLang="en-US" b="1" dirty="0">
                <a:latin typeface="맑은고딕"/>
              </a:rPr>
              <a:t>출입처를 중심으로 </a:t>
            </a:r>
            <a:r>
              <a:rPr lang="en-US" altLang="ko-KR" b="1" dirty="0" smtClean="0">
                <a:latin typeface="맑은고딕"/>
              </a:rPr>
              <a:t>‘</a:t>
            </a:r>
            <a:r>
              <a:rPr lang="ko-KR" altLang="en-US" b="1" dirty="0" smtClean="0">
                <a:latin typeface="맑은고딕"/>
              </a:rPr>
              <a:t>특별취재팀</a:t>
            </a:r>
            <a:r>
              <a:rPr lang="en-US" altLang="ko-KR" b="1" dirty="0" smtClean="0">
                <a:latin typeface="맑은고딕"/>
              </a:rPr>
              <a:t>’</a:t>
            </a:r>
            <a:r>
              <a:rPr lang="ko-KR" altLang="en-US" b="1" dirty="0" smtClean="0">
                <a:latin typeface="맑은고딕"/>
              </a:rPr>
              <a:t>이 꾸려졌다</a:t>
            </a:r>
            <a:r>
              <a:rPr lang="en-US" altLang="ko-KR" b="1" dirty="0" smtClean="0">
                <a:latin typeface="맑은고딕"/>
              </a:rPr>
              <a:t>. </a:t>
            </a:r>
            <a:r>
              <a:rPr lang="ko-KR" altLang="en-US" b="1" dirty="0" smtClean="0">
                <a:latin typeface="맑은고딕"/>
              </a:rPr>
              <a:t>예를 들어</a:t>
            </a:r>
            <a:r>
              <a:rPr lang="en-US" altLang="ko-KR" b="1" dirty="0" smtClean="0">
                <a:latin typeface="맑은고딕"/>
              </a:rPr>
              <a:t>,</a:t>
            </a:r>
            <a:r>
              <a:rPr lang="ko-KR" altLang="en-US" b="1" dirty="0" smtClean="0">
                <a:latin typeface="맑은고딕"/>
              </a:rPr>
              <a:t> </a:t>
            </a:r>
            <a:r>
              <a:rPr lang="ko-KR" altLang="en-US" b="1" dirty="0">
                <a:latin typeface="맑은고딕"/>
              </a:rPr>
              <a:t>도청 출입 기자는 정례 브리핑 내용 중심 보도</a:t>
            </a:r>
            <a:r>
              <a:rPr lang="en-US" altLang="ko-KR" b="1" dirty="0">
                <a:latin typeface="맑은고딕"/>
              </a:rPr>
              <a:t>, </a:t>
            </a:r>
            <a:r>
              <a:rPr lang="ko-KR" altLang="en-US" b="1" dirty="0">
                <a:latin typeface="맑은고딕"/>
              </a:rPr>
              <a:t>경제관광 출입 기자는 </a:t>
            </a:r>
            <a:r>
              <a:rPr lang="en-US" altLang="ko-KR" b="1" dirty="0" smtClean="0">
                <a:latin typeface="맑은고딕"/>
              </a:rPr>
              <a:t>‘</a:t>
            </a:r>
            <a:r>
              <a:rPr lang="ko-KR" altLang="en-US" b="1" dirty="0" smtClean="0">
                <a:latin typeface="맑은고딕"/>
              </a:rPr>
              <a:t>코로나</a:t>
            </a:r>
            <a:r>
              <a:rPr lang="en-US" altLang="ko-KR" b="1" dirty="0" smtClean="0">
                <a:latin typeface="맑은고딕"/>
              </a:rPr>
              <a:t>19’ </a:t>
            </a:r>
            <a:r>
              <a:rPr lang="ko-KR" altLang="en-US" b="1" dirty="0">
                <a:latin typeface="맑은고딕"/>
              </a:rPr>
              <a:t>여파로 인한 경제와 관광산업 위기</a:t>
            </a:r>
            <a:r>
              <a:rPr lang="en-US" altLang="ko-KR" b="1" dirty="0">
                <a:latin typeface="맑은고딕"/>
              </a:rPr>
              <a:t>, </a:t>
            </a:r>
            <a:r>
              <a:rPr lang="ko-KR" altLang="en-US" b="1" dirty="0">
                <a:latin typeface="맑은고딕"/>
              </a:rPr>
              <a:t>교육청 출입 기자는 병원 상황</a:t>
            </a:r>
            <a:r>
              <a:rPr lang="en-US" altLang="ko-KR" b="1" dirty="0">
                <a:latin typeface="맑은고딕"/>
              </a:rPr>
              <a:t>, </a:t>
            </a:r>
            <a:r>
              <a:rPr lang="ko-KR" altLang="en-US" b="1" dirty="0">
                <a:latin typeface="맑은고딕"/>
              </a:rPr>
              <a:t>환자 상태 등을 취재해 </a:t>
            </a:r>
            <a:r>
              <a:rPr lang="ko-KR" altLang="en-US" b="1" dirty="0" smtClean="0">
                <a:latin typeface="맑은고딕"/>
              </a:rPr>
              <a:t>보도했다</a:t>
            </a:r>
            <a:r>
              <a:rPr lang="en-US" altLang="ko-KR" b="1" dirty="0" smtClean="0">
                <a:latin typeface="맑은고딕"/>
              </a:rPr>
              <a:t>”</a:t>
            </a:r>
            <a:r>
              <a:rPr lang="ko-KR" altLang="en-US" b="1" dirty="0" smtClean="0">
                <a:latin typeface="맑은고딕"/>
              </a:rPr>
              <a:t> </a:t>
            </a:r>
            <a:endParaRPr lang="ko-KR" altLang="en-US" b="1" dirty="0">
              <a:latin typeface="맑은고딕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0" y="266747"/>
            <a:ext cx="4448175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4447991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0284" y="346748"/>
            <a:ext cx="4437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도내 언론사의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 smtClean="0"/>
              <a:t>대응 취재활동</a:t>
            </a:r>
            <a:endParaRPr lang="ko-KR" alt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07247" y="4672133"/>
            <a:ext cx="213360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 smtClean="0"/>
              <a:t>KCTV</a:t>
            </a:r>
            <a:r>
              <a:rPr lang="ko-KR" altLang="en-US" sz="1400" b="1" dirty="0" smtClean="0"/>
              <a:t>제주방송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취재기자</a:t>
            </a:r>
            <a:endParaRPr lang="ko-KR" altLang="en-US" sz="1400" b="1" dirty="0"/>
          </a:p>
        </p:txBody>
      </p:sp>
      <p:sp>
        <p:nvSpPr>
          <p:cNvPr id="14" name="이등변 삼각형 13"/>
          <p:cNvSpPr/>
          <p:nvPr/>
        </p:nvSpPr>
        <p:spPr>
          <a:xfrm rot="3384910">
            <a:off x="2826577" y="4560923"/>
            <a:ext cx="485775" cy="43327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3021839" y="4156228"/>
            <a:ext cx="8712961" cy="210490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en-US" altLang="ko-KR" b="1" dirty="0" smtClean="0"/>
              <a:t>“’</a:t>
            </a:r>
            <a:r>
              <a:rPr lang="ko-KR" altLang="en-US" b="1" dirty="0" smtClean="0"/>
              <a:t>코로나</a:t>
            </a:r>
            <a:r>
              <a:rPr lang="en-US" altLang="ko-KR" b="1" dirty="0"/>
              <a:t>19 </a:t>
            </a:r>
            <a:r>
              <a:rPr lang="ko-KR" altLang="en-US" b="1" dirty="0"/>
              <a:t>함께 </a:t>
            </a:r>
            <a:r>
              <a:rPr lang="ko-KR" altLang="en-US" b="1" dirty="0" smtClean="0"/>
              <a:t>이겨내요</a:t>
            </a:r>
            <a:r>
              <a:rPr lang="en-US" altLang="ko-KR" b="1" dirty="0" smtClean="0"/>
              <a:t>’</a:t>
            </a:r>
            <a:r>
              <a:rPr lang="ko-KR" altLang="en-US" b="1" dirty="0" smtClean="0"/>
              <a:t>라는 </a:t>
            </a:r>
            <a:r>
              <a:rPr lang="ko-KR" altLang="en-US" b="1" dirty="0"/>
              <a:t>코너를 만들어 미담사례와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/>
              <a:t>최전선에서 </a:t>
            </a:r>
            <a:r>
              <a:rPr lang="ko-KR" altLang="en-US" b="1" dirty="0" smtClean="0"/>
              <a:t>일하고 </a:t>
            </a:r>
            <a:r>
              <a:rPr lang="ko-KR" altLang="en-US" b="1" dirty="0"/>
              <a:t>있는 다양한 </a:t>
            </a:r>
            <a:r>
              <a:rPr lang="ko-KR" altLang="en-US" b="1" dirty="0" smtClean="0"/>
              <a:t>계층의 </a:t>
            </a:r>
            <a:r>
              <a:rPr lang="ko-KR" altLang="en-US" b="1" dirty="0"/>
              <a:t>사람들을 </a:t>
            </a:r>
            <a:r>
              <a:rPr lang="ko-KR" altLang="en-US" b="1" dirty="0" smtClean="0"/>
              <a:t>취재 보도했다</a:t>
            </a:r>
            <a:r>
              <a:rPr lang="en-US" altLang="ko-KR" b="1" dirty="0" smtClean="0"/>
              <a:t>. </a:t>
            </a:r>
            <a:r>
              <a:rPr lang="ko-KR" altLang="en-US" b="1" dirty="0" smtClean="0"/>
              <a:t>이와 함께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카메라포커스</a:t>
            </a:r>
            <a:r>
              <a:rPr lang="en-US" altLang="ko-KR" b="1" dirty="0" smtClean="0"/>
              <a:t>’, ‘</a:t>
            </a:r>
            <a:r>
              <a:rPr lang="ko-KR" altLang="en-US" b="1" dirty="0" smtClean="0"/>
              <a:t>집중진단</a:t>
            </a:r>
            <a:r>
              <a:rPr lang="en-US" altLang="ko-KR" b="1" dirty="0" smtClean="0"/>
              <a:t>’ </a:t>
            </a:r>
            <a:r>
              <a:rPr lang="ko-KR" altLang="en-US" b="1" dirty="0"/>
              <a:t>등 </a:t>
            </a:r>
            <a:r>
              <a:rPr lang="ko-KR" altLang="en-US" b="1" dirty="0" smtClean="0"/>
              <a:t>집중보도코너를 </a:t>
            </a:r>
            <a:r>
              <a:rPr lang="ko-KR" altLang="en-US" b="1" dirty="0"/>
              <a:t>활용해 방역</a:t>
            </a:r>
            <a:r>
              <a:rPr lang="en-US" altLang="ko-KR" b="1" dirty="0"/>
              <a:t>, </a:t>
            </a:r>
            <a:r>
              <a:rPr lang="ko-KR" altLang="en-US" b="1" dirty="0"/>
              <a:t>경제위기 등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/>
              <a:t>관련 현안을 </a:t>
            </a:r>
            <a:r>
              <a:rPr lang="ko-KR" altLang="en-US" b="1" dirty="0" smtClean="0"/>
              <a:t>심층 취재하여 보도하기도 했다</a:t>
            </a:r>
            <a:r>
              <a:rPr lang="en-US" altLang="ko-KR" b="1" dirty="0" smtClean="0"/>
              <a:t>”</a:t>
            </a:r>
            <a:endParaRPr lang="ko-KR" altLang="en-US" b="1" dirty="0"/>
          </a:p>
        </p:txBody>
      </p:sp>
      <p:sp>
        <p:nvSpPr>
          <p:cNvPr id="16" name="이등변 삼각형 15"/>
          <p:cNvSpPr/>
          <p:nvPr/>
        </p:nvSpPr>
        <p:spPr>
          <a:xfrm rot="636859">
            <a:off x="2712277" y="2544122"/>
            <a:ext cx="485775" cy="43327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088514" y="922062"/>
            <a:ext cx="7400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Q. 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 smtClean="0"/>
              <a:t>발생 이후 언론사 차원에서 어떤 취재방침을 마련했는지</a:t>
            </a:r>
            <a:r>
              <a:rPr lang="en-US" altLang="ko-KR" b="1" dirty="0" smtClean="0"/>
              <a:t>?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21569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2386234" y="4823721"/>
            <a:ext cx="1288011" cy="64792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kern="0" dirty="0" smtClean="0">
                <a:solidFill>
                  <a:sysClr val="window" lastClr="FFFFFF"/>
                </a:solidFill>
                <a:ea typeface="나눔고딕" pitchFamily="50" charset="-127"/>
              </a:rPr>
              <a:t>4</a:t>
            </a:r>
            <a:endParaRPr kumimoji="0" lang="ko-KR" altLang="en-US" sz="2400" b="1" kern="0" dirty="0">
              <a:solidFill>
                <a:sysClr val="window" lastClr="FFFFFF"/>
              </a:solidFill>
              <a:ea typeface="나눔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669629" y="4823721"/>
            <a:ext cx="6078239" cy="647924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400" b="1" dirty="0" smtClean="0"/>
              <a:t> </a:t>
            </a:r>
            <a:r>
              <a:rPr lang="ko-KR" altLang="en-US" sz="2400" b="1" dirty="0" err="1" smtClean="0"/>
              <a:t>감염병</a:t>
            </a:r>
            <a:r>
              <a:rPr lang="ko-KR" altLang="en-US" sz="2400" b="1" dirty="0" smtClean="0"/>
              <a:t> 재난보도와 미디어의 역할</a:t>
            </a:r>
            <a:endParaRPr kumimoji="0" lang="ko-KR" altLang="en-US" sz="2400" b="1" kern="0" dirty="0">
              <a:solidFill>
                <a:sysClr val="window" lastClr="FFFFFF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198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266747"/>
            <a:ext cx="3876675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861086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0284" y="346748"/>
            <a:ext cx="4989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제주미디어의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 smtClean="0"/>
              <a:t>보도특성</a:t>
            </a:r>
            <a:endParaRPr lang="ko-KR" alt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23899" y="1131927"/>
            <a:ext cx="10599279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b="1" dirty="0" smtClean="0"/>
              <a:t>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 smtClean="0"/>
              <a:t>대응 관련 제주특별자치도 재난안전본부의 합동 브리핑 의존</a:t>
            </a:r>
            <a:r>
              <a:rPr lang="en-US" altLang="ko-KR" b="1" dirty="0" smtClean="0"/>
              <a:t>(?)</a:t>
            </a:r>
            <a:endParaRPr lang="en-US" altLang="ko-KR" b="1" dirty="0"/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b="1" dirty="0" smtClean="0"/>
              <a:t>‘</a:t>
            </a:r>
            <a:r>
              <a:rPr lang="ko-KR" altLang="en-US" b="1" dirty="0" err="1" smtClean="0"/>
              <a:t>감염병</a:t>
            </a:r>
            <a:r>
              <a:rPr lang="en-US" altLang="ko-KR" b="1" dirty="0" smtClean="0"/>
              <a:t>’</a:t>
            </a:r>
            <a:r>
              <a:rPr lang="ko-KR" altLang="en-US" b="1" dirty="0" smtClean="0"/>
              <a:t>이란 특수한 상황으로 적극적 현장 취재 어려움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전 세계 미디어 공통</a:t>
            </a:r>
            <a:r>
              <a:rPr lang="en-US" altLang="ko-KR" b="1" dirty="0" smtClean="0"/>
              <a:t>)</a:t>
            </a:r>
            <a:endParaRPr lang="en-US" altLang="ko-KR" b="1" dirty="0"/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ko-KR" altLang="en-US" b="1" dirty="0" smtClean="0"/>
              <a:t>프라이버시 등의 문제로 </a:t>
            </a:r>
            <a:r>
              <a:rPr lang="en-US" altLang="ko-KR" b="1" dirty="0"/>
              <a:t>‘</a:t>
            </a:r>
            <a:r>
              <a:rPr lang="ko-KR" altLang="en-US" b="1" dirty="0"/>
              <a:t>코로나</a:t>
            </a:r>
            <a:r>
              <a:rPr lang="en-US" altLang="ko-KR" b="1" dirty="0"/>
              <a:t>19’ </a:t>
            </a:r>
            <a:r>
              <a:rPr lang="ko-KR" altLang="en-US" b="1" dirty="0" smtClean="0"/>
              <a:t>격리자</a:t>
            </a:r>
            <a:r>
              <a:rPr lang="en-US" altLang="ko-KR" b="1" dirty="0"/>
              <a:t> </a:t>
            </a:r>
            <a:r>
              <a:rPr lang="ko-KR" altLang="en-US" b="1" dirty="0" smtClean="0"/>
              <a:t>및 완치자 </a:t>
            </a:r>
            <a:r>
              <a:rPr lang="ko-KR" altLang="en-US" b="1" dirty="0"/>
              <a:t>취재 </a:t>
            </a:r>
            <a:r>
              <a:rPr lang="ko-KR" altLang="en-US" b="1" dirty="0" smtClean="0"/>
              <a:t>어려움</a:t>
            </a:r>
            <a:endParaRPr lang="en-US" altLang="ko-KR" b="1" dirty="0" smtClean="0"/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en-US" altLang="ko-KR" b="1" dirty="0" smtClean="0"/>
              <a:t>‘</a:t>
            </a:r>
            <a:r>
              <a:rPr lang="ko-KR" altLang="en-US" b="1" dirty="0"/>
              <a:t>사회적 </a:t>
            </a:r>
            <a:r>
              <a:rPr lang="ko-KR" altLang="en-US" b="1" dirty="0" err="1"/>
              <a:t>거리두기</a:t>
            </a:r>
            <a:r>
              <a:rPr lang="en-US" altLang="ko-KR" b="1" dirty="0"/>
              <a:t>‘ </a:t>
            </a:r>
            <a:r>
              <a:rPr lang="ko-KR" altLang="en-US" b="1" dirty="0" smtClean="0"/>
              <a:t>분위기 </a:t>
            </a:r>
            <a:r>
              <a:rPr lang="ko-KR" altLang="en-US" b="1" dirty="0"/>
              <a:t>조성 및 확산을 위한 노력은 다소 부족 </a:t>
            </a:r>
            <a:endParaRPr lang="en-US" altLang="ko-KR" b="1" dirty="0"/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en-US" altLang="ko-KR" b="1" dirty="0" smtClean="0"/>
              <a:t>‘</a:t>
            </a:r>
            <a:r>
              <a:rPr lang="ko-KR" altLang="en-US" b="1" dirty="0"/>
              <a:t>코로나</a:t>
            </a:r>
            <a:r>
              <a:rPr lang="en-US" altLang="ko-KR" b="1" dirty="0"/>
              <a:t>19’</a:t>
            </a:r>
            <a:r>
              <a:rPr lang="ko-KR" altLang="en-US" b="1" dirty="0"/>
              <a:t> </a:t>
            </a:r>
            <a:r>
              <a:rPr lang="ko-KR" altLang="en-US" b="1" dirty="0" smtClean="0"/>
              <a:t>뉴스보도에 </a:t>
            </a:r>
            <a:r>
              <a:rPr lang="ko-KR" altLang="en-US" b="1" dirty="0"/>
              <a:t>정파성은 </a:t>
            </a:r>
            <a:r>
              <a:rPr lang="ko-KR" altLang="en-US" b="1" dirty="0" smtClean="0"/>
              <a:t>나타나지 않음</a:t>
            </a:r>
            <a:endParaRPr lang="en-US" altLang="ko-KR" b="1" dirty="0" smtClean="0"/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ko-KR" altLang="en-US" b="1" dirty="0" smtClean="0"/>
              <a:t>외국인 </a:t>
            </a:r>
            <a:r>
              <a:rPr lang="ko-KR" altLang="en-US" b="1" dirty="0" err="1" smtClean="0"/>
              <a:t>무사증</a:t>
            </a:r>
            <a:r>
              <a:rPr lang="ko-KR" altLang="en-US" b="1" dirty="0" smtClean="0"/>
              <a:t> 중단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대구</a:t>
            </a:r>
            <a:r>
              <a:rPr lang="en-US" altLang="ko-KR" b="1" dirty="0" smtClean="0"/>
              <a:t>-</a:t>
            </a:r>
            <a:r>
              <a:rPr lang="ko-KR" altLang="en-US" b="1" dirty="0" smtClean="0"/>
              <a:t>제주 노선 중단 요청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강남모녀 손해배상 청구 등과 관련하여 제주도의 입장과 같은 의견을 견지함</a:t>
            </a:r>
            <a:endParaRPr lang="en-US" altLang="ko-KR" b="1" dirty="0" smtClean="0"/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en-US" altLang="ko-KR" b="1" dirty="0" smtClean="0">
                <a:solidFill>
                  <a:srgbClr val="FF0000"/>
                </a:solidFill>
              </a:rPr>
              <a:t>(</a:t>
            </a:r>
            <a:r>
              <a:rPr lang="ko-KR" altLang="en-US" b="1" dirty="0" smtClean="0">
                <a:solidFill>
                  <a:srgbClr val="FF0000"/>
                </a:solidFill>
              </a:rPr>
              <a:t>제언</a:t>
            </a:r>
            <a:r>
              <a:rPr lang="en-US" altLang="ko-KR" b="1" dirty="0" smtClean="0">
                <a:solidFill>
                  <a:srgbClr val="FF0000"/>
                </a:solidFill>
              </a:rPr>
              <a:t>) </a:t>
            </a:r>
            <a:r>
              <a:rPr lang="ko-KR" altLang="en-US" b="1" dirty="0" smtClean="0"/>
              <a:t>평상시의 </a:t>
            </a:r>
            <a:r>
              <a:rPr lang="ko-KR" altLang="en-US" b="1" dirty="0"/>
              <a:t>개별 언론사 취재행태에서 벗어나 </a:t>
            </a:r>
            <a:r>
              <a:rPr lang="en-US" altLang="ko-KR" b="1" dirty="0"/>
              <a:t>‘</a:t>
            </a:r>
            <a:r>
              <a:rPr lang="ko-KR" altLang="en-US" b="1" dirty="0"/>
              <a:t>제주도기자협회</a:t>
            </a:r>
            <a:r>
              <a:rPr lang="en-US" altLang="ko-KR" b="1" dirty="0"/>
              <a:t>’ </a:t>
            </a:r>
            <a:r>
              <a:rPr lang="ko-KR" altLang="en-US" b="1" dirty="0"/>
              <a:t>중심으로 취재인력을 재배치하는 </a:t>
            </a:r>
            <a:r>
              <a:rPr lang="en-US" altLang="ko-KR" b="1" dirty="0"/>
              <a:t>‘</a:t>
            </a:r>
            <a:r>
              <a:rPr lang="ko-KR" altLang="en-US" sz="2400" b="1" dirty="0" smtClean="0">
                <a:solidFill>
                  <a:schemeClr val="accent1">
                    <a:lumMod val="50000"/>
                  </a:schemeClr>
                </a:solidFill>
              </a:rPr>
              <a:t>재난대응 공동취재보도 시스템</a:t>
            </a:r>
            <a:r>
              <a:rPr lang="en-US" altLang="ko-KR" b="1" dirty="0"/>
              <a:t>‘ </a:t>
            </a:r>
            <a:r>
              <a:rPr lang="ko-KR" altLang="en-US" b="1" dirty="0"/>
              <a:t>구축 필요 </a:t>
            </a:r>
            <a:endParaRPr lang="en-US" altLang="ko-KR" b="1" dirty="0"/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endParaRPr lang="en-US" altLang="ko-KR" b="1" dirty="0"/>
          </a:p>
        </p:txBody>
      </p:sp>
    </p:spTree>
    <p:extLst>
      <p:ext uri="{BB962C8B-B14F-4D97-AF65-F5344CB8AC3E}">
        <p14:creationId xmlns:p14="http://schemas.microsoft.com/office/powerpoint/2010/main" val="138578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266747"/>
            <a:ext cx="3876675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861086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0284" y="346748"/>
            <a:ext cx="4989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지역사회 위기와 미디어의 역할</a:t>
            </a:r>
            <a:endParaRPr lang="ko-KR" alt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23899" y="1131927"/>
            <a:ext cx="1059927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b="1" dirty="0" err="1" smtClean="0"/>
              <a:t>감염병으로</a:t>
            </a:r>
            <a:r>
              <a:rPr lang="ko-KR" altLang="en-US" b="1" dirty="0" smtClean="0"/>
              <a:t> 인한 지역민의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두려움</a:t>
            </a:r>
            <a:r>
              <a:rPr lang="en-US" altLang="ko-KR" b="1" dirty="0" smtClean="0"/>
              <a:t>’</a:t>
            </a:r>
            <a:r>
              <a:rPr lang="ko-KR" altLang="en-US" b="1" dirty="0" smtClean="0"/>
              <a:t>에 대한 진정한 이해가 선행되어야</a:t>
            </a:r>
            <a:endParaRPr lang="en-US" altLang="ko-KR" b="1" dirty="0" smtClean="0"/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b="1" dirty="0" err="1" smtClean="0"/>
              <a:t>감염병에</a:t>
            </a:r>
            <a:r>
              <a:rPr lang="ko-KR" altLang="en-US" b="1" dirty="0" smtClean="0"/>
              <a:t> 대한 과도한 공포심 조장 자제해야</a:t>
            </a:r>
            <a:endParaRPr lang="en-US" altLang="ko-KR" b="1" dirty="0" smtClean="0"/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b="1" dirty="0" smtClean="0"/>
              <a:t>정확한 정보 제공으로 </a:t>
            </a:r>
            <a:r>
              <a:rPr lang="ko-KR" altLang="en-US" b="1" dirty="0" err="1" smtClean="0"/>
              <a:t>가짜뉴스</a:t>
            </a:r>
            <a:r>
              <a:rPr lang="ko-KR" altLang="en-US" b="1" dirty="0" smtClean="0"/>
              <a:t> 유포 막아야</a:t>
            </a:r>
            <a:endParaRPr lang="en-US" altLang="ko-KR" b="1" dirty="0" smtClean="0"/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b="1" dirty="0" err="1" smtClean="0"/>
              <a:t>감염병</a:t>
            </a:r>
            <a:r>
              <a:rPr lang="ko-KR" altLang="en-US" b="1" dirty="0" smtClean="0"/>
              <a:t> 예방 및 상시적 대응을 위한 의료환경 구축을 이끌어야</a:t>
            </a:r>
            <a:endParaRPr lang="en-US" altLang="ko-KR" b="1" dirty="0" smtClean="0"/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b="1" dirty="0" err="1" smtClean="0"/>
              <a:t>감염병</a:t>
            </a:r>
            <a:r>
              <a:rPr lang="ko-KR" altLang="en-US" b="1" dirty="0" smtClean="0"/>
              <a:t> 극복을 위한 공동체 의식 고양 및 사회적 참여 분위기 조성해야</a:t>
            </a:r>
            <a:endParaRPr lang="en-US" altLang="ko-KR" b="1" dirty="0" smtClean="0"/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b="1" dirty="0" smtClean="0"/>
              <a:t>‘</a:t>
            </a:r>
            <a:r>
              <a:rPr lang="ko-KR" altLang="en-US" b="1" dirty="0" smtClean="0"/>
              <a:t>사회적 </a:t>
            </a:r>
            <a:r>
              <a:rPr lang="ko-KR" altLang="en-US" b="1" dirty="0" err="1" smtClean="0"/>
              <a:t>거리두기</a:t>
            </a:r>
            <a:r>
              <a:rPr lang="en-US" altLang="ko-KR" b="1" dirty="0" smtClean="0"/>
              <a:t>’</a:t>
            </a:r>
            <a:r>
              <a:rPr lang="ko-KR" altLang="en-US" b="1" dirty="0" smtClean="0"/>
              <a:t> 사각지대에 대한 경각심 높여야  </a:t>
            </a:r>
            <a:endParaRPr lang="en-US" altLang="ko-KR" b="1" dirty="0" smtClean="0"/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b="1" dirty="0" err="1" smtClean="0"/>
              <a:t>확진자에</a:t>
            </a:r>
            <a:r>
              <a:rPr lang="ko-KR" altLang="en-US" b="1" dirty="0" smtClean="0"/>
              <a:t> 대한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차별적 시선</a:t>
            </a:r>
            <a:r>
              <a:rPr lang="en-US" altLang="ko-KR" b="1" dirty="0" smtClean="0"/>
              <a:t>’</a:t>
            </a:r>
            <a:r>
              <a:rPr lang="ko-KR" altLang="en-US" b="1" dirty="0" smtClean="0"/>
              <a:t>보다 그들의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아픔</a:t>
            </a:r>
            <a:r>
              <a:rPr lang="en-US" altLang="ko-KR" b="1" dirty="0" smtClean="0"/>
              <a:t>’</a:t>
            </a:r>
            <a:r>
              <a:rPr lang="ko-KR" altLang="en-US" b="1" dirty="0" smtClean="0"/>
              <a:t>을 헤아리게 해야</a:t>
            </a:r>
            <a:endParaRPr lang="en-US" altLang="ko-KR" b="1" dirty="0" smtClean="0"/>
          </a:p>
          <a:p>
            <a:pPr marL="342900" indent="-342900">
              <a:lnSpc>
                <a:spcPct val="200000"/>
              </a:lnSpc>
              <a:buAutoNum type="arabicPeriod"/>
            </a:pPr>
            <a:endParaRPr lang="en-US" altLang="ko-KR" b="1" dirty="0"/>
          </a:p>
        </p:txBody>
      </p:sp>
    </p:spTree>
    <p:extLst>
      <p:ext uri="{BB962C8B-B14F-4D97-AF65-F5344CB8AC3E}">
        <p14:creationId xmlns:p14="http://schemas.microsoft.com/office/powerpoint/2010/main" val="120773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379114" y="1480603"/>
            <a:ext cx="1288011" cy="6479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kern="0" dirty="0" smtClean="0">
                <a:solidFill>
                  <a:sysClr val="window" lastClr="FFFFFF"/>
                </a:solidFill>
                <a:ea typeface="나눔고딕" pitchFamily="50" charset="-127"/>
              </a:rPr>
              <a:t>1</a:t>
            </a:r>
            <a:endParaRPr kumimoji="0" lang="ko-KR" altLang="en-US" sz="2400" b="1" kern="0" dirty="0">
              <a:solidFill>
                <a:sysClr val="window" lastClr="FFFFFF"/>
              </a:solidFill>
              <a:ea typeface="나눔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667125" y="1478051"/>
            <a:ext cx="6078239" cy="647924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400" b="1" dirty="0" smtClean="0"/>
              <a:t> </a:t>
            </a:r>
            <a:r>
              <a:rPr lang="en-US" altLang="ko-KR" sz="2400" b="1" dirty="0" smtClean="0"/>
              <a:t>‘</a:t>
            </a:r>
            <a:r>
              <a:rPr lang="ko-KR" altLang="en-US" sz="2400" b="1" dirty="0" smtClean="0"/>
              <a:t>코로나</a:t>
            </a:r>
            <a:r>
              <a:rPr lang="en-US" altLang="ko-KR" sz="2400" b="1" dirty="0" smtClean="0"/>
              <a:t>19’ </a:t>
            </a:r>
            <a:r>
              <a:rPr lang="ko-KR" altLang="en-US" sz="2400" b="1" dirty="0" smtClean="0"/>
              <a:t>전후의 제주</a:t>
            </a:r>
            <a:endParaRPr kumimoji="0" lang="ko-KR" altLang="en-US" sz="2400" b="1" kern="0" dirty="0">
              <a:solidFill>
                <a:sysClr val="window" lastClr="FFFFFF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375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" y="266747"/>
            <a:ext cx="3059394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3060960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352207"/>
            <a:ext cx="3127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 </a:t>
            </a:r>
            <a:r>
              <a:rPr lang="ko-KR" altLang="en-US" b="1" dirty="0" err="1" smtClean="0"/>
              <a:t>감염병</a:t>
            </a:r>
            <a:r>
              <a:rPr lang="ko-KR" altLang="en-US" b="1" dirty="0" smtClean="0"/>
              <a:t> 재난보도 저널리즘</a:t>
            </a:r>
            <a:endParaRPr lang="ko-KR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0081" y="860273"/>
            <a:ext cx="1023850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b="1" dirty="0" smtClean="0"/>
              <a:t>     1. </a:t>
            </a:r>
            <a:r>
              <a:rPr lang="ko-KR" altLang="en-US" b="1" dirty="0" err="1" smtClean="0"/>
              <a:t>감염병</a:t>
            </a:r>
            <a:r>
              <a:rPr lang="ko-KR" altLang="en-US" b="1" dirty="0" smtClean="0"/>
              <a:t> 재난보도 취재 방식 새롭게 정립해야</a:t>
            </a:r>
            <a:endParaRPr lang="en-US" altLang="ko-KR" b="1" dirty="0" smtClean="0"/>
          </a:p>
          <a:p>
            <a:pPr>
              <a:lnSpc>
                <a:spcPct val="200000"/>
              </a:lnSpc>
            </a:pPr>
            <a:r>
              <a:rPr lang="en-US" altLang="ko-KR" b="1" dirty="0" smtClean="0"/>
              <a:t>      </a:t>
            </a:r>
            <a:r>
              <a:rPr lang="ko-KR" altLang="en-US" b="1" dirty="0" smtClean="0"/>
              <a:t>용감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취재 과열 경쟁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자사 중심의 기존 재난보도 취재 관행에서</a:t>
            </a:r>
            <a:endParaRPr lang="en-US" altLang="ko-KR" b="1" dirty="0" smtClean="0"/>
          </a:p>
          <a:p>
            <a:pPr marL="358775">
              <a:lnSpc>
                <a:spcPct val="200000"/>
              </a:lnSpc>
            </a:pPr>
            <a:r>
              <a:rPr lang="en-US" altLang="ko-KR" b="1" dirty="0"/>
              <a:t> </a:t>
            </a:r>
            <a:r>
              <a:rPr lang="en-US" altLang="ko-KR" b="1" dirty="0" smtClean="0"/>
              <a:t> -&gt; </a:t>
            </a:r>
            <a:r>
              <a:rPr lang="ko-KR" altLang="en-US" b="1" dirty="0" smtClean="0"/>
              <a:t>안전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방역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의학적 취재 행동 준칙과 협업 취재 시스템 마련</a:t>
            </a:r>
            <a:endParaRPr lang="en-US" altLang="ko-KR" b="1" dirty="0" smtClean="0"/>
          </a:p>
          <a:p>
            <a:pPr marL="358775">
              <a:lnSpc>
                <a:spcPct val="200000"/>
              </a:lnSpc>
            </a:pPr>
            <a:r>
              <a:rPr lang="en-US" altLang="ko-KR" b="1" dirty="0"/>
              <a:t> </a:t>
            </a:r>
            <a:r>
              <a:rPr lang="en-US" altLang="ko-KR" b="1" dirty="0" smtClean="0"/>
              <a:t> -&gt; </a:t>
            </a:r>
            <a:r>
              <a:rPr lang="ko-KR" altLang="en-US" b="1" dirty="0" err="1" smtClean="0"/>
              <a:t>감염병</a:t>
            </a:r>
            <a:r>
              <a:rPr lang="ko-KR" altLang="en-US" b="1" dirty="0" smtClean="0"/>
              <a:t> 재난보도 관련 기자교육 강화</a:t>
            </a:r>
            <a:endParaRPr lang="en-US" altLang="ko-KR" b="1" dirty="0" smtClean="0"/>
          </a:p>
          <a:p>
            <a:pPr marL="358775">
              <a:lnSpc>
                <a:spcPct val="200000"/>
              </a:lnSpc>
            </a:pPr>
            <a:r>
              <a:rPr lang="en-US" altLang="ko-KR" b="1" dirty="0"/>
              <a:t> </a:t>
            </a:r>
            <a:r>
              <a:rPr lang="en-US" altLang="ko-KR" b="1" dirty="0" smtClean="0"/>
              <a:t> -&gt; </a:t>
            </a:r>
            <a:r>
              <a:rPr lang="ko-KR" altLang="en-US" b="1" dirty="0" err="1" smtClean="0"/>
              <a:t>감염병</a:t>
            </a:r>
            <a:r>
              <a:rPr lang="ko-KR" altLang="en-US" b="1" dirty="0" smtClean="0"/>
              <a:t> 전문기자 양성</a:t>
            </a:r>
            <a:endParaRPr lang="en-US" altLang="ko-KR" b="1" dirty="0"/>
          </a:p>
          <a:p>
            <a:pPr marL="358775">
              <a:lnSpc>
                <a:spcPct val="200000"/>
              </a:lnSpc>
            </a:pPr>
            <a:r>
              <a:rPr lang="en-US" altLang="ko-KR" b="1" spc="-300" dirty="0"/>
              <a:t> </a:t>
            </a:r>
            <a:r>
              <a:rPr lang="en-US" altLang="ko-KR" b="1" dirty="0" smtClean="0"/>
              <a:t>2. </a:t>
            </a:r>
            <a:r>
              <a:rPr lang="ko-KR" altLang="en-US" b="1" dirty="0" err="1" smtClean="0"/>
              <a:t>감염병</a:t>
            </a:r>
            <a:r>
              <a:rPr lang="ko-KR" altLang="en-US" b="1" dirty="0" smtClean="0"/>
              <a:t> </a:t>
            </a:r>
            <a:r>
              <a:rPr lang="ko-KR" altLang="en-US" b="1" dirty="0"/>
              <a:t>재난보도는 지역</a:t>
            </a:r>
            <a:r>
              <a:rPr lang="en-US" altLang="ko-KR" b="1" dirty="0"/>
              <a:t>, </a:t>
            </a:r>
            <a:r>
              <a:rPr lang="ko-KR" altLang="en-US" b="1" dirty="0"/>
              <a:t>국가 경계 개념을 넘어선 저널리즘 </a:t>
            </a:r>
            <a:r>
              <a:rPr lang="ko-KR" altLang="en-US" b="1" dirty="0" smtClean="0"/>
              <a:t>행위</a:t>
            </a:r>
            <a:endParaRPr lang="en-US" altLang="ko-KR" b="1" dirty="0" smtClean="0"/>
          </a:p>
          <a:p>
            <a:pPr>
              <a:lnSpc>
                <a:spcPct val="200000"/>
              </a:lnSpc>
            </a:pPr>
            <a:r>
              <a:rPr lang="en-US" altLang="ko-KR" b="1" dirty="0" smtClean="0"/>
              <a:t>     3. </a:t>
            </a:r>
            <a:r>
              <a:rPr lang="ko-KR" altLang="en-US" b="1" dirty="0" err="1" smtClean="0"/>
              <a:t>감염병</a:t>
            </a:r>
            <a:r>
              <a:rPr lang="ko-KR" altLang="en-US" b="1" dirty="0" smtClean="0"/>
              <a:t> 재난보도는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인류공동체 유지</a:t>
            </a:r>
            <a:r>
              <a:rPr lang="en-US" altLang="ko-KR" b="1" dirty="0" smtClean="0"/>
              <a:t>’</a:t>
            </a:r>
            <a:r>
              <a:rPr lang="ko-KR" altLang="en-US" b="1" dirty="0" smtClean="0"/>
              <a:t>를 목적으로 해야 함</a:t>
            </a:r>
            <a:endParaRPr lang="en-US" altLang="ko-KR" b="1" dirty="0" smtClean="0"/>
          </a:p>
          <a:p>
            <a:pPr marL="358775">
              <a:lnSpc>
                <a:spcPct val="200000"/>
              </a:lnSpc>
            </a:pPr>
            <a:r>
              <a:rPr lang="en-US" altLang="ko-KR" b="1" dirty="0"/>
              <a:t> </a:t>
            </a:r>
            <a:r>
              <a:rPr lang="en-US" altLang="ko-KR" b="1" dirty="0" smtClean="0"/>
              <a:t> -&gt; </a:t>
            </a:r>
            <a:r>
              <a:rPr lang="ko-KR" altLang="en-US" b="1" dirty="0" smtClean="0"/>
              <a:t>그간 재난보도는 특정 시점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특정 지역의 사회공동체 유지가 주요 목적이었음</a:t>
            </a:r>
            <a:endParaRPr lang="en-US" altLang="ko-KR" b="1" dirty="0" smtClean="0"/>
          </a:p>
          <a:p>
            <a:pPr>
              <a:lnSpc>
                <a:spcPct val="200000"/>
              </a:lnSpc>
            </a:pPr>
            <a:r>
              <a:rPr lang="en-US" altLang="ko-KR" b="1" dirty="0" smtClean="0"/>
              <a:t>     4. ‘</a:t>
            </a:r>
            <a:r>
              <a:rPr lang="ko-KR" altLang="en-US" b="1" dirty="0" smtClean="0"/>
              <a:t>특정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지역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국가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인종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종교 등</a:t>
            </a:r>
            <a:r>
              <a:rPr lang="en-US" altLang="ko-KR" b="1" dirty="0" smtClean="0"/>
              <a:t>)’</a:t>
            </a:r>
            <a:r>
              <a:rPr lang="ko-KR" altLang="en-US" b="1" dirty="0" smtClean="0"/>
              <a:t>에 대한 편견과 혐오 극복이 </a:t>
            </a:r>
            <a:r>
              <a:rPr lang="ko-KR" altLang="en-US" b="1" dirty="0" err="1" smtClean="0"/>
              <a:t>감염병</a:t>
            </a:r>
            <a:r>
              <a:rPr lang="ko-KR" altLang="en-US" b="1" dirty="0" smtClean="0"/>
              <a:t> 재난보도의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근간</a:t>
            </a:r>
            <a:r>
              <a:rPr lang="en-US" altLang="ko-KR" b="1" dirty="0" smtClean="0"/>
              <a:t>’</a:t>
            </a:r>
            <a:r>
              <a:rPr lang="ko-KR" altLang="en-US" b="1" smtClean="0"/>
              <a:t> </a:t>
            </a:r>
            <a:endParaRPr lang="en-US" altLang="ko-KR" b="1" dirty="0" smtClean="0"/>
          </a:p>
        </p:txBody>
      </p:sp>
    </p:spTree>
    <p:extLst>
      <p:ext uri="{BB962C8B-B14F-4D97-AF65-F5344CB8AC3E}">
        <p14:creationId xmlns:p14="http://schemas.microsoft.com/office/powerpoint/2010/main" val="328829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" y="266747"/>
            <a:ext cx="1290414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291982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352207"/>
            <a:ext cx="1290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참고문헌</a:t>
            </a:r>
            <a:endParaRPr lang="ko-KR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0615" y="860273"/>
            <a:ext cx="10965112" cy="5587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7550" indent="-717550">
              <a:lnSpc>
                <a:spcPct val="150000"/>
              </a:lnSpc>
            </a:pPr>
            <a:r>
              <a:rPr lang="ko-KR" altLang="en-US" sz="1500" dirty="0" smtClean="0"/>
              <a:t>김대홍</a:t>
            </a:r>
            <a:r>
              <a:rPr lang="en-US" altLang="ko-KR" sz="1500" dirty="0"/>
              <a:t> </a:t>
            </a:r>
            <a:r>
              <a:rPr lang="en-US" altLang="ko-KR" sz="1500" dirty="0" smtClean="0"/>
              <a:t>(2011). </a:t>
            </a:r>
            <a:r>
              <a:rPr lang="ko-KR" altLang="en-US" sz="1500" dirty="0" smtClean="0"/>
              <a:t>일본 </a:t>
            </a:r>
            <a:r>
              <a:rPr lang="en-US" altLang="ko-KR" sz="1500" dirty="0" smtClean="0"/>
              <a:t>NHK</a:t>
            </a:r>
            <a:r>
              <a:rPr lang="ko-KR" altLang="en-US" sz="1500" dirty="0" smtClean="0"/>
              <a:t>의 재난보도 시스템 심층분석</a:t>
            </a:r>
            <a:r>
              <a:rPr lang="en-US" altLang="ko-KR" sz="1500" dirty="0" smtClean="0"/>
              <a:t>. &lt;</a:t>
            </a:r>
            <a:r>
              <a:rPr lang="ko-KR" altLang="en-US" sz="1500" dirty="0" smtClean="0"/>
              <a:t>관훈저널</a:t>
            </a:r>
            <a:r>
              <a:rPr lang="en-US" altLang="ko-KR" sz="1500" dirty="0" smtClean="0"/>
              <a:t>&gt;, 119</a:t>
            </a:r>
            <a:r>
              <a:rPr lang="ko-KR" altLang="en-US" sz="1500" dirty="0" smtClean="0"/>
              <a:t>호</a:t>
            </a:r>
            <a:r>
              <a:rPr lang="en-US" altLang="ko-KR" sz="1500" dirty="0" smtClean="0"/>
              <a:t>, 18-24.</a:t>
            </a:r>
          </a:p>
          <a:p>
            <a:pPr marL="717550" indent="-717550">
              <a:lnSpc>
                <a:spcPct val="150000"/>
              </a:lnSpc>
            </a:pPr>
            <a:r>
              <a:rPr lang="ko-KR" altLang="en-US" sz="1500" dirty="0"/>
              <a:t>백선기</a:t>
            </a:r>
            <a:r>
              <a:rPr lang="en-US" altLang="ko-KR" sz="1500" dirty="0"/>
              <a:t>·</a:t>
            </a:r>
            <a:r>
              <a:rPr lang="ko-KR" altLang="en-US" sz="1500" dirty="0"/>
              <a:t>이옥기 </a:t>
            </a:r>
            <a:r>
              <a:rPr lang="en-US" altLang="ko-KR" sz="1500" dirty="0"/>
              <a:t>(2012). </a:t>
            </a:r>
            <a:r>
              <a:rPr lang="ko-KR" altLang="en-US" sz="1500" dirty="0"/>
              <a:t>보도준칙을 통해서 본 한국 언론의 재난보도</a:t>
            </a:r>
            <a:r>
              <a:rPr lang="en-US" altLang="ko-KR" sz="1500" dirty="0"/>
              <a:t>. &lt;</a:t>
            </a:r>
            <a:r>
              <a:rPr lang="ko-KR" altLang="en-US" sz="1500" dirty="0"/>
              <a:t>한국소통학보</a:t>
            </a:r>
            <a:r>
              <a:rPr lang="en-US" altLang="ko-KR" sz="1500" dirty="0"/>
              <a:t>&gt;, 18</a:t>
            </a:r>
            <a:r>
              <a:rPr lang="ko-KR" altLang="en-US" sz="1500" dirty="0"/>
              <a:t>호</a:t>
            </a:r>
            <a:r>
              <a:rPr lang="en-US" altLang="ko-KR" sz="1500" dirty="0"/>
              <a:t>, 7-54.</a:t>
            </a:r>
          </a:p>
          <a:p>
            <a:pPr marL="717550" indent="-717550">
              <a:lnSpc>
                <a:spcPct val="150000"/>
              </a:lnSpc>
            </a:pPr>
            <a:r>
              <a:rPr lang="ko-KR" altLang="en-US" sz="1500" dirty="0" smtClean="0"/>
              <a:t>이경미</a:t>
            </a:r>
            <a:r>
              <a:rPr lang="en-US" altLang="ko-KR" sz="1500" dirty="0" smtClean="0"/>
              <a:t>·</a:t>
            </a:r>
            <a:r>
              <a:rPr lang="ko-KR" altLang="en-US" sz="1500" dirty="0" smtClean="0"/>
              <a:t>최낙진 </a:t>
            </a:r>
            <a:r>
              <a:rPr lang="en-US" altLang="ko-KR" sz="1500" dirty="0" smtClean="0"/>
              <a:t>(2008). </a:t>
            </a:r>
            <a:r>
              <a:rPr lang="ko-KR" altLang="en-US" sz="1500" dirty="0" smtClean="0"/>
              <a:t>태풍 </a:t>
            </a:r>
            <a:r>
              <a:rPr lang="en-US" altLang="ko-KR" sz="1500" dirty="0" smtClean="0"/>
              <a:t>‘</a:t>
            </a:r>
            <a:r>
              <a:rPr lang="ko-KR" altLang="en-US" sz="1500" dirty="0" smtClean="0"/>
              <a:t>나리</a:t>
            </a:r>
            <a:r>
              <a:rPr lang="en-US" altLang="ko-KR" sz="1500" dirty="0" smtClean="0"/>
              <a:t>‘ </a:t>
            </a:r>
            <a:r>
              <a:rPr lang="ko-KR" altLang="en-US" sz="1500" dirty="0" smtClean="0"/>
              <a:t>관련 제주지역의 재난방송보도 연구</a:t>
            </a:r>
            <a:r>
              <a:rPr lang="en-US" altLang="ko-KR" sz="1500" dirty="0" smtClean="0"/>
              <a:t>. &lt;</a:t>
            </a:r>
            <a:r>
              <a:rPr lang="ko-KR" altLang="en-US" sz="1500" dirty="0" smtClean="0"/>
              <a:t>언론정보연구</a:t>
            </a:r>
            <a:r>
              <a:rPr lang="en-US" altLang="ko-KR" sz="1500" dirty="0" smtClean="0"/>
              <a:t>&gt;, 45</a:t>
            </a:r>
            <a:r>
              <a:rPr lang="ko-KR" altLang="en-US" sz="1500" dirty="0" smtClean="0"/>
              <a:t>권 </a:t>
            </a:r>
            <a:r>
              <a:rPr lang="en-US" altLang="ko-KR" sz="1500" dirty="0" smtClean="0"/>
              <a:t>1</a:t>
            </a:r>
            <a:r>
              <a:rPr lang="ko-KR" altLang="en-US" sz="1500" dirty="0" smtClean="0"/>
              <a:t>호</a:t>
            </a:r>
            <a:r>
              <a:rPr lang="en-US" altLang="ko-KR" sz="1500" dirty="0" smtClean="0"/>
              <a:t>, 97-129.</a:t>
            </a:r>
          </a:p>
          <a:p>
            <a:pPr marL="717550" indent="-717550">
              <a:lnSpc>
                <a:spcPct val="150000"/>
              </a:lnSpc>
            </a:pPr>
            <a:r>
              <a:rPr lang="ko-KR" altLang="en-US" sz="1500" dirty="0" smtClean="0"/>
              <a:t>이서현</a:t>
            </a:r>
            <a:r>
              <a:rPr lang="en-US" altLang="ko-KR" sz="1500" dirty="0" smtClean="0"/>
              <a:t>·</a:t>
            </a:r>
            <a:r>
              <a:rPr lang="ko-KR" altLang="en-US" sz="1500" dirty="0" smtClean="0"/>
              <a:t>최진봉 </a:t>
            </a:r>
            <a:r>
              <a:rPr lang="en-US" altLang="ko-KR" sz="1500" dirty="0" smtClean="0"/>
              <a:t>(2017). </a:t>
            </a:r>
            <a:r>
              <a:rPr lang="ko-KR" altLang="en-US" sz="1500" dirty="0" smtClean="0"/>
              <a:t>지방정부의 보도자료는 </a:t>
            </a:r>
            <a:r>
              <a:rPr lang="ko-KR" altLang="en-US" sz="1500" dirty="0" err="1" smtClean="0"/>
              <a:t>중앙지와</a:t>
            </a:r>
            <a:r>
              <a:rPr lang="ko-KR" altLang="en-US" sz="1500" dirty="0" smtClean="0"/>
              <a:t> 지방지에 어떻게 반영되었나</a:t>
            </a:r>
            <a:r>
              <a:rPr lang="en-US" altLang="ko-KR" sz="1500" dirty="0" smtClean="0"/>
              <a:t>?: </a:t>
            </a:r>
            <a:r>
              <a:rPr lang="ko-KR" altLang="en-US" sz="1500" dirty="0" smtClean="0"/>
              <a:t>제주지역 폭설재난에 대한 프레임 비교를 중심으로</a:t>
            </a:r>
            <a:r>
              <a:rPr lang="en-US" altLang="ko-KR" sz="1500" dirty="0" smtClean="0"/>
              <a:t>. &lt;</a:t>
            </a:r>
            <a:r>
              <a:rPr lang="ko-KR" altLang="en-US" sz="1500" dirty="0" smtClean="0"/>
              <a:t>언론과학연구</a:t>
            </a:r>
            <a:r>
              <a:rPr lang="en-US" altLang="ko-KR" sz="1500" dirty="0" smtClean="0"/>
              <a:t>&gt;, 17</a:t>
            </a:r>
            <a:r>
              <a:rPr lang="ko-KR" altLang="en-US" sz="1500" dirty="0" smtClean="0"/>
              <a:t>권 </a:t>
            </a:r>
            <a:r>
              <a:rPr lang="en-US" altLang="ko-KR" sz="1500" dirty="0" smtClean="0"/>
              <a:t>1</a:t>
            </a:r>
            <a:r>
              <a:rPr lang="ko-KR" altLang="en-US" sz="1500" dirty="0" smtClean="0"/>
              <a:t>호</a:t>
            </a:r>
            <a:r>
              <a:rPr lang="en-US" altLang="ko-KR" sz="1500" dirty="0" smtClean="0"/>
              <a:t>, 28-55.</a:t>
            </a:r>
          </a:p>
          <a:p>
            <a:pPr marL="717550" indent="-717550">
              <a:lnSpc>
                <a:spcPct val="150000"/>
              </a:lnSpc>
            </a:pPr>
            <a:r>
              <a:rPr lang="ko-KR" altLang="en-US" sz="1500" dirty="0" err="1" smtClean="0"/>
              <a:t>최믿음</a:t>
            </a:r>
            <a:r>
              <a:rPr lang="en-US" altLang="ko-KR" sz="1500" dirty="0" smtClean="0"/>
              <a:t>·</a:t>
            </a:r>
            <a:r>
              <a:rPr lang="ko-KR" altLang="en-US" sz="1500" dirty="0" smtClean="0"/>
              <a:t>정희수 </a:t>
            </a:r>
            <a:r>
              <a:rPr lang="en-US" altLang="ko-KR" sz="1500" dirty="0" smtClean="0"/>
              <a:t>(2018). </a:t>
            </a:r>
            <a:r>
              <a:rPr lang="ko-KR" altLang="en-US" sz="1500" dirty="0" smtClean="0"/>
              <a:t>국내 재난 주관방송사의 재난보도 프레임 분석</a:t>
            </a:r>
            <a:r>
              <a:rPr lang="en-US" altLang="ko-KR" sz="1500" dirty="0" smtClean="0"/>
              <a:t>: </a:t>
            </a:r>
            <a:r>
              <a:rPr lang="ko-KR" altLang="en-US" sz="1500" dirty="0" err="1" smtClean="0"/>
              <a:t>지카</a:t>
            </a:r>
            <a:r>
              <a:rPr lang="ko-KR" altLang="en-US" sz="1500" dirty="0" smtClean="0"/>
              <a:t> 바이러스 보도를 중심으로</a:t>
            </a:r>
            <a:r>
              <a:rPr lang="en-US" altLang="ko-KR" sz="1500" dirty="0" smtClean="0"/>
              <a:t>. &lt;</a:t>
            </a:r>
            <a:r>
              <a:rPr lang="ko-KR" altLang="en-US" sz="1500" dirty="0" err="1" smtClean="0"/>
              <a:t>한국콘텐츠학회논문지</a:t>
            </a:r>
            <a:r>
              <a:rPr lang="en-US" altLang="ko-KR" sz="1500" dirty="0" smtClean="0"/>
              <a:t>&gt;, 18</a:t>
            </a:r>
            <a:r>
              <a:rPr lang="ko-KR" altLang="en-US" sz="1500" dirty="0" smtClean="0"/>
              <a:t>권 </a:t>
            </a:r>
            <a:r>
              <a:rPr lang="en-US" altLang="ko-KR" sz="1500" dirty="0" smtClean="0"/>
              <a:t>7</a:t>
            </a:r>
            <a:r>
              <a:rPr lang="ko-KR" altLang="en-US" sz="1500" dirty="0" smtClean="0"/>
              <a:t>호</a:t>
            </a:r>
            <a:r>
              <a:rPr lang="en-US" altLang="ko-KR" sz="1500" dirty="0" smtClean="0"/>
              <a:t>, 609-619.</a:t>
            </a:r>
          </a:p>
          <a:p>
            <a:pPr marL="717550" indent="-717550">
              <a:lnSpc>
                <a:spcPct val="150000"/>
              </a:lnSpc>
            </a:pPr>
            <a:r>
              <a:rPr lang="ko-KR" altLang="en-US" sz="1500" dirty="0" err="1" smtClean="0"/>
              <a:t>허용강</a:t>
            </a:r>
            <a:r>
              <a:rPr lang="en-US" altLang="ko-KR" sz="1500" dirty="0" smtClean="0"/>
              <a:t>·</a:t>
            </a:r>
            <a:r>
              <a:rPr lang="ko-KR" altLang="en-US" sz="1500" dirty="0" smtClean="0"/>
              <a:t>차수연</a:t>
            </a:r>
            <a:r>
              <a:rPr lang="en-US" altLang="ko-KR" sz="1500" dirty="0" smtClean="0"/>
              <a:t>·</a:t>
            </a:r>
            <a:r>
              <a:rPr lang="ko-KR" altLang="en-US" sz="1500" dirty="0" err="1" smtClean="0"/>
              <a:t>서필교</a:t>
            </a:r>
            <a:r>
              <a:rPr lang="en-US" altLang="ko-KR" sz="1500" dirty="0" smtClean="0"/>
              <a:t>·</a:t>
            </a:r>
            <a:r>
              <a:rPr lang="ko-KR" altLang="en-US" sz="1500" dirty="0" smtClean="0"/>
              <a:t>김소영</a:t>
            </a:r>
            <a:r>
              <a:rPr lang="en-US" altLang="ko-KR" sz="1500" dirty="0" smtClean="0"/>
              <a:t>·</a:t>
            </a:r>
            <a:r>
              <a:rPr lang="ko-KR" altLang="en-US" sz="1500" dirty="0" smtClean="0"/>
              <a:t>백혜진 </a:t>
            </a:r>
            <a:r>
              <a:rPr lang="en-US" altLang="ko-KR" sz="1500" dirty="0" smtClean="0"/>
              <a:t>(2015). </a:t>
            </a:r>
            <a:r>
              <a:rPr lang="ko-KR" altLang="en-US" sz="1500" dirty="0" err="1" smtClean="0"/>
              <a:t>감염병</a:t>
            </a:r>
            <a:r>
              <a:rPr lang="ko-KR" altLang="en-US" sz="1500" dirty="0" smtClean="0"/>
              <a:t> 보도 지침에 따른 에볼라 바이러스 언론보도 내용분석</a:t>
            </a:r>
            <a:r>
              <a:rPr lang="en-US" altLang="ko-KR" sz="1500" dirty="0" smtClean="0"/>
              <a:t>: </a:t>
            </a:r>
            <a:r>
              <a:rPr lang="ko-KR" altLang="en-US" sz="1500" dirty="0" smtClean="0"/>
              <a:t>국내 주요 일간지를 중심으로</a:t>
            </a:r>
            <a:r>
              <a:rPr lang="en-US" altLang="ko-KR" sz="1500" dirty="0" smtClean="0"/>
              <a:t>. &lt;</a:t>
            </a:r>
            <a:r>
              <a:rPr lang="ko-KR" altLang="en-US" sz="1500" dirty="0" smtClean="0"/>
              <a:t>헬스커뮤니케이션연구</a:t>
            </a:r>
            <a:r>
              <a:rPr lang="en-US" altLang="ko-KR" sz="1500" dirty="0" smtClean="0"/>
              <a:t>&gt;, 12</a:t>
            </a:r>
            <a:r>
              <a:rPr lang="ko-KR" altLang="en-US" sz="1500" dirty="0" smtClean="0"/>
              <a:t>호</a:t>
            </a:r>
            <a:r>
              <a:rPr lang="en-US" altLang="ko-KR" sz="1500" dirty="0" smtClean="0"/>
              <a:t>, 75-113.</a:t>
            </a:r>
          </a:p>
          <a:p>
            <a:pPr marL="717550" indent="-717550">
              <a:lnSpc>
                <a:spcPct val="150000"/>
              </a:lnSpc>
            </a:pPr>
            <a:r>
              <a:rPr lang="ko-KR" altLang="en-US" sz="1500" dirty="0" smtClean="0"/>
              <a:t>제주특별자치도 홈페이지 </a:t>
            </a:r>
            <a:endParaRPr lang="en-US" altLang="ko-KR" sz="1500" dirty="0" smtClean="0"/>
          </a:p>
          <a:p>
            <a:pPr>
              <a:lnSpc>
                <a:spcPct val="150000"/>
              </a:lnSpc>
            </a:pPr>
            <a:r>
              <a:rPr lang="ko-KR" altLang="en-US" sz="1500" dirty="0"/>
              <a:t>제주일보</a:t>
            </a:r>
            <a:r>
              <a:rPr lang="en-US" altLang="ko-KR" sz="1500" dirty="0"/>
              <a:t> (2019.12.26.). </a:t>
            </a:r>
            <a:r>
              <a:rPr lang="ko-KR" altLang="en-US" sz="1500" dirty="0"/>
              <a:t>제주 언론 </a:t>
            </a:r>
            <a:r>
              <a:rPr lang="en-US" altLang="ko-KR" sz="1500" dirty="0"/>
              <a:t>4</a:t>
            </a:r>
            <a:r>
              <a:rPr lang="ko-KR" altLang="en-US" sz="1500" dirty="0"/>
              <a:t>사 내년 총선 선거보도 새로운 </a:t>
            </a:r>
            <a:r>
              <a:rPr lang="ko-KR" altLang="en-US" sz="1500" dirty="0" err="1"/>
              <a:t>융복합</a:t>
            </a:r>
            <a:r>
              <a:rPr lang="ko-KR" altLang="en-US" sz="1500" dirty="0"/>
              <a:t> 모델 제시</a:t>
            </a:r>
            <a:r>
              <a:rPr lang="en-US" altLang="ko-KR" sz="1500" dirty="0"/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sz="1500" dirty="0"/>
              <a:t>제주의</a:t>
            </a:r>
            <a:r>
              <a:rPr lang="en-US" altLang="ko-KR" sz="1500" dirty="0"/>
              <a:t> </a:t>
            </a:r>
            <a:r>
              <a:rPr lang="ko-KR" altLang="en-US" sz="1500" dirty="0"/>
              <a:t>소리 </a:t>
            </a:r>
            <a:r>
              <a:rPr lang="en-US" altLang="ko-KR" sz="1500" dirty="0"/>
              <a:t>(2020.03.26.). </a:t>
            </a:r>
            <a:r>
              <a:rPr lang="ko-KR" altLang="en-US" sz="1500" dirty="0"/>
              <a:t>코로나 </a:t>
            </a:r>
            <a:r>
              <a:rPr lang="ko-KR" altLang="en-US" sz="1500" dirty="0" err="1"/>
              <a:t>확진자</a:t>
            </a:r>
            <a:r>
              <a:rPr lang="ko-KR" altLang="en-US" sz="1500" dirty="0"/>
              <a:t> </a:t>
            </a:r>
            <a:r>
              <a:rPr lang="en-US" altLang="ko-KR" sz="1500" dirty="0"/>
              <a:t>‘</a:t>
            </a:r>
            <a:r>
              <a:rPr lang="ko-KR" altLang="en-US" sz="1500" dirty="0"/>
              <a:t>극과 극</a:t>
            </a:r>
            <a:r>
              <a:rPr lang="en-US" altLang="ko-KR" sz="1500" dirty="0"/>
              <a:t>‘... </a:t>
            </a:r>
            <a:r>
              <a:rPr lang="ko-KR" altLang="en-US" sz="1500" dirty="0"/>
              <a:t>강남 </a:t>
            </a:r>
            <a:r>
              <a:rPr lang="ko-KR" altLang="en-US" sz="1500" dirty="0" err="1"/>
              <a:t>美유학생</a:t>
            </a:r>
            <a:r>
              <a:rPr lang="ko-KR" altLang="en-US" sz="1500" dirty="0"/>
              <a:t> </a:t>
            </a:r>
            <a:r>
              <a:rPr lang="en-US" altLang="ko-KR" sz="1500" dirty="0"/>
              <a:t>‘</a:t>
            </a:r>
            <a:r>
              <a:rPr lang="ko-KR" altLang="en-US" sz="1500" dirty="0"/>
              <a:t>최악</a:t>
            </a:r>
            <a:r>
              <a:rPr lang="en-US" altLang="ko-KR" sz="1500" dirty="0"/>
              <a:t>‘-</a:t>
            </a:r>
            <a:r>
              <a:rPr lang="ko-KR" altLang="en-US" sz="1500" dirty="0"/>
              <a:t>제주</a:t>
            </a:r>
            <a:r>
              <a:rPr lang="en-US" altLang="ko-KR" sz="1500" dirty="0"/>
              <a:t>7</a:t>
            </a:r>
            <a:r>
              <a:rPr lang="ko-KR" altLang="en-US" sz="1500" dirty="0"/>
              <a:t>번 </a:t>
            </a:r>
            <a:r>
              <a:rPr lang="en-US" altLang="ko-KR" sz="1500" dirty="0"/>
              <a:t>‘</a:t>
            </a:r>
            <a:r>
              <a:rPr lang="ko-KR" altLang="en-US" sz="1500" dirty="0"/>
              <a:t>모범</a:t>
            </a:r>
            <a:r>
              <a:rPr lang="en-US" altLang="ko-KR" sz="1500" dirty="0"/>
              <a:t>’. </a:t>
            </a:r>
          </a:p>
          <a:p>
            <a:pPr>
              <a:lnSpc>
                <a:spcPct val="150000"/>
              </a:lnSpc>
            </a:pPr>
            <a:r>
              <a:rPr lang="ko-KR" altLang="en-US" sz="1500" dirty="0"/>
              <a:t>연합뉴스 </a:t>
            </a:r>
            <a:r>
              <a:rPr lang="en-US" altLang="ko-KR" sz="1500" dirty="0"/>
              <a:t>(2012.02.08.). </a:t>
            </a:r>
            <a:r>
              <a:rPr lang="ko-KR" altLang="en-US" sz="1500" dirty="0"/>
              <a:t>제주 </a:t>
            </a:r>
            <a:r>
              <a:rPr lang="en-US" altLang="ko-KR" sz="1500" dirty="0"/>
              <a:t>6</a:t>
            </a:r>
            <a:r>
              <a:rPr lang="ko-KR" altLang="en-US" sz="1500" dirty="0"/>
              <a:t>개 언론사 공정선거보도 협약</a:t>
            </a:r>
            <a:r>
              <a:rPr lang="en-US" altLang="ko-KR" sz="1500" dirty="0"/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sz="1500" dirty="0" smtClean="0"/>
              <a:t>한라일보 </a:t>
            </a:r>
            <a:r>
              <a:rPr lang="en-US" altLang="ko-KR" sz="1500" dirty="0" smtClean="0"/>
              <a:t>(2020.03.12.). </a:t>
            </a:r>
            <a:r>
              <a:rPr lang="ko-KR" altLang="en-US" sz="1500" dirty="0" smtClean="0"/>
              <a:t>의료시설</a:t>
            </a:r>
            <a:r>
              <a:rPr lang="en-US" altLang="ko-KR" sz="1500" dirty="0"/>
              <a:t>-</a:t>
            </a:r>
            <a:r>
              <a:rPr lang="ko-KR" altLang="en-US" sz="1500" dirty="0"/>
              <a:t>인력 수준 상대적 열악</a:t>
            </a:r>
            <a:r>
              <a:rPr lang="en-US" altLang="ko-KR" sz="1500" dirty="0"/>
              <a:t>. </a:t>
            </a:r>
          </a:p>
          <a:p>
            <a:pPr>
              <a:lnSpc>
                <a:spcPct val="150000"/>
              </a:lnSpc>
            </a:pPr>
            <a:r>
              <a:rPr lang="en-US" altLang="ko-KR" sz="1500" dirty="0"/>
              <a:t>JIBS (2020.03.27.). </a:t>
            </a:r>
            <a:r>
              <a:rPr lang="ko-KR" altLang="en-US" sz="1500" dirty="0" err="1"/>
              <a:t>방문지</a:t>
            </a:r>
            <a:r>
              <a:rPr lang="ko-KR" altLang="en-US" sz="1500" dirty="0"/>
              <a:t> </a:t>
            </a:r>
            <a:r>
              <a:rPr lang="en-US" altLang="ko-KR" sz="1500" dirty="0"/>
              <a:t>20</a:t>
            </a:r>
            <a:r>
              <a:rPr lang="ko-KR" altLang="en-US" sz="1500" dirty="0"/>
              <a:t>곳 임시 폐쇄</a:t>
            </a:r>
            <a:r>
              <a:rPr lang="en-US" altLang="ko-KR" sz="1500" dirty="0"/>
              <a:t>… 40</a:t>
            </a:r>
            <a:r>
              <a:rPr lang="ko-KR" altLang="en-US" sz="1500" dirty="0"/>
              <a:t>여 명 자가격리</a:t>
            </a:r>
            <a:r>
              <a:rPr lang="en-US" altLang="ko-KR" sz="1500" dirty="0"/>
              <a:t>. </a:t>
            </a:r>
            <a:endParaRPr lang="ko-KR" altLang="en-US" sz="1500" dirty="0"/>
          </a:p>
          <a:p>
            <a:pPr>
              <a:lnSpc>
                <a:spcPct val="150000"/>
              </a:lnSpc>
            </a:pPr>
            <a:r>
              <a:rPr lang="en-US" altLang="ko-KR" sz="1500" dirty="0" smtClean="0"/>
              <a:t>KBS</a:t>
            </a:r>
            <a:r>
              <a:rPr lang="ko-KR" altLang="en-US" sz="1500" dirty="0" smtClean="0"/>
              <a:t> </a:t>
            </a:r>
            <a:r>
              <a:rPr lang="en-US" altLang="ko-KR" sz="1500" dirty="0" smtClean="0"/>
              <a:t>(2020.02.02.). 18</a:t>
            </a:r>
            <a:r>
              <a:rPr lang="ko-KR" altLang="en-US" sz="1500" dirty="0"/>
              <a:t>년 만에 중단된 제주 </a:t>
            </a:r>
            <a:r>
              <a:rPr lang="ko-KR" altLang="en-US" sz="1500" dirty="0" err="1"/>
              <a:t>무사증</a:t>
            </a:r>
            <a:r>
              <a:rPr lang="en-US" altLang="ko-KR" sz="1500" dirty="0"/>
              <a:t>… “</a:t>
            </a:r>
            <a:r>
              <a:rPr lang="ko-KR" altLang="en-US" sz="1500" dirty="0"/>
              <a:t>뼈를 깎는 고통스러운 결정</a:t>
            </a:r>
            <a:r>
              <a:rPr lang="en-US" altLang="ko-KR" sz="1500" dirty="0" smtClean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98926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12190413" cy="30697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2291135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bg1"/>
                </a:solidFill>
              </a:rPr>
              <a:t>감사합니다</a:t>
            </a:r>
            <a:endParaRPr lang="ko-KR" altLang="en-US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40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266747"/>
            <a:ext cx="4422852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4422522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0284" y="346748"/>
            <a:ext cx="467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제주도 인구 및 </a:t>
            </a:r>
            <a:r>
              <a:rPr lang="en-US" altLang="ko-KR" b="1" dirty="0" smtClean="0"/>
              <a:t>2019/2020</a:t>
            </a:r>
            <a:r>
              <a:rPr lang="ko-KR" altLang="en-US" b="1" dirty="0" smtClean="0"/>
              <a:t>년 관광객 수</a:t>
            </a:r>
            <a:endParaRPr lang="ko-KR" altLang="en-US" b="1" dirty="0"/>
          </a:p>
        </p:txBody>
      </p:sp>
      <p:pic>
        <p:nvPicPr>
          <p:cNvPr id="8" name="그림 7" descr="제주도 지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3405" y="1980871"/>
            <a:ext cx="5270946" cy="29945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64494" y="1980871"/>
            <a:ext cx="5445304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smtClean="0"/>
              <a:t>제주도 인구</a:t>
            </a:r>
            <a:endParaRPr lang="en-US" altLang="ko-KR" b="1" dirty="0" smtClean="0"/>
          </a:p>
          <a:p>
            <a:pPr>
              <a:lnSpc>
                <a:spcPct val="150000"/>
              </a:lnSpc>
            </a:pPr>
            <a:r>
              <a:rPr lang="en-US" altLang="ko-KR" b="1" dirty="0" smtClean="0"/>
              <a:t>2019</a:t>
            </a:r>
            <a:r>
              <a:rPr lang="ko-KR" altLang="en-US" b="1" dirty="0" smtClean="0"/>
              <a:t>년 </a:t>
            </a:r>
            <a:r>
              <a:rPr lang="en-US" altLang="ko-KR" b="1" dirty="0" smtClean="0"/>
              <a:t>11</a:t>
            </a:r>
            <a:r>
              <a:rPr lang="ko-KR" altLang="en-US" b="1" dirty="0" smtClean="0"/>
              <a:t>월 기준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총 인구 </a:t>
            </a:r>
            <a:r>
              <a:rPr lang="en-US" altLang="ko-KR" b="1" dirty="0" smtClean="0"/>
              <a:t>696,857</a:t>
            </a:r>
            <a:r>
              <a:rPr lang="ko-KR" altLang="en-US" b="1" dirty="0" smtClean="0"/>
              <a:t>명</a:t>
            </a:r>
            <a:endParaRPr lang="en-US" altLang="ko-KR" b="1" dirty="0" smtClean="0"/>
          </a:p>
          <a:p>
            <a:pPr>
              <a:lnSpc>
                <a:spcPct val="150000"/>
              </a:lnSpc>
            </a:pPr>
            <a:endParaRPr lang="en-US" altLang="ko-KR" b="1" dirty="0"/>
          </a:p>
          <a:p>
            <a:pPr>
              <a:lnSpc>
                <a:spcPct val="150000"/>
              </a:lnSpc>
            </a:pPr>
            <a:r>
              <a:rPr lang="ko-KR" altLang="en-US" b="1" dirty="0" smtClean="0"/>
              <a:t>관광객 입도 현황</a:t>
            </a:r>
            <a:endParaRPr lang="en-US" altLang="ko-KR" b="1" dirty="0" smtClean="0"/>
          </a:p>
          <a:p>
            <a:pPr>
              <a:lnSpc>
                <a:spcPct val="150000"/>
              </a:lnSpc>
            </a:pPr>
            <a:r>
              <a:rPr lang="en-US" altLang="ko-KR" b="1" dirty="0" smtClean="0"/>
              <a:t>2019</a:t>
            </a:r>
            <a:r>
              <a:rPr lang="ko-KR" altLang="en-US" b="1" dirty="0" smtClean="0"/>
              <a:t>년 총계</a:t>
            </a:r>
            <a:r>
              <a:rPr lang="en-US" altLang="ko-KR" b="1" dirty="0" smtClean="0"/>
              <a:t>: 15,286,136</a:t>
            </a:r>
            <a:r>
              <a:rPr lang="ko-KR" altLang="en-US" b="1" dirty="0" smtClean="0"/>
              <a:t>명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전년대비 </a:t>
            </a:r>
            <a:r>
              <a:rPr lang="en-US" altLang="ko-KR" b="1" dirty="0" smtClean="0"/>
              <a:t>6.8% </a:t>
            </a:r>
            <a:r>
              <a:rPr lang="ko-KR" altLang="en-US" b="1" dirty="0" smtClean="0"/>
              <a:t>증가</a:t>
            </a:r>
            <a:r>
              <a:rPr lang="en-US" altLang="ko-KR" b="1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b="1" dirty="0" smtClean="0"/>
              <a:t>2020</a:t>
            </a:r>
            <a:r>
              <a:rPr lang="ko-KR" altLang="en-US" b="1" dirty="0" smtClean="0"/>
              <a:t>년 </a:t>
            </a:r>
            <a:r>
              <a:rPr lang="en-US" altLang="ko-KR" b="1" dirty="0" smtClean="0"/>
              <a:t>1</a:t>
            </a:r>
            <a:r>
              <a:rPr lang="ko-KR" altLang="en-US" b="1" dirty="0" smtClean="0"/>
              <a:t>월</a:t>
            </a:r>
            <a:r>
              <a:rPr lang="en-US" altLang="ko-KR" b="1" dirty="0" smtClean="0"/>
              <a:t>: 1,250,046</a:t>
            </a:r>
            <a:r>
              <a:rPr lang="ko-KR" altLang="en-US" b="1" dirty="0" smtClean="0"/>
              <a:t>명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전년 </a:t>
            </a:r>
            <a:r>
              <a:rPr lang="ko-KR" altLang="en-US" b="1" dirty="0" err="1" smtClean="0"/>
              <a:t>월대비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10.5% </a:t>
            </a:r>
            <a:r>
              <a:rPr lang="ko-KR" altLang="en-US" b="1" dirty="0" smtClean="0"/>
              <a:t>증가</a:t>
            </a:r>
            <a:r>
              <a:rPr lang="en-US" altLang="ko-KR" b="1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b="1" dirty="0" smtClean="0"/>
              <a:t>2020</a:t>
            </a:r>
            <a:r>
              <a:rPr lang="ko-KR" altLang="en-US" b="1" dirty="0" smtClean="0"/>
              <a:t>년 </a:t>
            </a:r>
            <a:r>
              <a:rPr lang="en-US" altLang="ko-KR" b="1" dirty="0" smtClean="0"/>
              <a:t>2</a:t>
            </a:r>
            <a:r>
              <a:rPr lang="ko-KR" altLang="en-US" b="1" dirty="0" smtClean="0"/>
              <a:t>월</a:t>
            </a:r>
            <a:r>
              <a:rPr lang="en-US" altLang="ko-KR" b="1" dirty="0" smtClean="0"/>
              <a:t>: 628,804</a:t>
            </a:r>
            <a:r>
              <a:rPr lang="ko-KR" altLang="en-US" b="1" dirty="0" smtClean="0"/>
              <a:t>명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전년 </a:t>
            </a:r>
            <a:r>
              <a:rPr lang="ko-KR" altLang="en-US" b="1" dirty="0" err="1" smtClean="0"/>
              <a:t>월대비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43.4% </a:t>
            </a:r>
            <a:r>
              <a:rPr lang="ko-KR" altLang="en-US" b="1" dirty="0" smtClean="0"/>
              <a:t>감소</a:t>
            </a:r>
            <a:r>
              <a:rPr lang="en-US" altLang="ko-KR" b="1" dirty="0" smtClean="0"/>
              <a:t>)</a:t>
            </a:r>
            <a:endParaRPr lang="ko-KR" alt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83631" y="6194911"/>
            <a:ext cx="81474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 smtClean="0"/>
              <a:t>*</a:t>
            </a:r>
            <a:r>
              <a:rPr lang="ko-KR" altLang="en-US" sz="1400" b="1" dirty="0" smtClean="0"/>
              <a:t>출처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제주특별자치도청 홈페이지</a:t>
            </a:r>
            <a:endParaRPr lang="en-US" altLang="ko-KR" sz="1400" b="1" dirty="0" smtClean="0"/>
          </a:p>
          <a:p>
            <a:pPr algn="r"/>
            <a:r>
              <a:rPr lang="en-US" altLang="ko-KR" sz="1400" b="1" dirty="0" smtClean="0"/>
              <a:t>https://www.jeju.go.kr/open/open/iopenboard.htm?category=1035&amp;act=view&amp;seq=1234836</a:t>
            </a:r>
            <a:endParaRPr lang="ko-KR" altLang="en-US" sz="1400" b="1" dirty="0"/>
          </a:p>
        </p:txBody>
      </p:sp>
      <p:sp>
        <p:nvSpPr>
          <p:cNvPr id="11" name="타원 10"/>
          <p:cNvSpPr/>
          <p:nvPr/>
        </p:nvSpPr>
        <p:spPr>
          <a:xfrm>
            <a:off x="6041204" y="2167847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6029220" y="3409301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922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266747"/>
            <a:ext cx="3185321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191067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0285" y="346748"/>
            <a:ext cx="317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‘</a:t>
            </a:r>
            <a:r>
              <a:rPr lang="ko-KR" altLang="en-US" b="1" dirty="0" smtClean="0"/>
              <a:t>코로나</a:t>
            </a:r>
            <a:r>
              <a:rPr lang="en-US" altLang="ko-KR" b="1" dirty="0" smtClean="0"/>
              <a:t>19’ </a:t>
            </a:r>
            <a:r>
              <a:rPr lang="ko-KR" altLang="en-US" b="1" dirty="0" smtClean="0"/>
              <a:t>전후의 제주공항</a:t>
            </a:r>
            <a:endParaRPr lang="ko-KR" altLang="en-US" b="1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5649" y="1344951"/>
            <a:ext cx="3353875" cy="2882294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53" y="1344951"/>
            <a:ext cx="3194070" cy="2882294"/>
          </a:xfrm>
          <a:prstGeom prst="rect">
            <a:avLst/>
          </a:prstGeom>
        </p:spPr>
      </p:pic>
      <p:sp>
        <p:nvSpPr>
          <p:cNvPr id="9" name="오른쪽 화살표 8"/>
          <p:cNvSpPr/>
          <p:nvPr/>
        </p:nvSpPr>
        <p:spPr>
          <a:xfrm>
            <a:off x="7844699" y="2786098"/>
            <a:ext cx="267128" cy="28767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오른쪽 화살표 10"/>
          <p:cNvSpPr/>
          <p:nvPr/>
        </p:nvSpPr>
        <p:spPr>
          <a:xfrm>
            <a:off x="3812672" y="2701300"/>
            <a:ext cx="267128" cy="28767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473927" y="4402076"/>
            <a:ext cx="10917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2019</a:t>
            </a:r>
            <a:r>
              <a:rPr lang="ko-KR" altLang="en-US" sz="1400" b="1" dirty="0" smtClean="0"/>
              <a:t>년 </a:t>
            </a:r>
            <a:endParaRPr lang="ko-KR" alt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417277" y="4402075"/>
            <a:ext cx="1774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3</a:t>
            </a:r>
            <a:r>
              <a:rPr lang="ko-KR" altLang="en-US" sz="1400" b="1" dirty="0" smtClean="0"/>
              <a:t>월 </a:t>
            </a:r>
            <a:endParaRPr lang="ko-KR" alt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274901" y="4402075"/>
            <a:ext cx="19931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4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26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 </a:t>
            </a:r>
            <a:endParaRPr lang="ko-KR" altLang="en-US" sz="1400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1046" y="1387018"/>
            <a:ext cx="3223394" cy="284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10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379114" y="2610970"/>
            <a:ext cx="1288011" cy="6479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kern="0" dirty="0">
                <a:solidFill>
                  <a:sysClr val="window" lastClr="FFFFFF"/>
                </a:solidFill>
                <a:ea typeface="나눔고딕" pitchFamily="50" charset="-127"/>
              </a:rPr>
              <a:t>2</a:t>
            </a:r>
            <a:endParaRPr kumimoji="0" lang="ko-KR" altLang="en-US" sz="2400" b="1" kern="0" dirty="0">
              <a:solidFill>
                <a:sysClr val="window" lastClr="FFFFFF"/>
              </a:solidFill>
              <a:ea typeface="나눔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652984" y="2610970"/>
            <a:ext cx="6078239" cy="647924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400" b="1" dirty="0" smtClean="0"/>
              <a:t> 제주특별자치도의 위기관리</a:t>
            </a:r>
            <a:endParaRPr kumimoji="0" lang="ko-KR" altLang="en-US" sz="2400" b="1" kern="0" dirty="0">
              <a:solidFill>
                <a:sysClr val="window" lastClr="FFFFFF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4987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6158" y="905047"/>
            <a:ext cx="576354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 smtClean="0"/>
              <a:t>제주도내 의료기관 현황</a:t>
            </a:r>
            <a:endParaRPr lang="en-US" altLang="ko-KR" sz="1600" b="1" dirty="0" smtClean="0"/>
          </a:p>
          <a:p>
            <a:pPr marL="174625">
              <a:lnSpc>
                <a:spcPct val="150000"/>
              </a:lnSpc>
            </a:pPr>
            <a:r>
              <a:rPr lang="ko-KR" altLang="en-US" sz="1600" dirty="0" smtClean="0"/>
              <a:t>제주시</a:t>
            </a:r>
            <a:r>
              <a:rPr lang="en-US" altLang="ko-KR" sz="1600" dirty="0" smtClean="0"/>
              <a:t>: 1</a:t>
            </a:r>
            <a:r>
              <a:rPr lang="ko-KR" altLang="en-US" sz="1600" dirty="0" smtClean="0"/>
              <a:t>차 병원 </a:t>
            </a:r>
            <a:r>
              <a:rPr lang="en-US" altLang="ko-KR" sz="1600" dirty="0" smtClean="0"/>
              <a:t>647</a:t>
            </a:r>
            <a:r>
              <a:rPr lang="ko-KR" altLang="en-US" sz="1600" dirty="0" smtClean="0"/>
              <a:t>개</a:t>
            </a:r>
            <a:r>
              <a:rPr lang="en-US" altLang="ko-KR" sz="1600" dirty="0" smtClean="0"/>
              <a:t>, 2</a:t>
            </a:r>
            <a:r>
              <a:rPr lang="ko-KR" altLang="en-US" sz="1600" dirty="0" smtClean="0"/>
              <a:t>차 병원 </a:t>
            </a:r>
            <a:r>
              <a:rPr lang="en-US" altLang="ko-KR" sz="1600" dirty="0" smtClean="0"/>
              <a:t>20</a:t>
            </a:r>
            <a:r>
              <a:rPr lang="ko-KR" altLang="en-US" sz="1600" dirty="0" smtClean="0"/>
              <a:t>개</a:t>
            </a:r>
            <a:endParaRPr lang="en-US" altLang="ko-KR" sz="1600" dirty="0" smtClean="0"/>
          </a:p>
          <a:p>
            <a:pPr marL="174625">
              <a:lnSpc>
                <a:spcPct val="150000"/>
              </a:lnSpc>
            </a:pPr>
            <a:r>
              <a:rPr lang="ko-KR" altLang="en-US" sz="1600" dirty="0" smtClean="0"/>
              <a:t>서귀포시</a:t>
            </a:r>
            <a:r>
              <a:rPr lang="en-US" altLang="ko-KR" sz="1600" dirty="0" smtClean="0"/>
              <a:t>: 1</a:t>
            </a:r>
            <a:r>
              <a:rPr lang="ko-KR" altLang="en-US" sz="1600" dirty="0" smtClean="0"/>
              <a:t>차 병원 </a:t>
            </a:r>
            <a:r>
              <a:rPr lang="en-US" altLang="ko-KR" sz="1600" dirty="0" smtClean="0"/>
              <a:t>207</a:t>
            </a:r>
            <a:r>
              <a:rPr lang="ko-KR" altLang="en-US" sz="1600" dirty="0" smtClean="0"/>
              <a:t>개</a:t>
            </a:r>
            <a:r>
              <a:rPr lang="en-US" altLang="ko-KR" sz="1600" dirty="0" smtClean="0"/>
              <a:t>, 2</a:t>
            </a:r>
            <a:r>
              <a:rPr lang="ko-KR" altLang="en-US" sz="1600" dirty="0" smtClean="0"/>
              <a:t>차 병원 </a:t>
            </a:r>
            <a:r>
              <a:rPr lang="en-US" altLang="ko-KR" sz="1600" dirty="0" smtClean="0"/>
              <a:t>4</a:t>
            </a:r>
            <a:r>
              <a:rPr lang="ko-KR" altLang="en-US" sz="1600" dirty="0" smtClean="0"/>
              <a:t>개</a:t>
            </a:r>
            <a:endParaRPr lang="en-US" altLang="ko-KR" sz="1600" dirty="0" smtClean="0"/>
          </a:p>
          <a:p>
            <a:pPr marL="174625">
              <a:lnSpc>
                <a:spcPct val="150000"/>
              </a:lnSpc>
            </a:pPr>
            <a:r>
              <a:rPr lang="ko-KR" altLang="en-US" sz="1600" dirty="0" smtClean="0"/>
              <a:t>상급종합병원 전무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b="1" dirty="0" err="1" smtClean="0"/>
              <a:t>음압격리병실</a:t>
            </a:r>
            <a:r>
              <a:rPr lang="ko-KR" altLang="en-US" sz="1600" b="1" dirty="0" smtClean="0"/>
              <a:t> 현황</a:t>
            </a:r>
            <a:r>
              <a:rPr lang="en-US" altLang="ko-KR" sz="1600" b="1" dirty="0" smtClean="0"/>
              <a:t>(2020</a:t>
            </a:r>
            <a:r>
              <a:rPr lang="ko-KR" altLang="en-US" sz="1600" b="1" dirty="0" smtClean="0"/>
              <a:t>년 </a:t>
            </a:r>
            <a:r>
              <a:rPr lang="en-US" altLang="ko-KR" sz="1600" b="1" dirty="0" smtClean="0"/>
              <a:t>3</a:t>
            </a:r>
            <a:r>
              <a:rPr lang="ko-KR" altLang="en-US" sz="1600" b="1" dirty="0" smtClean="0"/>
              <a:t>월 </a:t>
            </a:r>
            <a:r>
              <a:rPr lang="en-US" altLang="ko-KR" sz="1600" b="1" dirty="0" smtClean="0"/>
              <a:t>12</a:t>
            </a:r>
            <a:r>
              <a:rPr lang="ko-KR" altLang="en-US" sz="1600" b="1" dirty="0" smtClean="0"/>
              <a:t>일 기준</a:t>
            </a:r>
            <a:r>
              <a:rPr lang="en-US" altLang="ko-KR" sz="1600" b="1" dirty="0" smtClean="0"/>
              <a:t>)</a:t>
            </a:r>
          </a:p>
          <a:p>
            <a:pPr marL="174625">
              <a:lnSpc>
                <a:spcPct val="150000"/>
              </a:lnSpc>
            </a:pPr>
            <a:r>
              <a:rPr lang="ko-KR" altLang="en-US" sz="1600" dirty="0" err="1" smtClean="0"/>
              <a:t>음압격리병실</a:t>
            </a:r>
            <a:r>
              <a:rPr lang="en-US" altLang="ko-KR" sz="1600" dirty="0" smtClean="0"/>
              <a:t>: </a:t>
            </a:r>
            <a:r>
              <a:rPr lang="ko-KR" altLang="en-US" sz="1600" dirty="0" err="1" smtClean="0"/>
              <a:t>제주대병원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8</a:t>
            </a:r>
            <a:r>
              <a:rPr lang="ko-KR" altLang="en-US" sz="1600" dirty="0" smtClean="0"/>
              <a:t>실</a:t>
            </a:r>
            <a:r>
              <a:rPr lang="en-US" altLang="ko-KR" sz="1600" dirty="0" smtClean="0"/>
              <a:t>-9</a:t>
            </a:r>
            <a:r>
              <a:rPr lang="ko-KR" altLang="en-US" sz="1600" dirty="0" smtClean="0"/>
              <a:t>병상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서귀포의료원 </a:t>
            </a:r>
            <a:r>
              <a:rPr lang="en-US" altLang="ko-KR" sz="1600" dirty="0" smtClean="0"/>
              <a:t>3</a:t>
            </a:r>
            <a:r>
              <a:rPr lang="ko-KR" altLang="en-US" sz="1600" dirty="0" smtClean="0"/>
              <a:t>실</a:t>
            </a:r>
            <a:r>
              <a:rPr lang="en-US" altLang="ko-KR" sz="1600" dirty="0" smtClean="0"/>
              <a:t>-3</a:t>
            </a:r>
            <a:r>
              <a:rPr lang="ko-KR" altLang="en-US" sz="1600" dirty="0" smtClean="0"/>
              <a:t>병상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한라병원 </a:t>
            </a:r>
            <a:r>
              <a:rPr lang="en-US" altLang="ko-KR" sz="1600" dirty="0" smtClean="0"/>
              <a:t>4</a:t>
            </a:r>
            <a:r>
              <a:rPr lang="ko-KR" altLang="en-US" sz="1600" dirty="0" smtClean="0"/>
              <a:t>실</a:t>
            </a:r>
            <a:r>
              <a:rPr lang="en-US" altLang="ko-KR" sz="1600" dirty="0" smtClean="0"/>
              <a:t>-4</a:t>
            </a:r>
            <a:r>
              <a:rPr lang="ko-KR" altLang="en-US" sz="1600" dirty="0" smtClean="0"/>
              <a:t>병상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중앙병원 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실</a:t>
            </a:r>
            <a:r>
              <a:rPr lang="en-US" altLang="ko-KR" sz="1600" dirty="0" smtClean="0"/>
              <a:t>-1</a:t>
            </a:r>
            <a:r>
              <a:rPr lang="ko-KR" altLang="en-US" sz="1600" dirty="0" smtClean="0"/>
              <a:t>병상 등 </a:t>
            </a:r>
            <a:r>
              <a:rPr lang="en-US" altLang="ko-KR" sz="1600" dirty="0" smtClean="0"/>
              <a:t>16</a:t>
            </a:r>
            <a:r>
              <a:rPr lang="ko-KR" altLang="en-US" sz="1600" dirty="0" smtClean="0"/>
              <a:t>실</a:t>
            </a:r>
            <a:r>
              <a:rPr lang="en-US" altLang="ko-KR" sz="1600" dirty="0" smtClean="0"/>
              <a:t>-17</a:t>
            </a:r>
            <a:r>
              <a:rPr lang="ko-KR" altLang="en-US" sz="1600" dirty="0" smtClean="0"/>
              <a:t>병상에 불과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이 가운데 입원 치료가 가능한 </a:t>
            </a:r>
            <a:r>
              <a:rPr lang="ko-KR" altLang="en-US" sz="1600" dirty="0" err="1" smtClean="0"/>
              <a:t>음압병실은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11</a:t>
            </a:r>
            <a:r>
              <a:rPr lang="ko-KR" altLang="en-US" sz="1600" dirty="0" smtClean="0"/>
              <a:t>개에 불과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b="1" dirty="0" err="1" smtClean="0"/>
              <a:t>감염병</a:t>
            </a:r>
            <a:r>
              <a:rPr lang="ko-KR" altLang="en-US" sz="1600" b="1" dirty="0" smtClean="0"/>
              <a:t> 의료인력 현황</a:t>
            </a:r>
            <a:endParaRPr lang="en-US" altLang="ko-KR" sz="1600" b="1" dirty="0"/>
          </a:p>
          <a:p>
            <a:pPr marL="174625">
              <a:lnSpc>
                <a:spcPct val="150000"/>
              </a:lnSpc>
            </a:pPr>
            <a:r>
              <a:rPr lang="ko-KR" altLang="en-US" sz="1600" dirty="0" smtClean="0"/>
              <a:t>감염내과 전문의 </a:t>
            </a:r>
            <a:r>
              <a:rPr lang="en-US" altLang="ko-KR" sz="1600" dirty="0" smtClean="0"/>
              <a:t>4</a:t>
            </a:r>
            <a:r>
              <a:rPr lang="ko-KR" altLang="en-US" sz="1600" dirty="0" smtClean="0"/>
              <a:t>명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호흡기내과 전문의 </a:t>
            </a:r>
            <a:r>
              <a:rPr lang="en-US" altLang="ko-KR" sz="1600" dirty="0" smtClean="0"/>
              <a:t>11</a:t>
            </a:r>
            <a:r>
              <a:rPr lang="ko-KR" altLang="en-US" sz="1600" dirty="0" smtClean="0"/>
              <a:t>명</a:t>
            </a:r>
            <a:endParaRPr lang="ko-KR" alt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7922740" y="3353828"/>
            <a:ext cx="408775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3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13</a:t>
            </a:r>
            <a:r>
              <a:rPr lang="ko-KR" altLang="en-US" sz="1400" b="1" dirty="0" smtClean="0"/>
              <a:t>일</a:t>
            </a:r>
            <a:endParaRPr lang="en-US" altLang="ko-KR" sz="1400" b="1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제주도가 정부의 제</a:t>
            </a:r>
            <a:r>
              <a:rPr lang="en-US" altLang="ko-KR" sz="1400" dirty="0" smtClean="0"/>
              <a:t>1</a:t>
            </a:r>
            <a:r>
              <a:rPr lang="ko-KR" altLang="en-US" sz="1400" dirty="0" smtClean="0"/>
              <a:t>회 추가경정예산에 </a:t>
            </a:r>
            <a:r>
              <a:rPr lang="ko-KR" altLang="en-US" sz="1400" dirty="0" err="1" smtClean="0"/>
              <a:t>음압구급차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6</a:t>
            </a:r>
            <a:r>
              <a:rPr lang="ko-KR" altLang="en-US" sz="1400" dirty="0" smtClean="0"/>
              <a:t>대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도내 보건소 </a:t>
            </a:r>
            <a:r>
              <a:rPr lang="en-US" altLang="ko-KR" sz="1400" dirty="0" smtClean="0"/>
              <a:t>6</a:t>
            </a:r>
            <a:r>
              <a:rPr lang="ko-KR" altLang="en-US" sz="1400" dirty="0" smtClean="0"/>
              <a:t>개소에 각 </a:t>
            </a:r>
            <a:r>
              <a:rPr lang="en-US" altLang="ko-KR" sz="1400" dirty="0" smtClean="0"/>
              <a:t>1</a:t>
            </a:r>
            <a:r>
              <a:rPr lang="ko-KR" altLang="en-US" sz="1400" dirty="0" smtClean="0"/>
              <a:t>대씩 배치하기 위해</a:t>
            </a:r>
            <a:r>
              <a:rPr lang="en-US" altLang="ko-KR" sz="1400" dirty="0" smtClean="0"/>
              <a:t>)</a:t>
            </a:r>
            <a:r>
              <a:rPr lang="ko-KR" altLang="en-US" sz="1400" dirty="0" smtClean="0"/>
              <a:t> 구입 예산을 반영해달라고 공식 요청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endParaRPr lang="en-US" altLang="ko-KR" sz="1400" dirty="0"/>
          </a:p>
          <a:p>
            <a:pPr>
              <a:lnSpc>
                <a:spcPct val="150000"/>
              </a:lnSpc>
            </a:pPr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4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</a:t>
            </a:r>
            <a:r>
              <a:rPr lang="ko-KR" altLang="en-US" sz="1400" b="1" dirty="0" smtClean="0"/>
              <a:t>일</a:t>
            </a:r>
            <a:endParaRPr lang="en-US" altLang="ko-KR" sz="1400" b="1" dirty="0" smtClean="0"/>
          </a:p>
          <a:p>
            <a:pPr>
              <a:lnSpc>
                <a:spcPct val="150000"/>
              </a:lnSpc>
            </a:pPr>
            <a:r>
              <a:rPr lang="en-US" altLang="ko-KR" sz="1400" dirty="0" smtClean="0"/>
              <a:t>6</a:t>
            </a:r>
            <a:r>
              <a:rPr lang="ko-KR" altLang="en-US" sz="1400" dirty="0" smtClean="0"/>
              <a:t>대 구입 예산인 </a:t>
            </a:r>
            <a:r>
              <a:rPr lang="en-US" altLang="ko-KR" sz="1400" dirty="0" smtClean="0"/>
              <a:t>12</a:t>
            </a:r>
            <a:r>
              <a:rPr lang="ko-KR" altLang="en-US" sz="1400" dirty="0" err="1" smtClean="0"/>
              <a:t>억원을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교부받음</a:t>
            </a:r>
            <a:endParaRPr lang="ko-KR" altLang="en-US" sz="14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976" y="4123326"/>
            <a:ext cx="1087063" cy="94568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428" y="1664091"/>
            <a:ext cx="1087063" cy="7095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02192" y="588797"/>
            <a:ext cx="408775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/>
              <a:t>2</a:t>
            </a:r>
            <a:r>
              <a:rPr lang="ko-KR" altLang="en-US" sz="1400" b="1" dirty="0" smtClean="0"/>
              <a:t>월 </a:t>
            </a:r>
            <a:r>
              <a:rPr lang="en-US" altLang="ko-KR" sz="1400" b="1" dirty="0"/>
              <a:t>2</a:t>
            </a:r>
            <a:r>
              <a:rPr lang="en-US" altLang="ko-KR" sz="1400" b="1" dirty="0" smtClean="0"/>
              <a:t>3</a:t>
            </a:r>
            <a:r>
              <a:rPr lang="ko-KR" altLang="en-US" sz="1400" b="1" dirty="0" smtClean="0"/>
              <a:t>일</a:t>
            </a:r>
            <a:endParaRPr lang="en-US" altLang="ko-KR" sz="1400" b="1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제주도 </a:t>
            </a:r>
            <a:r>
              <a:rPr lang="ko-KR" altLang="en-US" sz="1400" dirty="0" err="1" smtClean="0"/>
              <a:t>음압병상</a:t>
            </a:r>
            <a:r>
              <a:rPr lang="ko-KR" altLang="en-US" sz="1400" dirty="0" smtClean="0"/>
              <a:t> 수 </a:t>
            </a:r>
            <a:r>
              <a:rPr lang="en-US" altLang="ko-KR" sz="1400" dirty="0" smtClean="0"/>
              <a:t>17</a:t>
            </a:r>
            <a:r>
              <a:rPr lang="ko-KR" altLang="en-US" sz="1400" dirty="0" smtClean="0"/>
              <a:t>개</a:t>
            </a:r>
            <a:r>
              <a:rPr lang="en-US" altLang="ko-KR" sz="1400" dirty="0" smtClean="0"/>
              <a:t>(</a:t>
            </a:r>
            <a:r>
              <a:rPr lang="ko-KR" altLang="en-US" sz="1400" dirty="0" err="1" smtClean="0"/>
              <a:t>병실수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16</a:t>
            </a:r>
            <a:r>
              <a:rPr lang="ko-KR" altLang="en-US" sz="1400" dirty="0" smtClean="0"/>
              <a:t>개</a:t>
            </a:r>
            <a:r>
              <a:rPr lang="en-US" altLang="ko-KR" sz="1400" dirty="0" smtClean="0"/>
              <a:t>), </a:t>
            </a:r>
            <a:r>
              <a:rPr lang="ko-KR" altLang="en-US" sz="1400" dirty="0" smtClean="0"/>
              <a:t>전국 </a:t>
            </a:r>
            <a:r>
              <a:rPr lang="ko-KR" altLang="en-US" sz="1400" dirty="0" err="1" smtClean="0"/>
              <a:t>음압병상</a:t>
            </a:r>
            <a:r>
              <a:rPr lang="ko-KR" altLang="en-US" sz="1400" dirty="0" smtClean="0"/>
              <a:t> 가운데 제주의 확보 비율은 </a:t>
            </a:r>
            <a:r>
              <a:rPr lang="en-US" altLang="ko-KR" sz="1400" dirty="0" smtClean="0"/>
              <a:t>1.66%</a:t>
            </a:r>
            <a:r>
              <a:rPr lang="ko-KR" altLang="en-US" sz="1400" dirty="0" smtClean="0"/>
              <a:t>에 그침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endParaRPr lang="en-US" altLang="ko-KR" sz="1400" dirty="0"/>
          </a:p>
          <a:p>
            <a:pPr>
              <a:lnSpc>
                <a:spcPct val="150000"/>
              </a:lnSpc>
            </a:pPr>
            <a:r>
              <a:rPr lang="en-US" altLang="ko-KR" sz="1400" b="1" dirty="0" smtClean="0"/>
              <a:t>2020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3</a:t>
            </a:r>
            <a:r>
              <a:rPr lang="ko-KR" altLang="en-US" sz="1400" b="1" dirty="0" smtClean="0"/>
              <a:t>월 </a:t>
            </a:r>
            <a:r>
              <a:rPr lang="en-US" altLang="ko-KR" sz="1400" b="1" dirty="0"/>
              <a:t>2</a:t>
            </a:r>
            <a:r>
              <a:rPr lang="ko-KR" altLang="en-US" sz="1400" b="1" dirty="0" smtClean="0"/>
              <a:t>일</a:t>
            </a:r>
            <a:endParaRPr lang="en-US" altLang="ko-KR" sz="1400" b="1" dirty="0" smtClean="0"/>
          </a:p>
          <a:p>
            <a:pPr>
              <a:lnSpc>
                <a:spcPct val="150000"/>
              </a:lnSpc>
            </a:pPr>
            <a:r>
              <a:rPr lang="ko-KR" altLang="en-US" sz="1400" dirty="0" err="1" smtClean="0"/>
              <a:t>감염병</a:t>
            </a:r>
            <a:r>
              <a:rPr lang="ko-KR" altLang="en-US" sz="1400" dirty="0" smtClean="0"/>
              <a:t> 관리기관 </a:t>
            </a:r>
            <a:r>
              <a:rPr lang="en-US" altLang="ko-KR" sz="1400" dirty="0" smtClean="0"/>
              <a:t>3</a:t>
            </a:r>
            <a:r>
              <a:rPr lang="ko-KR" altLang="en-US" sz="1400" dirty="0" smtClean="0"/>
              <a:t>곳 대상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소개명령에 따라 </a:t>
            </a:r>
            <a:r>
              <a:rPr lang="en-US" altLang="ko-KR" sz="1400" dirty="0" smtClean="0"/>
              <a:t>444</a:t>
            </a:r>
            <a:r>
              <a:rPr lang="ko-KR" altLang="en-US" sz="1400" dirty="0" smtClean="0"/>
              <a:t>병상 확보</a:t>
            </a:r>
            <a:endParaRPr lang="en-US" altLang="ko-KR" sz="1400" dirty="0" smtClean="0"/>
          </a:p>
        </p:txBody>
      </p:sp>
      <p:sp>
        <p:nvSpPr>
          <p:cNvPr id="8" name="직사각형 7"/>
          <p:cNvSpPr/>
          <p:nvPr/>
        </p:nvSpPr>
        <p:spPr>
          <a:xfrm>
            <a:off x="1" y="266747"/>
            <a:ext cx="4170348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4161326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0285" y="346748"/>
            <a:ext cx="4160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‘</a:t>
            </a:r>
            <a:r>
              <a:rPr lang="ko-KR" altLang="en-US" b="1" dirty="0" smtClean="0"/>
              <a:t>코로나 </a:t>
            </a:r>
            <a:r>
              <a:rPr lang="en-US" altLang="ko-KR" b="1" dirty="0" smtClean="0"/>
              <a:t>19’ </a:t>
            </a:r>
            <a:r>
              <a:rPr lang="ko-KR" altLang="en-US" b="1" dirty="0" smtClean="0"/>
              <a:t>국면 제주도 내 의료 현황</a:t>
            </a:r>
            <a:endParaRPr lang="ko-KR" altLang="en-US" b="1" dirty="0"/>
          </a:p>
        </p:txBody>
      </p:sp>
      <p:sp>
        <p:nvSpPr>
          <p:cNvPr id="11" name="타원 10"/>
          <p:cNvSpPr/>
          <p:nvPr/>
        </p:nvSpPr>
        <p:spPr>
          <a:xfrm>
            <a:off x="472868" y="1078787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471158" y="2936695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469448" y="5113101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986373" y="6131332"/>
            <a:ext cx="80754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400" b="1" dirty="0" smtClean="0"/>
              <a:t>*</a:t>
            </a:r>
            <a:r>
              <a:rPr lang="ko-KR" altLang="en-US" sz="1400" b="1" dirty="0" smtClean="0"/>
              <a:t>참조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의료시설</a:t>
            </a:r>
            <a:r>
              <a:rPr lang="en-US" altLang="ko-KR" sz="1400" b="1" dirty="0" smtClean="0"/>
              <a:t>-</a:t>
            </a:r>
            <a:r>
              <a:rPr lang="ko-KR" altLang="en-US" sz="1400" b="1" dirty="0" smtClean="0"/>
              <a:t>인력 수준 상대적 열악</a:t>
            </a:r>
            <a:r>
              <a:rPr lang="en-US" altLang="ko-KR" sz="1400" b="1" dirty="0" smtClean="0"/>
              <a:t>. &lt;</a:t>
            </a:r>
            <a:r>
              <a:rPr lang="ko-KR" altLang="en-US" sz="1400" b="1" dirty="0" smtClean="0"/>
              <a:t>한라일보</a:t>
            </a:r>
            <a:r>
              <a:rPr lang="en-US" altLang="ko-KR" sz="1400" b="1" dirty="0" smtClean="0"/>
              <a:t>, 2020.03.12.&gt;</a:t>
            </a:r>
          </a:p>
          <a:p>
            <a:pPr algn="r"/>
            <a:r>
              <a:rPr lang="en-US" altLang="ko-KR" sz="1400" b="1" dirty="0" smtClean="0"/>
              <a:t>http://m.ihalla.com/article.php?aid=1583938800677304073</a:t>
            </a:r>
          </a:p>
        </p:txBody>
      </p:sp>
      <p:cxnSp>
        <p:nvCxnSpPr>
          <p:cNvPr id="16" name="직선 연결선 15"/>
          <p:cNvCxnSpPr/>
          <p:nvPr/>
        </p:nvCxnSpPr>
        <p:spPr>
          <a:xfrm>
            <a:off x="6665976" y="3143892"/>
            <a:ext cx="5252046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22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820" y="1066974"/>
            <a:ext cx="7910307" cy="5246116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4104" y="404800"/>
            <a:ext cx="3309089" cy="1955674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4104" y="2505075"/>
            <a:ext cx="3309089" cy="1824567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4105" y="4464718"/>
            <a:ext cx="3309088" cy="2199518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0" y="266747"/>
            <a:ext cx="4124325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4114295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0285" y="346748"/>
            <a:ext cx="4253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제주특별자치도청 홈페이지 메인 화면</a:t>
            </a:r>
            <a:endParaRPr lang="ko-KR" altLang="en-US" b="1" dirty="0"/>
          </a:p>
        </p:txBody>
      </p:sp>
      <p:sp>
        <p:nvSpPr>
          <p:cNvPr id="15" name="타원 14"/>
          <p:cNvSpPr/>
          <p:nvPr/>
        </p:nvSpPr>
        <p:spPr>
          <a:xfrm>
            <a:off x="932004" y="5075436"/>
            <a:ext cx="1150706" cy="111988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3139236" y="5073726"/>
            <a:ext cx="1150706" cy="111988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4236855" y="5072016"/>
            <a:ext cx="1150706" cy="111988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" name="직선 화살표 연결선 2"/>
          <p:cNvCxnSpPr/>
          <p:nvPr/>
        </p:nvCxnSpPr>
        <p:spPr>
          <a:xfrm flipV="1">
            <a:off x="2171700" y="1409700"/>
            <a:ext cx="6334125" cy="387667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화살표 연결선 5"/>
          <p:cNvCxnSpPr/>
          <p:nvPr/>
        </p:nvCxnSpPr>
        <p:spPr>
          <a:xfrm flipV="1">
            <a:off x="4236855" y="3390900"/>
            <a:ext cx="4268970" cy="176212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>
            <a:endCxn id="9" idx="1"/>
          </p:cNvCxnSpPr>
          <p:nvPr/>
        </p:nvCxnSpPr>
        <p:spPr>
          <a:xfrm>
            <a:off x="5495925" y="5534025"/>
            <a:ext cx="3178180" cy="3045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27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24" y="989465"/>
            <a:ext cx="4371057" cy="5317882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4475" y="4602184"/>
            <a:ext cx="5983695" cy="85383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4475" y="5535420"/>
            <a:ext cx="5983695" cy="859726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4475" y="998811"/>
            <a:ext cx="2830088" cy="235256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582025" y="897059"/>
            <a:ext cx="345239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 smtClean="0"/>
              <a:t>제주도는 </a:t>
            </a:r>
            <a:r>
              <a:rPr lang="en-US" altLang="ko-KR" sz="1400" b="1" dirty="0" smtClean="0"/>
              <a:t>1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20</a:t>
            </a:r>
            <a:r>
              <a:rPr lang="ko-KR" altLang="en-US" sz="1400" b="1" dirty="0" smtClean="0"/>
              <a:t>일부터 </a:t>
            </a:r>
            <a:r>
              <a:rPr lang="en-US" altLang="ko-KR" sz="1400" b="1" dirty="0" smtClean="0"/>
              <a:t>‘</a:t>
            </a:r>
            <a:r>
              <a:rPr lang="ko-KR" altLang="en-US" sz="1400" b="1" dirty="0" smtClean="0"/>
              <a:t>코로나</a:t>
            </a:r>
            <a:r>
              <a:rPr lang="en-US" altLang="ko-KR" sz="1400" b="1" dirty="0" smtClean="0"/>
              <a:t>19’ </a:t>
            </a:r>
            <a:r>
              <a:rPr lang="ko-KR" altLang="en-US" sz="1400" b="1" dirty="0" smtClean="0"/>
              <a:t>관련 합동브리핑을 도청 기자실에서 매일 진행함</a:t>
            </a:r>
            <a:endParaRPr lang="en-US" altLang="ko-KR" sz="1400" b="1" dirty="0" smtClean="0"/>
          </a:p>
          <a:p>
            <a:pPr>
              <a:lnSpc>
                <a:spcPct val="150000"/>
              </a:lnSpc>
            </a:pPr>
            <a:r>
              <a:rPr lang="en-US" altLang="ko-KR" sz="1400" b="1" dirty="0" smtClean="0"/>
              <a:t>4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17</a:t>
            </a:r>
            <a:r>
              <a:rPr lang="ko-KR" altLang="en-US" sz="1400" b="1" dirty="0" smtClean="0"/>
              <a:t>일 기준 </a:t>
            </a:r>
            <a:r>
              <a:rPr lang="en-US" altLang="ko-KR" sz="1400" b="1" dirty="0" smtClean="0"/>
              <a:t>75</a:t>
            </a:r>
            <a:r>
              <a:rPr lang="ko-KR" altLang="en-US" sz="1400" b="1" dirty="0" smtClean="0"/>
              <a:t>차례의 합동 브리핑을 실시함</a:t>
            </a:r>
            <a:endParaRPr lang="en-US" altLang="ko-KR" sz="1400" b="1" dirty="0" smtClean="0"/>
          </a:p>
          <a:p>
            <a:pPr>
              <a:lnSpc>
                <a:spcPct val="150000"/>
              </a:lnSpc>
            </a:pPr>
            <a:r>
              <a:rPr lang="ko-KR" altLang="en-US" sz="1400" b="1" dirty="0" smtClean="0"/>
              <a:t>합동 브리핑 영상은 제주도청 </a:t>
            </a:r>
            <a:r>
              <a:rPr lang="en-US" altLang="ko-KR" sz="1400" b="1" dirty="0" smtClean="0"/>
              <a:t>YouTube</a:t>
            </a:r>
            <a:r>
              <a:rPr lang="ko-KR" altLang="en-US" sz="1400" b="1" dirty="0" smtClean="0"/>
              <a:t>를 통해 제공되고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관련 내용은 </a:t>
            </a:r>
            <a:r>
              <a:rPr lang="en-US" altLang="ko-KR" sz="1400" b="1" dirty="0" smtClean="0"/>
              <a:t>&lt;</a:t>
            </a:r>
            <a:r>
              <a:rPr lang="ko-KR" altLang="en-US" sz="1400" b="1" dirty="0" smtClean="0"/>
              <a:t>브리핑자료</a:t>
            </a:r>
            <a:r>
              <a:rPr lang="en-US" altLang="ko-KR" sz="1400" b="1" dirty="0" smtClean="0"/>
              <a:t>&gt; </a:t>
            </a:r>
            <a:r>
              <a:rPr lang="ko-KR" altLang="en-US" sz="1400" b="1" dirty="0" smtClean="0"/>
              <a:t>코너를 통해 제공됨</a:t>
            </a:r>
            <a:endParaRPr lang="en-US" altLang="ko-KR" sz="1400" b="1" dirty="0" smtClean="0"/>
          </a:p>
          <a:p>
            <a:pPr>
              <a:lnSpc>
                <a:spcPct val="150000"/>
              </a:lnSpc>
            </a:pPr>
            <a:r>
              <a:rPr lang="en-US" altLang="ko-KR" sz="1400" b="1" u="sng" dirty="0" smtClean="0"/>
              <a:t>JIBS, KCTV</a:t>
            </a:r>
            <a:r>
              <a:rPr lang="ko-KR" altLang="en-US" sz="1400" b="1" u="sng" dirty="0" smtClean="0"/>
              <a:t>는 합동브리핑 내용을 매일 라이브로 제공함</a:t>
            </a:r>
            <a:endParaRPr lang="ko-KR" altLang="en-US" sz="1400" b="1" u="sng" dirty="0"/>
          </a:p>
        </p:txBody>
      </p:sp>
      <p:sp>
        <p:nvSpPr>
          <p:cNvPr id="24" name="직사각형 23"/>
          <p:cNvSpPr/>
          <p:nvPr/>
        </p:nvSpPr>
        <p:spPr>
          <a:xfrm>
            <a:off x="2714625" y="1790700"/>
            <a:ext cx="2080282" cy="13201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1" y="266747"/>
            <a:ext cx="4401084" cy="513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4393040" y="266775"/>
            <a:ext cx="139535" cy="51355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10285" y="346748"/>
            <a:ext cx="439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제주특별자치도청 홈페이지 브리핑자료</a:t>
            </a:r>
            <a:endParaRPr lang="ko-KR" altLang="en-US" b="1" dirty="0"/>
          </a:p>
        </p:txBody>
      </p:sp>
      <p:sp>
        <p:nvSpPr>
          <p:cNvPr id="31" name="오른쪽 화살표 30"/>
          <p:cNvSpPr/>
          <p:nvPr/>
        </p:nvSpPr>
        <p:spPr>
          <a:xfrm>
            <a:off x="4954599" y="2352782"/>
            <a:ext cx="285221" cy="22603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타원 31"/>
          <p:cNvSpPr/>
          <p:nvPr/>
        </p:nvSpPr>
        <p:spPr>
          <a:xfrm>
            <a:off x="8359312" y="1085251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타원 32"/>
          <p:cNvSpPr/>
          <p:nvPr/>
        </p:nvSpPr>
        <p:spPr>
          <a:xfrm>
            <a:off x="8359312" y="2018487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타원 33"/>
          <p:cNvSpPr/>
          <p:nvPr/>
        </p:nvSpPr>
        <p:spPr>
          <a:xfrm>
            <a:off x="8359312" y="2653530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타원 34"/>
          <p:cNvSpPr/>
          <p:nvPr/>
        </p:nvSpPr>
        <p:spPr>
          <a:xfrm>
            <a:off x="8359312" y="3627857"/>
            <a:ext cx="123290" cy="10274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873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2241</TotalTime>
  <Words>1957</Words>
  <Application>Microsoft Office PowerPoint</Application>
  <PresentationFormat>와이드스크린</PresentationFormat>
  <Paragraphs>230</Paragraphs>
  <Slides>32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32</vt:i4>
      </vt:variant>
    </vt:vector>
  </HeadingPairs>
  <TitlesOfParts>
    <vt:vector size="37" baseType="lpstr">
      <vt:lpstr>나눔고딕</vt:lpstr>
      <vt:lpstr>맑은 고딕</vt:lpstr>
      <vt:lpstr>맑은고딕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245</cp:revision>
  <cp:lastPrinted>2020-04-29T13:35:12Z</cp:lastPrinted>
  <dcterms:created xsi:type="dcterms:W3CDTF">2020-04-18T05:52:18Z</dcterms:created>
  <dcterms:modified xsi:type="dcterms:W3CDTF">2020-05-11T06:23:54Z</dcterms:modified>
</cp:coreProperties>
</file>