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58" r:id="rId6"/>
    <p:sldId id="282" r:id="rId7"/>
    <p:sldId id="283" r:id="rId8"/>
    <p:sldId id="281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4" r:id="rId23"/>
    <p:sldId id="275" r:id="rId24"/>
    <p:sldId id="276" r:id="rId25"/>
    <p:sldId id="277" r:id="rId26"/>
    <p:sldId id="278" r:id="rId27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090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87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855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68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776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27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17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277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9598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37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42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2ACA2-DF76-40AE-BCEC-2BD7CC2D02D6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E4C5-19C2-4A00-9256-388FA5E71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심사위원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ㅇㅇㅇ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(00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대학교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319695" y="3441701"/>
            <a:ext cx="6776564" cy="3107028"/>
            <a:chOff x="319695" y="228601"/>
            <a:chExt cx="6776564" cy="3107028"/>
          </a:xfrm>
        </p:grpSpPr>
        <p:grpSp>
          <p:nvGrpSpPr>
            <p:cNvPr id="13" name="그룹 12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22" name="직사각형 2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" name="직사각형 1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심사위원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0 0 0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(00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대학교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5976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2632303" y="957871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공경배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동의대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32303" y="1494202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박기용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동의대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319695" y="3437793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29" name="그룹 28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33" name="직사각형 32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34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직사각형 29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31" name="직사각형 30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32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2632303" y="957871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최수용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단국대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632303" y="1494202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김건휘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06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501837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2632303" y="848675"/>
              <a:ext cx="2566728" cy="685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신충섭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광운대</a:t>
              </a:r>
              <a:r>
                <a:rPr lang="en-US" altLang="ko-KR" sz="28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45126" y="1306326"/>
              <a:ext cx="2908168" cy="685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김혜숙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수원여대</a:t>
              </a:r>
              <a:r>
                <a:rPr lang="en-US" altLang="ko-KR" sz="28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645126" y="1754733"/>
              <a:ext cx="2908168" cy="685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최영심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수원여대</a:t>
              </a:r>
              <a:r>
                <a:rPr lang="en-US" altLang="ko-KR" sz="28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319695" y="3441701"/>
            <a:ext cx="6776564" cy="3107028"/>
            <a:chOff x="319695" y="228601"/>
            <a:chExt cx="6776564" cy="3107028"/>
          </a:xfrm>
        </p:grpSpPr>
        <p:grpSp>
          <p:nvGrpSpPr>
            <p:cNvPr id="37" name="그룹 36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41" name="직사각형 40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2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8" name="직사각형 3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발표자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한춘미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상명대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40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5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501837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2632303" y="848675"/>
              <a:ext cx="2566728" cy="781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성백순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32303" y="1290118"/>
              <a:ext cx="2566728" cy="781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문성식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632303" y="1738525"/>
              <a:ext cx="2566728" cy="781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김주현 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28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379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김호석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가톨릭관동대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319695" y="3429001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박재연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한국관광대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39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김효근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319695" y="3429001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신형철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경기대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0478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조미희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경희대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09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635325" y="1370736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1805117" y="998592"/>
              <a:ext cx="494718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박계영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길식문화전략연구원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805117" y="1509286"/>
              <a:ext cx="38459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문환식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광주요리학원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319695" y="3393832"/>
            <a:ext cx="6776564" cy="3107028"/>
            <a:chOff x="319695" y="228601"/>
            <a:chExt cx="6776564" cy="3107028"/>
          </a:xfrm>
        </p:grpSpPr>
        <p:grpSp>
          <p:nvGrpSpPr>
            <p:cNvPr id="36" name="그룹 3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39" name="그룹 38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43" name="직사각형 42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44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직사각형 39"/>
              <p:cNvSpPr/>
              <p:nvPr/>
            </p:nvSpPr>
            <p:spPr>
              <a:xfrm>
                <a:off x="1302798" y="1371235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41" name="직사각형 40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42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직사각형 36"/>
            <p:cNvSpPr/>
            <p:nvPr/>
          </p:nvSpPr>
          <p:spPr>
            <a:xfrm>
              <a:off x="2515743" y="998837"/>
              <a:ext cx="34788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이윤정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인천재능대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515743" y="1448166"/>
              <a:ext cx="34788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윤예리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인천재능대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4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249356" y="228600"/>
            <a:ext cx="6776564" cy="3107028"/>
            <a:chOff x="319695" y="228601"/>
            <a:chExt cx="6776564" cy="3107028"/>
          </a:xfrm>
        </p:grpSpPr>
        <p:grpSp>
          <p:nvGrpSpPr>
            <p:cNvPr id="36" name="그룹 3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39" name="그룹 38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43" name="직사각형 42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44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직사각형 39"/>
              <p:cNvSpPr/>
              <p:nvPr/>
            </p:nvSpPr>
            <p:spPr>
              <a:xfrm>
                <a:off x="1302798" y="1371235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41" name="직사각형 40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42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직사각형 36"/>
            <p:cNvSpPr/>
            <p:nvPr/>
          </p:nvSpPr>
          <p:spPr>
            <a:xfrm>
              <a:off x="2568494" y="1014830"/>
              <a:ext cx="34788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윤예리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인천재능대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511588" y="1448166"/>
              <a:ext cx="359265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이윤정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인천재능대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29247" y="3415650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발표자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김건휘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26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2632303" y="1001331"/>
              <a:ext cx="34788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정영복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우송정보대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32304" y="1494202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민경천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우송대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319695" y="3437793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29" name="그룹 28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33" name="직사각형 32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34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직사각형 29"/>
              <p:cNvSpPr/>
              <p:nvPr/>
            </p:nvSpPr>
            <p:spPr>
              <a:xfrm>
                <a:off x="1416924" y="1295227"/>
                <a:ext cx="138204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발표자</a:t>
                </a:r>
                <a:endParaRPr lang="ko-KR" altLang="en-US" sz="3600" kern="0" spc="0" dirty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  <p:sp>
            <p:nvSpPr>
              <p:cNvPr id="31" name="직사각형 30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32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42751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2632303" y="957871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남혜영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대원대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632303" y="1494202"/>
              <a:ext cx="27446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김태인</a:t>
              </a:r>
              <a:r>
                <a:rPr lang="ko-KR" altLang="en-US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0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000" kern="0" dirty="0">
                <a:solidFill>
                  <a:srgbClr val="000000"/>
                </a:solidFill>
                <a:latin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3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1053421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신태화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백석예술대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95013" y="3429001"/>
            <a:ext cx="7225915" cy="3107028"/>
            <a:chOff x="95013" y="228601"/>
            <a:chExt cx="7225915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5013" y="1119697"/>
              <a:ext cx="722591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2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김태순</a:t>
              </a:r>
              <a:r>
                <a:rPr lang="ko-KR" altLang="en-US" sz="32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2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2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서울호서직업전문학교</a:t>
              </a:r>
              <a:r>
                <a:rPr lang="en-US" altLang="ko-KR" sz="32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218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949638"/>
              <a:ext cx="5432191" cy="1151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5000" b="1" kern="0" dirty="0" smtClean="0">
                  <a:solidFill>
                    <a:srgbClr val="00206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방역 관리 담당자</a:t>
              </a:r>
              <a:endParaRPr lang="ko-KR" altLang="en-US" sz="5000" kern="0" spc="0" dirty="0">
                <a:solidFill>
                  <a:srgbClr val="00206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93773" y="317222"/>
              <a:ext cx="3028393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</a:t>
              </a: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추계학술대회</a:t>
              </a:r>
              <a:endParaRPr lang="ko-KR" altLang="en-US" sz="1600" kern="0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그룹 23"/>
          <p:cNvGrpSpPr/>
          <p:nvPr/>
        </p:nvGrpSpPr>
        <p:grpSpPr>
          <a:xfrm>
            <a:off x="319695" y="3402624"/>
            <a:ext cx="6776564" cy="3107028"/>
            <a:chOff x="319695" y="228601"/>
            <a:chExt cx="6776564" cy="3107028"/>
          </a:xfrm>
        </p:grpSpPr>
        <p:grpSp>
          <p:nvGrpSpPr>
            <p:cNvPr id="25" name="그룹 24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29" name="직사각형 2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0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6" name="직사각형 25"/>
            <p:cNvSpPr/>
            <p:nvPr/>
          </p:nvSpPr>
          <p:spPr>
            <a:xfrm>
              <a:off x="520372" y="593135"/>
              <a:ext cx="6375194" cy="1578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7200" kern="0" dirty="0" smtClean="0">
                  <a:solidFill>
                    <a:srgbClr val="00206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접 수 안 내</a:t>
              </a:r>
              <a:endParaRPr lang="ko-KR" altLang="en-US" sz="7200" kern="0" spc="0" dirty="0">
                <a:solidFill>
                  <a:srgbClr val="00206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193773" y="317222"/>
              <a:ext cx="3028393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</a:t>
              </a: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추계학술대회</a:t>
              </a:r>
              <a:endParaRPr lang="ko-KR" altLang="en-US" sz="1600" kern="0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8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638663" y="1897464"/>
            <a:ext cx="6477904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이명호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신한대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319695" y="3429001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김형일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가톨릭관동대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28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장정민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그룹 24"/>
          <p:cNvGrpSpPr/>
          <p:nvPr/>
        </p:nvGrpSpPr>
        <p:grpSpPr>
          <a:xfrm>
            <a:off x="319695" y="3429001"/>
            <a:ext cx="6776564" cy="3107028"/>
            <a:chOff x="319695" y="228601"/>
            <a:chExt cx="6776564" cy="3107028"/>
          </a:xfrm>
        </p:grpSpPr>
        <p:grpSp>
          <p:nvGrpSpPr>
            <p:cNvPr id="26" name="그룹 25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30" name="직사각형 29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1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직사각형 2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이종필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오산대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71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067520" y="953768"/>
                <a:ext cx="5432191" cy="8551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강연자</a:t>
                </a:r>
                <a:r>
                  <a:rPr lang="ko-KR" altLang="en-US" sz="36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 </a:t>
                </a:r>
                <a:r>
                  <a:rPr lang="ko-KR" altLang="en-US" sz="3600" b="1" kern="0" dirty="0" smtClean="0">
                    <a:solidFill>
                      <a:srgbClr val="000000"/>
                    </a:solidFill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조태권 회장</a:t>
                </a:r>
                <a:endPara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94933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3270495" y="1812650"/>
              <a:ext cx="1026243" cy="579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3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㈜화요</a:t>
              </a:r>
              <a:endParaRPr lang="en-US" altLang="ko-KR" sz="2300" b="1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319695" y="3358662"/>
            <a:ext cx="6776564" cy="3107028"/>
            <a:chOff x="319695" y="228601"/>
            <a:chExt cx="6776564" cy="3107028"/>
          </a:xfrm>
        </p:grpSpPr>
        <p:grpSp>
          <p:nvGrpSpPr>
            <p:cNvPr id="36" name="그룹 3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38" name="그룹 37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42" name="직사각형 41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43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9" name="직사각형 38"/>
              <p:cNvSpPr/>
              <p:nvPr/>
            </p:nvSpPr>
            <p:spPr>
              <a:xfrm>
                <a:off x="1067520" y="953768"/>
                <a:ext cx="5432191" cy="978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강연자</a:t>
                </a:r>
                <a:r>
                  <a:rPr lang="ko-KR" altLang="en-US" sz="36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 </a:t>
                </a:r>
                <a:r>
                  <a:rPr lang="ko-KR" altLang="en-US" sz="3600" b="1" kern="0" dirty="0" smtClean="0">
                    <a:solidFill>
                      <a:srgbClr val="000000"/>
                    </a:solidFill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이재식 </a:t>
                </a:r>
                <a:r>
                  <a:rPr lang="ko-KR" altLang="en-US" sz="3600" b="1" kern="0" dirty="0">
                    <a:solidFill>
                      <a:srgbClr val="000000"/>
                    </a:solidFill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과</a:t>
                </a:r>
                <a:r>
                  <a:rPr lang="ko-KR" altLang="en-US" sz="3600" b="1" kern="0" dirty="0" smtClean="0">
                    <a:solidFill>
                      <a:srgbClr val="000000"/>
                    </a:solidFill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장</a:t>
                </a:r>
                <a:endPara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endParaRPr>
              </a:p>
            </p:txBody>
          </p:sp>
          <p:sp>
            <p:nvSpPr>
              <p:cNvPr id="40" name="직사각형 39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41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94933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직사각형 36"/>
            <p:cNvSpPr/>
            <p:nvPr/>
          </p:nvSpPr>
          <p:spPr>
            <a:xfrm>
              <a:off x="1948016" y="1789453"/>
              <a:ext cx="3671197" cy="516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0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농림축산식품부 외식산업진흥과</a:t>
              </a:r>
              <a:endParaRPr lang="en-US" altLang="ko-KR" sz="2000" b="1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34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6" name="그룹 15"/>
            <p:cNvGrpSpPr/>
            <p:nvPr/>
          </p:nvGrpSpPr>
          <p:grpSpPr>
            <a:xfrm>
              <a:off x="319695" y="228601"/>
              <a:ext cx="6776564" cy="3107028"/>
              <a:chOff x="319695" y="228601"/>
              <a:chExt cx="6776564" cy="3107028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319695" y="228601"/>
                <a:ext cx="6776564" cy="3107028"/>
                <a:chOff x="5293217" y="1596980"/>
                <a:chExt cx="4340180" cy="2601533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5293217" y="1596980"/>
                  <a:ext cx="4340180" cy="26015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5" name="_x571220832" descr="EMB00000f38161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5306095" y="2825626"/>
                  <a:ext cx="4314423" cy="1357952"/>
                </a:xfrm>
                <a:prstGeom prst="rect">
                  <a:avLst/>
                </a:prstGeom>
                <a:noFill/>
                <a:ln w="28575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" name="직사각형 17"/>
              <p:cNvSpPr/>
              <p:nvPr/>
            </p:nvSpPr>
            <p:spPr>
              <a:xfrm>
                <a:off x="1067520" y="953768"/>
                <a:ext cx="5432191" cy="978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24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강연자</a:t>
                </a:r>
                <a:r>
                  <a:rPr lang="ko-KR" altLang="en-US" sz="3600" kern="0" spc="0" dirty="0" smtClean="0">
                    <a:solidFill>
                      <a:srgbClr val="000000"/>
                    </a:solidFill>
                    <a:effectLst/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 </a:t>
                </a:r>
                <a:r>
                  <a:rPr lang="ko-KR" altLang="en-US" sz="3600" b="1" kern="0" dirty="0" smtClean="0">
                    <a:solidFill>
                      <a:srgbClr val="000000"/>
                    </a:solidFill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이정훈 소장</a:t>
                </a:r>
                <a:endPara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155140" y="305980"/>
                <a:ext cx="3028394" cy="431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 latinLnBrk="0">
                  <a:lnSpc>
                    <a:spcPct val="160000"/>
                  </a:lnSpc>
                </a:pPr>
                <a:r>
                  <a:rPr lang="ko-KR" altLang="en-US" sz="1600" kern="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함초롬바탕" panose="02030604000101010101" pitchFamily="18" charset="-127"/>
                    <a:ea typeface="함초롬바탕" panose="02030604000101010101" pitchFamily="18" charset="-127"/>
                  </a:rPr>
                  <a:t>한국외식경영학회 추계학술대회</a:t>
                </a:r>
                <a:endPara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</a:endParaRPr>
              </a:p>
            </p:txBody>
          </p:sp>
          <p:pic>
            <p:nvPicPr>
              <p:cNvPr id="1029" name="_x575179288" descr="EMB00000f38161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43" y="2394933"/>
                <a:ext cx="2384457" cy="575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직사각형 1"/>
            <p:cNvSpPr/>
            <p:nvPr/>
          </p:nvSpPr>
          <p:spPr>
            <a:xfrm>
              <a:off x="2288654" y="1654027"/>
              <a:ext cx="2989921" cy="6586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3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㈜</a:t>
              </a:r>
              <a:r>
                <a:rPr lang="ko-KR" altLang="en-US" sz="23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서울경제라이프점프</a:t>
              </a:r>
              <a:endParaRPr lang="en-US" altLang="ko-KR" sz="2300" b="1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319695" y="3358662"/>
            <a:ext cx="6776564" cy="3107028"/>
            <a:chOff x="319695" y="228601"/>
            <a:chExt cx="6776564" cy="3107028"/>
          </a:xfrm>
        </p:grpSpPr>
        <p:grpSp>
          <p:nvGrpSpPr>
            <p:cNvPr id="38" name="그룹 37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직사각형 38"/>
            <p:cNvSpPr/>
            <p:nvPr/>
          </p:nvSpPr>
          <p:spPr>
            <a:xfrm>
              <a:off x="991875" y="1110571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좌장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김태희 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경희대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4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144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4" y="1295499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조미희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경희대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en-US" altLang="ko-KR" sz="3600" b="1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그룹 35"/>
          <p:cNvGrpSpPr/>
          <p:nvPr/>
        </p:nvGrpSpPr>
        <p:grpSpPr>
          <a:xfrm>
            <a:off x="319695" y="3358662"/>
            <a:ext cx="6776564" cy="3107028"/>
            <a:chOff x="319695" y="228601"/>
            <a:chExt cx="6776564" cy="3107028"/>
          </a:xfrm>
        </p:grpSpPr>
        <p:grpSp>
          <p:nvGrpSpPr>
            <p:cNvPr id="38" name="그룹 37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직사각형 38"/>
            <p:cNvSpPr/>
            <p:nvPr/>
          </p:nvSpPr>
          <p:spPr>
            <a:xfrm>
              <a:off x="991875" y="1110571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노용휘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명지대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4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294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4" y="1295499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성백순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장안대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en-US" altLang="ko-KR" sz="3600" b="1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그룹 35"/>
          <p:cNvGrpSpPr/>
          <p:nvPr/>
        </p:nvGrpSpPr>
        <p:grpSpPr>
          <a:xfrm>
            <a:off x="319695" y="3358662"/>
            <a:ext cx="6776564" cy="3107028"/>
            <a:chOff x="319695" y="228601"/>
            <a:chExt cx="6776564" cy="3107028"/>
          </a:xfrm>
        </p:grpSpPr>
        <p:grpSp>
          <p:nvGrpSpPr>
            <p:cNvPr id="38" name="그룹 37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직사각형 38"/>
            <p:cNvSpPr/>
            <p:nvPr/>
          </p:nvSpPr>
          <p:spPr>
            <a:xfrm>
              <a:off x="991875" y="1110571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신형철 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경기대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4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27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4" y="1295499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이상규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교수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경희대</a:t>
              </a:r>
              <a:r>
                <a:rPr lang="en-US" altLang="ko-KR" sz="3600" b="1" kern="0" dirty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en-US" altLang="ko-KR" sz="3600" b="1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그룹 35"/>
          <p:cNvGrpSpPr/>
          <p:nvPr/>
        </p:nvGrpSpPr>
        <p:grpSpPr>
          <a:xfrm>
            <a:off x="319695" y="3358662"/>
            <a:ext cx="6776564" cy="3107028"/>
            <a:chOff x="319695" y="228601"/>
            <a:chExt cx="6776564" cy="3107028"/>
          </a:xfrm>
        </p:grpSpPr>
        <p:grpSp>
          <p:nvGrpSpPr>
            <p:cNvPr id="38" name="그룹 37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직사각형 38"/>
            <p:cNvSpPr/>
            <p:nvPr/>
          </p:nvSpPr>
          <p:spPr>
            <a:xfrm>
              <a:off x="991875" y="1110571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토론자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진익준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대표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경기대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4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94933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49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00055" y="256374"/>
            <a:ext cx="11678600" cy="6409345"/>
            <a:chOff x="319695" y="228601"/>
            <a:chExt cx="6776564" cy="3107028"/>
          </a:xfrm>
        </p:grpSpPr>
        <p:grpSp>
          <p:nvGrpSpPr>
            <p:cNvPr id="5" name="그룹 4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0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3063720"/>
                <a:ext cx="4314423" cy="1119858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직사각형 5"/>
            <p:cNvSpPr/>
            <p:nvPr/>
          </p:nvSpPr>
          <p:spPr>
            <a:xfrm>
              <a:off x="460866" y="728889"/>
              <a:ext cx="6375194" cy="15460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5000" kern="0" dirty="0" smtClean="0">
                  <a:solidFill>
                    <a:srgbClr val="00206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접 수 안 내</a:t>
              </a:r>
              <a:endParaRPr lang="ko-KR" altLang="en-US" sz="15000" kern="0" spc="0" dirty="0">
                <a:solidFill>
                  <a:srgbClr val="00206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072296" y="317222"/>
              <a:ext cx="5271347" cy="558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5000" kern="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</a:t>
              </a:r>
              <a:r>
                <a:rPr lang="ko-KR" altLang="en-US" sz="50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추계학술대회</a:t>
              </a:r>
              <a:endParaRPr lang="ko-KR" altLang="en-US" sz="5000" kern="0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8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5473" y="2463564"/>
              <a:ext cx="2484991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3572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00055" y="256374"/>
            <a:ext cx="11678600" cy="6409345"/>
            <a:chOff x="319695" y="228601"/>
            <a:chExt cx="6776564" cy="3107028"/>
          </a:xfrm>
        </p:grpSpPr>
        <p:grpSp>
          <p:nvGrpSpPr>
            <p:cNvPr id="5" name="그룹 4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0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3063720"/>
                <a:ext cx="4314423" cy="1119858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직사각형 5"/>
            <p:cNvSpPr/>
            <p:nvPr/>
          </p:nvSpPr>
          <p:spPr>
            <a:xfrm>
              <a:off x="520371" y="559152"/>
              <a:ext cx="6375194" cy="1746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7000" kern="0" dirty="0" smtClean="0">
                  <a:solidFill>
                    <a:srgbClr val="00206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접 수 처</a:t>
              </a:r>
              <a:endParaRPr lang="ko-KR" altLang="en-US" sz="17000" kern="0" spc="0" dirty="0">
                <a:solidFill>
                  <a:srgbClr val="00206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072296" y="317222"/>
              <a:ext cx="5271347" cy="558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5000" kern="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</a:t>
              </a:r>
              <a:r>
                <a:rPr lang="ko-KR" altLang="en-US" sz="50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추계학술대회</a:t>
              </a:r>
              <a:endParaRPr lang="ko-KR" altLang="en-US" sz="5000" kern="0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8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5473" y="2463564"/>
              <a:ext cx="2484991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796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른쪽 화살표 3"/>
          <p:cNvSpPr/>
          <p:nvPr/>
        </p:nvSpPr>
        <p:spPr>
          <a:xfrm>
            <a:off x="3109109" y="3311089"/>
            <a:ext cx="5935275" cy="2396691"/>
          </a:xfrm>
          <a:prstGeom prst="rightArrow">
            <a:avLst>
              <a:gd name="adj1" fmla="val 50000"/>
              <a:gd name="adj2" fmla="val 76478"/>
            </a:avLst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259561" y="1181645"/>
            <a:ext cx="9634369" cy="1236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60000"/>
              </a:lnSpc>
            </a:pPr>
            <a:r>
              <a:rPr lang="ko-KR" altLang="en-US" sz="5400" b="1" kern="0" dirty="0">
                <a:ln w="0"/>
                <a:latin typeface="함초롬바탕" panose="02030604000101010101" pitchFamily="18" charset="-127"/>
                <a:ea typeface="함초롬바탕" panose="02030604000101010101" pitchFamily="18" charset="-127"/>
              </a:rPr>
              <a:t>한국외식경영학회 추계학술대회</a:t>
            </a:r>
            <a:endParaRPr lang="ko-KR" altLang="en-US" sz="5400" b="1" kern="0" dirty="0">
              <a:ln w="0"/>
              <a:latin typeface="함초롬바탕" panose="02030604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7150" y="288757"/>
            <a:ext cx="11598442" cy="6333423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58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2377" y="123469"/>
            <a:ext cx="5270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&lt; </a:t>
            </a:r>
            <a:r>
              <a:rPr lang="ko-KR" altLang="en-US" sz="54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식 사 안 내 </a:t>
            </a:r>
            <a:r>
              <a:rPr lang="en-US" altLang="ko-KR" sz="54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&gt;</a:t>
            </a:r>
            <a:endParaRPr lang="ko-KR" altLang="en-US" sz="5400" dirty="0">
              <a:latin typeface="경기천년바탕OTF Bold" panose="02020803020101020101" pitchFamily="18" charset="-127"/>
              <a:ea typeface="경기천년바탕OTF Bold" panose="020208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246065" y="5744688"/>
            <a:ext cx="2613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AT</a:t>
            </a:r>
            <a:r>
              <a:rPr lang="ko-KR" altLang="en-US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건물 횡단보도 건너편</a:t>
            </a:r>
            <a:endParaRPr lang="en-US" altLang="ko-KR" b="1" dirty="0" smtClean="0">
              <a:solidFill>
                <a:srgbClr val="000000"/>
              </a:solidFill>
              <a:latin typeface="경기천년바탕OTF Bold" panose="02020803020101020101" pitchFamily="18" charset="-127"/>
              <a:ea typeface="경기천년바탕OTF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“ </a:t>
            </a:r>
            <a:r>
              <a:rPr lang="ko-KR" altLang="en-US" b="1" dirty="0" err="1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우촌</a:t>
            </a:r>
            <a:r>
              <a:rPr lang="ko-KR" altLang="en-US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 오른쪽 건물 </a:t>
            </a:r>
            <a:r>
              <a:rPr lang="en-US" altLang="ko-KR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2</a:t>
            </a:r>
            <a:r>
              <a:rPr lang="ko-KR" altLang="en-US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층 </a:t>
            </a:r>
            <a:r>
              <a:rPr lang="en-US" altLang="ko-KR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”</a:t>
            </a:r>
            <a:r>
              <a:rPr lang="ko-KR" altLang="en-US" b="1" dirty="0" smtClean="0">
                <a:solidFill>
                  <a:srgbClr val="00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 </a:t>
            </a:r>
            <a:endParaRPr lang="ko-KR" altLang="en-US" dirty="0">
              <a:latin typeface="경기천년바탕OTF Bold" panose="02020803020101020101" pitchFamily="18" charset="-127"/>
              <a:ea typeface="경기천년바탕OTF Bold" panose="020208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114" y="3927729"/>
            <a:ext cx="4183674" cy="250614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256" y="3116216"/>
            <a:ext cx="8329190" cy="675512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3320361" y="1376975"/>
            <a:ext cx="5527830" cy="1302237"/>
            <a:chOff x="3582162" y="1936544"/>
            <a:chExt cx="6280469" cy="1416663"/>
          </a:xfrm>
        </p:grpSpPr>
        <p:sp>
          <p:nvSpPr>
            <p:cNvPr id="6" name="직사각형 5"/>
            <p:cNvSpPr/>
            <p:nvPr/>
          </p:nvSpPr>
          <p:spPr>
            <a:xfrm>
              <a:off x="3912672" y="1975156"/>
              <a:ext cx="5744615" cy="1305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400" b="1" dirty="0" err="1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가게명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: </a:t>
              </a:r>
              <a:r>
                <a:rPr lang="ko-KR" altLang="en-US" sz="2400" b="1" dirty="0" err="1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보쌈마루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양재</a:t>
              </a:r>
              <a:r>
                <a:rPr lang="en-US" altLang="ko-KR" sz="2400" b="1" dirty="0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AT</a:t>
              </a:r>
              <a:r>
                <a:rPr lang="ko-KR" altLang="en-US" sz="2400" b="1" dirty="0" smtClean="0">
                  <a:solidFill>
                    <a:srgbClr val="000000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점</a:t>
              </a:r>
              <a:endParaRPr lang="en-US" altLang="ko-KR" sz="2400" b="1" dirty="0" smtClean="0">
                <a:solidFill>
                  <a:srgbClr val="00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위    치</a:t>
              </a:r>
              <a:r>
                <a:rPr lang="en-US" altLang="ko-KR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: </a:t>
              </a:r>
              <a:r>
                <a:rPr lang="ko-KR" altLang="en-US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양재동 </a:t>
              </a:r>
              <a:r>
                <a:rPr lang="en-US" altLang="ko-KR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327-13 </a:t>
              </a:r>
              <a:r>
                <a:rPr lang="ko-KR" altLang="en-US" sz="2400" b="1" dirty="0" err="1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명진빌딩</a:t>
              </a:r>
              <a:r>
                <a:rPr lang="ko-KR" altLang="en-US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r>
                <a:rPr lang="en-US" altLang="ko-KR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2</a:t>
              </a:r>
              <a:r>
                <a:rPr lang="ko-KR" altLang="en-US" sz="2400" b="1" dirty="0" smtClean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endParaRPr lang="en-US" altLang="ko-KR" sz="2400" b="1" dirty="0" smtClean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582162" y="1936544"/>
              <a:ext cx="6280469" cy="14166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/>
          <a:srcRect l="12992" t="27107" b="44616"/>
          <a:stretch/>
        </p:blipFill>
        <p:spPr>
          <a:xfrm>
            <a:off x="6766060" y="3872812"/>
            <a:ext cx="3353885" cy="179079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타원 19"/>
          <p:cNvSpPr/>
          <p:nvPr/>
        </p:nvSpPr>
        <p:spPr>
          <a:xfrm>
            <a:off x="4360984" y="3999004"/>
            <a:ext cx="1846384" cy="192890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20"/>
          <p:cNvSpPr/>
          <p:nvPr/>
        </p:nvSpPr>
        <p:spPr>
          <a:xfrm>
            <a:off x="6252751" y="4583569"/>
            <a:ext cx="470768" cy="298052"/>
          </a:xfrm>
          <a:prstGeom prst="rightArrow">
            <a:avLst>
              <a:gd name="adj1" fmla="val 50000"/>
              <a:gd name="adj2" fmla="val 73599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연결선 22"/>
          <p:cNvCxnSpPr/>
          <p:nvPr/>
        </p:nvCxnSpPr>
        <p:spPr>
          <a:xfrm flipV="1">
            <a:off x="7467054" y="6596120"/>
            <a:ext cx="2055015" cy="1914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1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EBE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-1"/>
            <a:ext cx="12192000" cy="1415563"/>
          </a:xfrm>
          <a:prstGeom prst="rect">
            <a:avLst/>
          </a:prstGeom>
          <a:solidFill>
            <a:srgbClr val="DFDFDF"/>
          </a:solidFill>
          <a:ln>
            <a:solidFill>
              <a:srgbClr val="DFDF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286607" y="1769147"/>
            <a:ext cx="9618786" cy="473526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/>
          </a:p>
        </p:txBody>
      </p:sp>
      <p:sp>
        <p:nvSpPr>
          <p:cNvPr id="9" name="직사각형 8"/>
          <p:cNvSpPr/>
          <p:nvPr/>
        </p:nvSpPr>
        <p:spPr>
          <a:xfrm>
            <a:off x="1069729" y="1539989"/>
            <a:ext cx="10087709" cy="5203711"/>
          </a:xfrm>
          <a:prstGeom prst="rect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6" name="Picture 8" descr="유튜브가 12년 만에 로고를 바꾼 이유 2017 | HYPEBEAST.KR | 하입비스트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8" b="35154"/>
          <a:stretch/>
        </p:blipFill>
        <p:spPr bwMode="auto">
          <a:xfrm>
            <a:off x="2370243" y="2239075"/>
            <a:ext cx="3788826" cy="83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6057399" y="2277431"/>
            <a:ext cx="34884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b="1" dirty="0" smtClean="0">
                <a:solidFill>
                  <a:srgbClr val="272727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온라인 생중계</a:t>
            </a:r>
            <a:endParaRPr lang="ko-KR" altLang="en-US" sz="4800" dirty="0">
              <a:solidFill>
                <a:srgbClr val="272727"/>
              </a:solidFill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2532796" y="3189319"/>
            <a:ext cx="7662619" cy="2003023"/>
            <a:chOff x="3020891" y="4136781"/>
            <a:chExt cx="7662619" cy="2003023"/>
          </a:xfrm>
        </p:grpSpPr>
        <p:pic>
          <p:nvPicPr>
            <p:cNvPr id="2058" name="Picture 10" descr="NCSOUND 유튜브 채널 공식 론칭!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85" t="46805"/>
            <a:stretch/>
          </p:blipFill>
          <p:spPr bwMode="auto">
            <a:xfrm>
              <a:off x="3020891" y="4136781"/>
              <a:ext cx="7662619" cy="2003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직사각형 16"/>
            <p:cNvSpPr/>
            <p:nvPr/>
          </p:nvSpPr>
          <p:spPr>
            <a:xfrm>
              <a:off x="3341073" y="4500565"/>
              <a:ext cx="46236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ko-KR" altLang="en-US" sz="3200" b="1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채널</a:t>
              </a:r>
              <a:r>
                <a:rPr lang="en-US" altLang="ko-KR" sz="3200" b="1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:</a:t>
              </a:r>
              <a:r>
                <a:rPr lang="ko-KR" altLang="en-US" sz="3200" b="1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 </a:t>
              </a:r>
              <a:endParaRPr lang="ko-KR" altLang="en-US" sz="3200" dirty="0">
                <a:latin typeface="경기천년바탕OTF Bold" panose="02020803020101020101" pitchFamily="18" charset="-127"/>
                <a:ea typeface="경기천년바탕OTF Bold" panose="02020803020101020101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1925515" y="43515"/>
            <a:ext cx="7807570" cy="13285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10738" y="-18431"/>
            <a:ext cx="112371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‘</a:t>
            </a: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한국외식경영학회</a:t>
            </a:r>
            <a:r>
              <a:rPr lang="en-US" altLang="ko-KR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’</a:t>
            </a: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를 </a:t>
            </a:r>
            <a:r>
              <a:rPr lang="ko-KR" altLang="en-US" sz="2800" dirty="0" smtClean="0">
                <a:solidFill>
                  <a:srgbClr val="FF000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구독</a:t>
            </a: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하신 후 </a:t>
            </a:r>
            <a:r>
              <a:rPr lang="ko-KR" altLang="en-US" sz="2800" dirty="0" smtClean="0">
                <a:solidFill>
                  <a:srgbClr val="00206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접속</a:t>
            </a: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하시면 </a:t>
            </a:r>
            <a:endParaRPr lang="en-US" altLang="ko-KR" sz="2800" dirty="0" smtClean="0">
              <a:latin typeface="경기천년바탕OTF Bold" panose="02020803020101020101" pitchFamily="18" charset="-127"/>
              <a:ea typeface="경기천년바탕OTF Bold" panose="020208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현장을 </a:t>
            </a:r>
            <a:r>
              <a:rPr lang="en-US" altLang="ko-KR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“</a:t>
            </a:r>
            <a:r>
              <a:rPr lang="ko-KR" altLang="en-US" sz="2800" dirty="0" smtClean="0">
                <a:solidFill>
                  <a:srgbClr val="00206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실시간 중계 방송</a:t>
            </a:r>
            <a:r>
              <a:rPr lang="en-US" altLang="ko-KR" sz="2800" dirty="0" smtClean="0">
                <a:solidFill>
                  <a:srgbClr val="002060"/>
                </a:solidFill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”</a:t>
            </a:r>
            <a:r>
              <a:rPr lang="ko-KR" altLang="en-US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으로 보실 수 있습니다</a:t>
            </a:r>
            <a:r>
              <a:rPr lang="en-US" altLang="ko-KR" sz="2800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rPr>
              <a:t>. </a:t>
            </a:r>
          </a:p>
        </p:txBody>
      </p:sp>
      <p:pic>
        <p:nvPicPr>
          <p:cNvPr id="21" name="Picture 2" descr="유튜브 구독자 늘리기 - 유튜브 구독버튼 만들기 : 네이버 블로그 | 로고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076" y="5141476"/>
            <a:ext cx="1885072" cy="70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그룹 21"/>
          <p:cNvGrpSpPr/>
          <p:nvPr/>
        </p:nvGrpSpPr>
        <p:grpSpPr>
          <a:xfrm>
            <a:off x="6620127" y="4978113"/>
            <a:ext cx="1965933" cy="870265"/>
            <a:chOff x="4824271" y="3638614"/>
            <a:chExt cx="1965933" cy="870265"/>
          </a:xfrm>
        </p:grpSpPr>
        <p:pic>
          <p:nvPicPr>
            <p:cNvPr id="23" name="Picture 12" descr="유튜브 스타 되기] 1. 유튜브, 지금 시작하면 되나요?! | 대학내일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02" r="81611"/>
            <a:stretch/>
          </p:blipFill>
          <p:spPr bwMode="auto">
            <a:xfrm>
              <a:off x="5961809" y="3638614"/>
              <a:ext cx="828395" cy="870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직사각형 23"/>
            <p:cNvSpPr/>
            <p:nvPr/>
          </p:nvSpPr>
          <p:spPr>
            <a:xfrm>
              <a:off x="4824271" y="3930870"/>
              <a:ext cx="118974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800" b="1" dirty="0" smtClean="0">
                  <a:solidFill>
                    <a:srgbClr val="272727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좋아요</a:t>
              </a:r>
              <a:endParaRPr lang="ko-KR" altLang="en-US" sz="2800" dirty="0"/>
            </a:p>
          </p:txBody>
        </p:sp>
      </p:grpSp>
      <p:pic>
        <p:nvPicPr>
          <p:cNvPr id="18" name="_x575179288" descr="EMB00000f3816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69" y="3429000"/>
            <a:ext cx="3964740" cy="95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5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1851" y="529840"/>
            <a:ext cx="10707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참가비 </a:t>
            </a:r>
            <a:r>
              <a:rPr lang="ko-KR" altLang="en-US" dirty="0" err="1" smtClean="0"/>
              <a:t>현장등록</a:t>
            </a:r>
            <a:r>
              <a:rPr lang="ko-KR" altLang="en-US" dirty="0" smtClean="0"/>
              <a:t> 안내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참가비 </a:t>
            </a:r>
            <a:r>
              <a:rPr lang="ko-KR" altLang="en-US" dirty="0" err="1" smtClean="0"/>
              <a:t>입금시</a:t>
            </a:r>
            <a:r>
              <a:rPr lang="ko-KR" altLang="en-US" dirty="0" smtClean="0"/>
              <a:t>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본인성</a:t>
            </a:r>
            <a:r>
              <a:rPr lang="ko-KR" altLang="en-US" dirty="0" err="1" smtClean="0"/>
              <a:t>명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으로 </a:t>
            </a:r>
            <a:r>
              <a:rPr lang="ko-KR" altLang="en-US" dirty="0" smtClean="0"/>
              <a:t>필수 </a:t>
            </a:r>
            <a:endParaRPr lang="en-US" altLang="ko-KR" dirty="0" smtClean="0"/>
          </a:p>
          <a:p>
            <a:r>
              <a:rPr lang="ko-KR" altLang="en-US" dirty="0" smtClean="0"/>
              <a:t>우리은행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계좌번호 </a:t>
            </a:r>
            <a:r>
              <a:rPr lang="en-US" altLang="ko-KR" dirty="0" smtClean="0"/>
              <a:t>0000-000-000000)</a:t>
            </a:r>
          </a:p>
          <a:p>
            <a:r>
              <a:rPr lang="ko-KR" altLang="en-US" dirty="0" smtClean="0"/>
              <a:t>참가비</a:t>
            </a:r>
            <a:r>
              <a:rPr lang="en-US" altLang="ko-KR" dirty="0" smtClean="0"/>
              <a:t>:30,000</a:t>
            </a:r>
            <a:r>
              <a:rPr lang="ko-KR" altLang="en-US" dirty="0" smtClean="0"/>
              <a:t>원</a:t>
            </a:r>
            <a:endParaRPr lang="en-US" altLang="ko-KR" dirty="0" smtClean="0"/>
          </a:p>
          <a:p>
            <a:r>
              <a:rPr lang="ko-KR" altLang="en-US" dirty="0" smtClean="0"/>
              <a:t>예금주</a:t>
            </a:r>
            <a:r>
              <a:rPr lang="en-US" altLang="ko-KR" dirty="0" smtClean="0">
                <a:sym typeface="Wingdings" panose="05000000000000000000" pitchFamily="2" charset="2"/>
              </a:rPr>
              <a:t>:(</a:t>
            </a:r>
            <a:r>
              <a:rPr lang="ko-KR" altLang="en-US" dirty="0" smtClean="0">
                <a:sym typeface="Wingdings" panose="05000000000000000000" pitchFamily="2" charset="2"/>
              </a:rPr>
              <a:t>사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r>
              <a:rPr lang="ko-KR" altLang="en-US" dirty="0" smtClean="0">
                <a:sym typeface="Wingdings" panose="05000000000000000000" pitchFamily="2" charset="2"/>
              </a:rPr>
              <a:t>한국외식경영학회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7508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493" y="3863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319695" y="228601"/>
            <a:ext cx="6776564" cy="3107028"/>
            <a:chOff x="319695" y="228601"/>
            <a:chExt cx="6776564" cy="3107028"/>
          </a:xfrm>
        </p:grpSpPr>
        <p:grpSp>
          <p:nvGrpSpPr>
            <p:cNvPr id="10" name="그룹 9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5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직사각형 17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좌장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강병남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혜전대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1029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319695" y="3441701"/>
            <a:ext cx="6776564" cy="3107028"/>
            <a:chOff x="319695" y="228601"/>
            <a:chExt cx="6776564" cy="3107028"/>
          </a:xfrm>
        </p:grpSpPr>
        <p:grpSp>
          <p:nvGrpSpPr>
            <p:cNvPr id="13" name="그룹 12"/>
            <p:cNvGrpSpPr/>
            <p:nvPr/>
          </p:nvGrpSpPr>
          <p:grpSpPr>
            <a:xfrm>
              <a:off x="319695" y="228601"/>
              <a:ext cx="6776564" cy="3107028"/>
              <a:chOff x="5293217" y="1596980"/>
              <a:chExt cx="4340180" cy="2601533"/>
            </a:xfrm>
          </p:grpSpPr>
          <p:sp>
            <p:nvSpPr>
              <p:cNvPr id="22" name="직사각형 21"/>
              <p:cNvSpPr/>
              <p:nvPr/>
            </p:nvSpPr>
            <p:spPr>
              <a:xfrm>
                <a:off x="5293217" y="1596980"/>
                <a:ext cx="4340180" cy="260153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3" name="_x571220832" descr="EMB00000f3816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5306095" y="2825626"/>
                <a:ext cx="4314423" cy="1357952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" name="직사각형 16"/>
            <p:cNvSpPr/>
            <p:nvPr/>
          </p:nvSpPr>
          <p:spPr>
            <a:xfrm>
              <a:off x="991875" y="1070598"/>
              <a:ext cx="5432191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24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좌장</a:t>
              </a:r>
              <a:r>
                <a:rPr lang="ko-KR" altLang="en-US" sz="36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 </a:t>
              </a:r>
              <a:r>
                <a:rPr lang="ko-KR" altLang="en-US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김동섭 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(</a:t>
              </a:r>
              <a:r>
                <a:rPr lang="ko-KR" altLang="en-US" sz="3600" b="1" kern="0" dirty="0" err="1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신한대</a:t>
              </a:r>
              <a:r>
                <a:rPr lang="en-US" altLang="ko-KR" sz="3600" b="1" kern="0" dirty="0" smtClean="0">
                  <a:solidFill>
                    <a:srgbClr val="00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)</a:t>
              </a:r>
              <a:endParaRPr lang="ko-KR" altLang="en-US" sz="36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55140" y="305980"/>
              <a:ext cx="3028394" cy="431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lnSpc>
                  <a:spcPct val="160000"/>
                </a:lnSpc>
              </a:pPr>
              <a:r>
                <a:rPr lang="ko-KR" altLang="en-US" sz="1600" kern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한국외식경영학회 추계학술대회</a:t>
              </a:r>
              <a:endParaRPr lang="ko-KR" altLang="en-US" sz="16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604000101010101" pitchFamily="18" charset="-127"/>
              </a:endParaRPr>
            </a:p>
          </p:txBody>
        </p:sp>
        <p:pic>
          <p:nvPicPr>
            <p:cNvPr id="21" name="_x575179288" descr="EMB00000f3816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743" y="2342751"/>
              <a:ext cx="2384457" cy="575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93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409</Words>
  <Application>Microsoft Office PowerPoint</Application>
  <PresentationFormat>와이드스크린</PresentationFormat>
  <Paragraphs>121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4" baseType="lpstr">
      <vt:lpstr>HY견고딕</vt:lpstr>
      <vt:lpstr>경기천년바탕OTF Bold</vt:lpstr>
      <vt:lpstr>맑은 고딕</vt:lpstr>
      <vt:lpstr>한컴산뜻돋움</vt:lpstr>
      <vt:lpstr>함초롬바탕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23</cp:revision>
  <cp:lastPrinted>2020-11-06T07:49:54Z</cp:lastPrinted>
  <dcterms:created xsi:type="dcterms:W3CDTF">2020-10-28T02:56:52Z</dcterms:created>
  <dcterms:modified xsi:type="dcterms:W3CDTF">2020-11-09T11:27:33Z</dcterms:modified>
</cp:coreProperties>
</file>