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50"/>
    <a:srgbClr val="F8CD00"/>
    <a:srgbClr val="F1A14C"/>
    <a:srgbClr val="75553C"/>
    <a:srgbClr val="FFFFFF"/>
    <a:srgbClr val="357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361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31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824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0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62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56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23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6733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2975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7291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91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814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8AC73-0354-4D5C-947D-3D8B816190B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A7FD-C73B-4958-9429-FC7CBB2173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80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6858000" cy="12192000"/>
          </a:xfrm>
          <a:prstGeom prst="rect">
            <a:avLst/>
          </a:prstGeom>
          <a:solidFill>
            <a:srgbClr val="357FDF"/>
          </a:solidFill>
          <a:ln>
            <a:solidFill>
              <a:srgbClr val="357F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0" y="3625926"/>
            <a:ext cx="6858000" cy="71320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-235916" y="1602443"/>
            <a:ext cx="74202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추계학술대회 </a:t>
            </a:r>
            <a:endParaRPr lang="en-US" altLang="ko-KR" sz="5000" dirty="0" smtClean="0">
              <a:solidFill>
                <a:srgbClr val="FFFFFF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ko-KR" altLang="en-US" sz="5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코로나</a:t>
            </a:r>
            <a:r>
              <a:rPr lang="en-US" altLang="ko-KR" sz="5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19 </a:t>
            </a:r>
            <a:r>
              <a:rPr lang="ko-KR" altLang="en-US" sz="5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방역 </a:t>
            </a:r>
            <a:r>
              <a:rPr lang="ko-KR" altLang="en-US" sz="5000" dirty="0" err="1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방침안내</a:t>
            </a:r>
            <a:endParaRPr lang="ko-KR" altLang="en-US" sz="5000" dirty="0">
              <a:solidFill>
                <a:srgbClr val="FFFFFF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710" y="3796833"/>
            <a:ext cx="3547875" cy="854949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65760" y="10927080"/>
            <a:ext cx="6187912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모두의 안전을 위해 위의 안내사항을 준수하여 주시길 바랍니다</a:t>
            </a:r>
            <a:r>
              <a:rPr lang="en-US" altLang="ko-KR" sz="2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감사합니다</a:t>
            </a:r>
            <a:r>
              <a:rPr lang="en-US" altLang="ko-KR" sz="2000" dirty="0" smtClean="0">
                <a:solidFill>
                  <a:srgbClr val="FFFFFF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. </a:t>
            </a:r>
            <a:endParaRPr lang="ko-KR" altLang="en-US" sz="2000" dirty="0"/>
          </a:p>
        </p:txBody>
      </p:sp>
      <p:grpSp>
        <p:nvGrpSpPr>
          <p:cNvPr id="24" name="그룹 23"/>
          <p:cNvGrpSpPr/>
          <p:nvPr/>
        </p:nvGrpSpPr>
        <p:grpSpPr>
          <a:xfrm>
            <a:off x="894015" y="9047588"/>
            <a:ext cx="5273885" cy="1366335"/>
            <a:chOff x="902140" y="9222560"/>
            <a:chExt cx="5273885" cy="1366335"/>
          </a:xfrm>
        </p:grpSpPr>
        <p:grpSp>
          <p:nvGrpSpPr>
            <p:cNvPr id="15" name="그룹 14"/>
            <p:cNvGrpSpPr/>
            <p:nvPr/>
          </p:nvGrpSpPr>
          <p:grpSpPr>
            <a:xfrm>
              <a:off x="902140" y="9481965"/>
              <a:ext cx="5273885" cy="1106930"/>
              <a:chOff x="-4966966" y="7080933"/>
              <a:chExt cx="5273885" cy="1285213"/>
            </a:xfrm>
          </p:grpSpPr>
          <p:sp>
            <p:nvSpPr>
              <p:cNvPr id="16" name="정육면체 15"/>
              <p:cNvSpPr/>
              <p:nvPr/>
            </p:nvSpPr>
            <p:spPr>
              <a:xfrm>
                <a:off x="-4966966" y="7080933"/>
                <a:ext cx="4964827" cy="1285213"/>
              </a:xfrm>
              <a:prstGeom prst="cube">
                <a:avLst>
                  <a:gd name="adj" fmla="val 473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>
                  <a:lnSpc>
                    <a:spcPct val="200000"/>
                  </a:lnSpc>
                </a:pPr>
                <a:r>
                  <a:rPr lang="ko-KR" altLang="en-US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모두의 안전한 위해 </a:t>
                </a:r>
                <a:endParaRPr lang="en-US" altLang="ko-KR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-4623221" y="7178858"/>
                <a:ext cx="493014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FontTx/>
                  <a:buAutoNum type="arabicPeriod"/>
                </a:pPr>
                <a:r>
                  <a:rPr lang="ko-KR" altLang="en-US" sz="1500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환기를 </a:t>
                </a:r>
                <a:r>
                  <a:rPr lang="ko-KR" altLang="en-US" sz="1500" dirty="0" err="1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자주하도록</a:t>
                </a:r>
                <a:r>
                  <a:rPr lang="ko-KR" altLang="en-US" sz="1500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하겠습니다</a:t>
                </a:r>
                <a:r>
                  <a:rPr lang="en-US" altLang="ko-KR" sz="1500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 </a:t>
                </a:r>
              </a:p>
              <a:p>
                <a:pPr marL="342900" indent="-342900">
                  <a:lnSpc>
                    <a:spcPct val="200000"/>
                  </a:lnSpc>
                  <a:buFontTx/>
                  <a:buAutoNum type="arabicPeriod"/>
                </a:pPr>
                <a:r>
                  <a:rPr lang="ko-KR" altLang="en-US" sz="1500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방역 책임자를 지정하여 관리하고 있습니다</a:t>
                </a:r>
                <a:r>
                  <a:rPr lang="en-US" altLang="ko-KR" sz="1500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 </a:t>
                </a:r>
                <a:endParaRPr lang="en-US" altLang="ko-KR" sz="1500" dirty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endParaRPr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1955995" y="9222560"/>
              <a:ext cx="2834640" cy="443651"/>
            </a:xfrm>
            <a:prstGeom prst="rect">
              <a:avLst/>
            </a:prstGeom>
            <a:solidFill>
              <a:srgbClr val="333F50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ct val="200000"/>
                </a:lnSpc>
              </a:pPr>
              <a:r>
                <a:rPr lang="ko-KR" altLang="en-US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모두의 안전한 위해 </a:t>
              </a:r>
              <a:endParaRPr lang="en-US" altLang="ko-KR" dirty="0" smtClean="0">
                <a:latin typeface="경기천년바탕OTF Bold" panose="02020803020101020101" pitchFamily="18" charset="-127"/>
                <a:ea typeface="경기천년바탕OTF Bold" panose="02020803020101020101" pitchFamily="18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396476" y="4530877"/>
            <a:ext cx="6126480" cy="4247317"/>
            <a:chOff x="410896" y="4480631"/>
            <a:chExt cx="6126480" cy="4247317"/>
          </a:xfrm>
        </p:grpSpPr>
        <p:sp>
          <p:nvSpPr>
            <p:cNvPr id="25" name="직사각형 24"/>
            <p:cNvSpPr/>
            <p:nvPr/>
          </p:nvSpPr>
          <p:spPr>
            <a:xfrm>
              <a:off x="698434" y="7147062"/>
              <a:ext cx="35846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 smtClean="0">
                  <a:solidFill>
                    <a:srgbClr val="002060"/>
                  </a:solidFill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 </a:t>
              </a:r>
              <a:r>
                <a:rPr lang="ko-KR" altLang="en-US" dirty="0" smtClean="0">
                  <a:solidFill>
                    <a:srgbClr val="002060"/>
                  </a:solidFill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해외 여행자는 출입이 불가</a:t>
              </a:r>
              <a:r>
                <a:rPr lang="ko-KR" altLang="en-US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합니다</a:t>
              </a:r>
              <a:r>
                <a:rPr lang="en-US" altLang="ko-KR" dirty="0" smtClean="0">
                  <a:latin typeface="경기천년바탕OTF Bold" panose="02020803020101020101" pitchFamily="18" charset="-127"/>
                  <a:ea typeface="경기천년바탕OTF Bold" panose="02020803020101020101" pitchFamily="18" charset="-127"/>
                </a:rPr>
                <a:t>. </a:t>
              </a:r>
              <a:endParaRPr lang="ko-KR" altLang="en-US" dirty="0"/>
            </a:p>
          </p:txBody>
        </p:sp>
        <p:grpSp>
          <p:nvGrpSpPr>
            <p:cNvPr id="28" name="그룹 27"/>
            <p:cNvGrpSpPr/>
            <p:nvPr/>
          </p:nvGrpSpPr>
          <p:grpSpPr>
            <a:xfrm>
              <a:off x="410896" y="4480631"/>
              <a:ext cx="6126480" cy="4247317"/>
              <a:chOff x="410896" y="4480631"/>
              <a:chExt cx="6126480" cy="424731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10896" y="4480631"/>
                <a:ext cx="6126480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50000"/>
                  </a:lnSpc>
                  <a:buAutoNum type="arabicPeriod"/>
                </a:pP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참석자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전원 마스크를 코까지 착용</a:t>
                </a: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하신 후 내리지 마십시오</a:t>
                </a:r>
                <a:r>
                  <a:rPr lang="en-US" altLang="ko-KR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</a:t>
                </a:r>
              </a:p>
              <a:p>
                <a:pPr marL="342900" indent="-342900">
                  <a:lnSpc>
                    <a:spcPct val="250000"/>
                  </a:lnSpc>
                  <a:buAutoNum type="arabicPeriod"/>
                </a:pP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코로나 확산방지를 위한 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출입자 </a:t>
                </a:r>
                <a:r>
                  <a:rPr lang="ko-KR" altLang="en-US" b="1" dirty="0" err="1" smtClean="0">
                    <a:solidFill>
                      <a:srgbClr val="FF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명부작성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</a:t>
                </a: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후 입장 바랍니다</a:t>
                </a:r>
                <a:r>
                  <a:rPr lang="en-US" altLang="ko-KR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</a:t>
                </a:r>
              </a:p>
              <a:p>
                <a:pPr marL="342900" indent="-342900">
                  <a:lnSpc>
                    <a:spcPct val="250000"/>
                  </a:lnSpc>
                  <a:buAutoNum type="arabicPeriod"/>
                </a:pP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개인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손 소독을 철저히</a:t>
                </a: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해주십시오</a:t>
                </a:r>
                <a:r>
                  <a:rPr lang="en-US" altLang="ko-KR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 </a:t>
                </a:r>
              </a:p>
              <a:p>
                <a:pPr marL="342900" indent="-342900">
                  <a:lnSpc>
                    <a:spcPct val="250000"/>
                  </a:lnSpc>
                  <a:buFontTx/>
                  <a:buAutoNum type="arabicPeriod"/>
                </a:pP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발열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·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호흡기 증상</a:t>
                </a: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및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최근 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2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주 사이 </a:t>
                </a:r>
                <a:endParaRPr lang="en-US" altLang="ko-KR" b="1" dirty="0" smtClean="0">
                  <a:solidFill>
                    <a:srgbClr val="002060"/>
                  </a:solidFill>
                  <a:latin typeface="경기천년바탕OTF Bold" panose="02020803020101020101" pitchFamily="18" charset="-127"/>
                  <a:ea typeface="경기천년바탕OTF Bold" panose="02020803020101020101" pitchFamily="18" charset="-127"/>
                </a:endParaRP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5.   </a:t>
                </a: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사람간의 간격을 최소 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 2m(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최소 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1m) 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유지</a:t>
                </a:r>
                <a:r>
                  <a:rPr lang="ko-KR" altLang="en-US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해 주십시오</a:t>
                </a:r>
                <a:r>
                  <a:rPr lang="en-US" altLang="ko-KR" b="1" dirty="0" smtClean="0"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 </a:t>
                </a:r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766046" y="6382701"/>
                <a:ext cx="5387340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base">
                  <a:lnSpc>
                    <a:spcPct val="160000"/>
                  </a:lnSpc>
                </a:pP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- 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흐르는 물에 </a:t>
                </a: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30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초 이상 비누로 꼼꼼하게 </a:t>
                </a:r>
                <a:r>
                  <a:rPr lang="ko-KR" altLang="en-US" sz="1200" kern="100" dirty="0" err="1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손씻기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</a:t>
                </a: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or 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손소독제사용</a:t>
                </a: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.</a:t>
                </a:r>
                <a:endParaRPr lang="ko-KR" altLang="en-US" sz="1200" kern="0" spc="0" dirty="0" smtClean="0">
                  <a:solidFill>
                    <a:srgbClr val="000000"/>
                  </a:solidFill>
                  <a:effectLst/>
                  <a:latin typeface="경기천년바탕OTF Bold" panose="02020803020101020101" pitchFamily="18" charset="-127"/>
                  <a:ea typeface="경기천년바탕OTF Bold" panose="02020803020101020101" pitchFamily="18" charset="-127"/>
                </a:endParaRPr>
              </a:p>
              <a:p>
                <a:pPr algn="just" fontAlgn="base">
                  <a:lnSpc>
                    <a:spcPct val="160000"/>
                  </a:lnSpc>
                </a:pPr>
                <a:endParaRPr lang="ko-KR" altLang="en-US" sz="1200" kern="0" spc="0" dirty="0" smtClean="0">
                  <a:solidFill>
                    <a:srgbClr val="000000"/>
                  </a:solidFill>
                  <a:effectLst/>
                  <a:latin typeface="경기천년바탕OTF Bold" panose="02020803020101020101" pitchFamily="18" charset="-127"/>
                  <a:ea typeface="경기천년바탕OTF Bold" panose="02020803020101020101" pitchFamily="18" charset="-127"/>
                </a:endParaRPr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794980" y="5000593"/>
                <a:ext cx="5387340" cy="387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base">
                  <a:lnSpc>
                    <a:spcPct val="160000"/>
                  </a:lnSpc>
                </a:pP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- 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반드시 마스크 착용은 필수</a:t>
                </a: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! 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마스크 겉면을 만지지 마세요</a:t>
                </a: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!</a:t>
                </a:r>
                <a:endParaRPr lang="ko-KR" altLang="en-US" sz="1200" kern="0" spc="0" dirty="0" smtClean="0">
                  <a:solidFill>
                    <a:srgbClr val="000000"/>
                  </a:solidFill>
                  <a:effectLst/>
                  <a:latin typeface="경기천년바탕OTF Bold" panose="02020803020101020101" pitchFamily="18" charset="-127"/>
                  <a:ea typeface="경기천년바탕OTF Bold" panose="02020803020101020101" pitchFamily="18" charset="-127"/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764749" y="7433614"/>
                <a:ext cx="2517036" cy="3877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 fontAlgn="base">
                  <a:lnSpc>
                    <a:spcPct val="160000"/>
                  </a:lnSpc>
                </a:pPr>
                <a:r>
                  <a:rPr lang="en-US" altLang="ko-KR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- 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기침 등 호흡기 </a:t>
                </a:r>
                <a:r>
                  <a:rPr lang="ko-KR" altLang="en-US" sz="1200" kern="100" dirty="0" err="1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증상자는</a:t>
                </a:r>
                <a:r>
                  <a:rPr lang="ko-KR" altLang="en-US" sz="1200" kern="100" dirty="0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 </a:t>
                </a:r>
                <a:r>
                  <a:rPr lang="ko-KR" altLang="en-US" sz="1200" kern="100" dirty="0" err="1" smtClean="0">
                    <a:solidFill>
                      <a:srgbClr val="000000"/>
                    </a:solidFill>
                    <a:latin typeface="경기천년바탕OTF Bold" panose="02020803020101020101" pitchFamily="18" charset="-127"/>
                    <a:ea typeface="경기천년바탕OTF Bold" panose="02020803020101020101" pitchFamily="18" charset="-127"/>
                  </a:rPr>
                  <a:t>입장중지</a:t>
                </a:r>
                <a:endParaRPr lang="ko-KR" altLang="en-US" sz="1200" kern="0" spc="0" dirty="0" smtClean="0">
                  <a:solidFill>
                    <a:srgbClr val="000000"/>
                  </a:solidFill>
                  <a:effectLst/>
                  <a:latin typeface="함초롬바탕" panose="02030604000101010101" pitchFamily="18" charset="-127"/>
                </a:endParaRPr>
              </a:p>
            </p:txBody>
          </p:sp>
        </p:grpSp>
      </p:grpSp>
      <p:pic>
        <p:nvPicPr>
          <p:cNvPr id="32" name="Picture 4" descr="마스크, 코로나, 바이러스, Covid-19, 감염, 전염병, 제한 없음, 건강, 의료, 의사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377" y="6610559"/>
            <a:ext cx="1980579" cy="158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방역 안내문 일러스트 ai 다운로드 download Prevention notice vector - Urbanbrush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916" b="18521" l="9921" r="899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3" b="82035"/>
          <a:stretch/>
        </p:blipFill>
        <p:spPr bwMode="auto">
          <a:xfrm>
            <a:off x="516639" y="443344"/>
            <a:ext cx="5824721" cy="101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7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106</Words>
  <Application>Microsoft Office PowerPoint</Application>
  <PresentationFormat>와이드스크린</PresentationFormat>
  <Paragraphs>18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경기천년바탕OTF Bold</vt:lpstr>
      <vt:lpstr>맑은 고딕</vt:lpstr>
      <vt:lpstr>배달의민족 주아</vt:lpstr>
      <vt:lpstr>함초롬바탕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9</cp:revision>
  <cp:lastPrinted>2020-11-04T07:20:48Z</cp:lastPrinted>
  <dcterms:created xsi:type="dcterms:W3CDTF">2020-11-04T06:12:11Z</dcterms:created>
  <dcterms:modified xsi:type="dcterms:W3CDTF">2020-11-04T07:37:04Z</dcterms:modified>
</cp:coreProperties>
</file>