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5" r:id="rId7"/>
    <p:sldId id="276" r:id="rId8"/>
    <p:sldId id="277" r:id="rId9"/>
    <p:sldId id="278" r:id="rId10"/>
    <p:sldId id="279" r:id="rId11"/>
    <p:sldId id="261" r:id="rId12"/>
    <p:sldId id="262" r:id="rId13"/>
    <p:sldId id="263" r:id="rId14"/>
    <p:sldId id="264" r:id="rId15"/>
    <p:sldId id="265" r:id="rId16"/>
    <p:sldId id="266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80" r:id="rId2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40753-5029-488F-8AAD-70E1E5F3AD2D}" type="datetimeFigureOut">
              <a:rPr lang="ko-KR" altLang="en-US" smtClean="0"/>
              <a:t>2020-12-09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5CED3-926A-47E2-924C-4CE10B5147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8102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40753-5029-488F-8AAD-70E1E5F3AD2D}" type="datetimeFigureOut">
              <a:rPr lang="ko-KR" altLang="en-US" smtClean="0"/>
              <a:t>2020-12-09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5CED3-926A-47E2-924C-4CE10B5147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0970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40753-5029-488F-8AAD-70E1E5F3AD2D}" type="datetimeFigureOut">
              <a:rPr lang="ko-KR" altLang="en-US" smtClean="0"/>
              <a:t>2020-12-09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5CED3-926A-47E2-924C-4CE10B5147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6187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40753-5029-488F-8AAD-70E1E5F3AD2D}" type="datetimeFigureOut">
              <a:rPr lang="ko-KR" altLang="en-US" smtClean="0"/>
              <a:t>2020-12-09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5CED3-926A-47E2-924C-4CE10B5147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4831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40753-5029-488F-8AAD-70E1E5F3AD2D}" type="datetimeFigureOut">
              <a:rPr lang="ko-KR" altLang="en-US" smtClean="0"/>
              <a:t>2020-12-09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5CED3-926A-47E2-924C-4CE10B5147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8616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40753-5029-488F-8AAD-70E1E5F3AD2D}" type="datetimeFigureOut">
              <a:rPr lang="ko-KR" altLang="en-US" smtClean="0"/>
              <a:t>2020-12-09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5CED3-926A-47E2-924C-4CE10B5147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8258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40753-5029-488F-8AAD-70E1E5F3AD2D}" type="datetimeFigureOut">
              <a:rPr lang="ko-KR" altLang="en-US" smtClean="0"/>
              <a:t>2020-12-09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5CED3-926A-47E2-924C-4CE10B5147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3636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40753-5029-488F-8AAD-70E1E5F3AD2D}" type="datetimeFigureOut">
              <a:rPr lang="ko-KR" altLang="en-US" smtClean="0"/>
              <a:t>2020-12-09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5CED3-926A-47E2-924C-4CE10B5147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9746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40753-5029-488F-8AAD-70E1E5F3AD2D}" type="datetimeFigureOut">
              <a:rPr lang="ko-KR" altLang="en-US" smtClean="0"/>
              <a:t>2020-12-09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5CED3-926A-47E2-924C-4CE10B5147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6245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40753-5029-488F-8AAD-70E1E5F3AD2D}" type="datetimeFigureOut">
              <a:rPr lang="ko-KR" altLang="en-US" smtClean="0"/>
              <a:t>2020-12-09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5CED3-926A-47E2-924C-4CE10B5147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0354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40753-5029-488F-8AAD-70E1E5F3AD2D}" type="datetimeFigureOut">
              <a:rPr lang="ko-KR" altLang="en-US" smtClean="0"/>
              <a:t>2020-12-09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5CED3-926A-47E2-924C-4CE10B5147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9497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40753-5029-488F-8AAD-70E1E5F3AD2D}" type="datetimeFigureOut">
              <a:rPr lang="ko-KR" altLang="en-US" smtClean="0"/>
              <a:t>2020-12-09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5CED3-926A-47E2-924C-4CE10B5147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7932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76845" y="654495"/>
            <a:ext cx="3555076" cy="656706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ko-KR" sz="18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2020</a:t>
            </a:r>
            <a:r>
              <a:rPr lang="ko-KR" altLang="en-US" sz="18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년 한식연구지원사업</a:t>
            </a:r>
            <a:r>
              <a:rPr lang="en-US" altLang="ko-KR" sz="18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/>
            </a:r>
            <a:br>
              <a:rPr lang="en-US" altLang="ko-KR" sz="18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</a:br>
            <a:r>
              <a:rPr lang="en-US" altLang="ko-KR" sz="18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8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학술대회지원</a:t>
            </a:r>
            <a:r>
              <a:rPr lang="en-US" altLang="ko-KR" sz="18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endParaRPr lang="ko-KR" altLang="en-US" sz="1800" b="1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0925" y="2119482"/>
            <a:ext cx="6510149" cy="3301863"/>
          </a:xfrm>
          <a:prstGeom prst="rect">
            <a:avLst/>
          </a:prstGeom>
          <a:ln w="127000" cap="rnd">
            <a:solidFill>
              <a:schemeClr val="accent5">
                <a:lumMod val="40000"/>
                <a:lumOff val="6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7914" y="5889304"/>
            <a:ext cx="2593540" cy="46695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75726" y="725372"/>
            <a:ext cx="1262628" cy="434253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38354" y="727992"/>
            <a:ext cx="1233212" cy="406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0129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1"/>
            <a:ext cx="25564710" cy="903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359353912" descr="EMB00003ef8bd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2534" y="736600"/>
            <a:ext cx="8585199" cy="612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9706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761305" y="1728141"/>
            <a:ext cx="9676015" cy="487820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직사각형 53"/>
          <p:cNvSpPr/>
          <p:nvPr/>
        </p:nvSpPr>
        <p:spPr>
          <a:xfrm>
            <a:off x="761305" y="1092340"/>
            <a:ext cx="2137757" cy="50841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포스터</a:t>
            </a:r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pic>
        <p:nvPicPr>
          <p:cNvPr id="2049" name="_x62471560" descr="EMB000040a83a9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149" y="1345756"/>
            <a:ext cx="3865418" cy="5016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_x62470408" descr="EMB000040a83a9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068" y="1345756"/>
            <a:ext cx="3857105" cy="5005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3950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761305" y="1728141"/>
            <a:ext cx="9676015" cy="487820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직사각형 53"/>
          <p:cNvSpPr/>
          <p:nvPr/>
        </p:nvSpPr>
        <p:spPr>
          <a:xfrm>
            <a:off x="761305" y="1092340"/>
            <a:ext cx="2137757" cy="50841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err="1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시상내역</a:t>
            </a:r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5425989"/>
              </p:ext>
            </p:extLst>
          </p:nvPr>
        </p:nvGraphicFramePr>
        <p:xfrm>
          <a:off x="1190617" y="1751122"/>
          <a:ext cx="8817390" cy="4920234"/>
        </p:xfrm>
        <a:graphic>
          <a:graphicData uri="http://schemas.openxmlformats.org/drawingml/2006/table">
            <a:tbl>
              <a:tblPr/>
              <a:tblGrid>
                <a:gridCol w="2046212">
                  <a:extLst>
                    <a:ext uri="{9D8B030D-6E8A-4147-A177-3AD203B41FA5}">
                      <a16:colId xmlns:a16="http://schemas.microsoft.com/office/drawing/2014/main" val="588018185"/>
                    </a:ext>
                  </a:extLst>
                </a:gridCol>
                <a:gridCol w="2046212">
                  <a:extLst>
                    <a:ext uri="{9D8B030D-6E8A-4147-A177-3AD203B41FA5}">
                      <a16:colId xmlns:a16="http://schemas.microsoft.com/office/drawing/2014/main" val="2232956105"/>
                    </a:ext>
                  </a:extLst>
                </a:gridCol>
                <a:gridCol w="2046212">
                  <a:extLst>
                    <a:ext uri="{9D8B030D-6E8A-4147-A177-3AD203B41FA5}">
                      <a16:colId xmlns:a16="http://schemas.microsoft.com/office/drawing/2014/main" val="610129383"/>
                    </a:ext>
                  </a:extLst>
                </a:gridCol>
                <a:gridCol w="1745999">
                  <a:extLst>
                    <a:ext uri="{9D8B030D-6E8A-4147-A177-3AD203B41FA5}">
                      <a16:colId xmlns:a16="http://schemas.microsoft.com/office/drawing/2014/main" val="496845195"/>
                    </a:ext>
                  </a:extLst>
                </a:gridCol>
                <a:gridCol w="932755">
                  <a:extLst>
                    <a:ext uri="{9D8B030D-6E8A-4147-A177-3AD203B41FA5}">
                      <a16:colId xmlns:a16="http://schemas.microsoft.com/office/drawing/2014/main" val="1744839320"/>
                    </a:ext>
                  </a:extLst>
                </a:gridCol>
              </a:tblGrid>
              <a:tr h="40482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>
                          <a:solidFill>
                            <a:schemeClr val="bg1"/>
                          </a:solidFill>
                          <a:effectLst/>
                          <a:latin typeface="휴먼명조"/>
                          <a:ea typeface="휴먼명조"/>
                        </a:rPr>
                        <a:t>NO</a:t>
                      </a:r>
                      <a:endParaRPr lang="en-US" sz="1400" kern="0" spc="0" dirty="0">
                        <a:solidFill>
                          <a:schemeClr val="bg1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0" dirty="0">
                          <a:solidFill>
                            <a:schemeClr val="bg1"/>
                          </a:solidFill>
                          <a:effectLst/>
                          <a:latin typeface="휴먼명조"/>
                          <a:ea typeface="휴먼명조"/>
                        </a:rPr>
                        <a:t>구분</a:t>
                      </a:r>
                      <a:endParaRPr lang="ko-KR" altLang="en-US" sz="1400" kern="0" spc="0" dirty="0">
                        <a:solidFill>
                          <a:schemeClr val="bg1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0" dirty="0" err="1">
                          <a:solidFill>
                            <a:schemeClr val="bg1"/>
                          </a:solidFill>
                          <a:effectLst/>
                          <a:latin typeface="휴먼명조"/>
                          <a:ea typeface="휴먼명조"/>
                        </a:rPr>
                        <a:t>시상내역</a:t>
                      </a:r>
                      <a:endParaRPr lang="ko-KR" altLang="en-US" sz="1400" kern="0" spc="0" dirty="0">
                        <a:solidFill>
                          <a:schemeClr val="bg1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0" dirty="0">
                          <a:solidFill>
                            <a:schemeClr val="bg1"/>
                          </a:solidFill>
                          <a:effectLst/>
                          <a:latin typeface="휴먼명조"/>
                          <a:ea typeface="휴먼명조"/>
                        </a:rPr>
                        <a:t>수량</a:t>
                      </a:r>
                      <a:r>
                        <a:rPr lang="en-US" altLang="ko-KR" sz="1800" b="1" kern="0" spc="0" dirty="0">
                          <a:solidFill>
                            <a:schemeClr val="bg1"/>
                          </a:solidFill>
                          <a:effectLst/>
                          <a:latin typeface="휴먼명조"/>
                          <a:ea typeface="휴먼명조"/>
                        </a:rPr>
                        <a:t>(</a:t>
                      </a:r>
                      <a:r>
                        <a:rPr lang="ko-KR" altLang="en-US" sz="1800" b="1" kern="0" spc="0" dirty="0">
                          <a:solidFill>
                            <a:schemeClr val="bg1"/>
                          </a:solidFill>
                          <a:effectLst/>
                          <a:latin typeface="휴먼명조"/>
                          <a:ea typeface="휴먼명조"/>
                        </a:rPr>
                        <a:t>편</a:t>
                      </a:r>
                      <a:r>
                        <a:rPr lang="en-US" altLang="ko-KR" sz="1800" b="1" kern="0" spc="0" dirty="0">
                          <a:solidFill>
                            <a:schemeClr val="bg1"/>
                          </a:solidFill>
                          <a:effectLst/>
                          <a:latin typeface="휴먼명조"/>
                          <a:ea typeface="휴먼명조"/>
                        </a:rPr>
                        <a:t>)</a:t>
                      </a:r>
                      <a:endParaRPr lang="ko-KR" altLang="en-US" sz="1400" kern="0" spc="0" dirty="0">
                        <a:solidFill>
                          <a:schemeClr val="bg1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0" dirty="0">
                          <a:solidFill>
                            <a:schemeClr val="bg1"/>
                          </a:solidFill>
                          <a:effectLst/>
                          <a:latin typeface="휴먼명조"/>
                          <a:ea typeface="휴먼명조"/>
                        </a:rPr>
                        <a:t>비고</a:t>
                      </a:r>
                      <a:endParaRPr lang="ko-KR" altLang="en-US" sz="1400" kern="0" spc="0" dirty="0">
                        <a:solidFill>
                          <a:schemeClr val="bg1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6986957"/>
                  </a:ext>
                </a:extLst>
              </a:tr>
              <a:tr h="38801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 err="1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일반논문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 발표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우수연구자상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11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2800745"/>
                  </a:ext>
                </a:extLst>
              </a:tr>
              <a:tr h="388017"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대학원생 논문 발표대회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최우수상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6168680"/>
                  </a:ext>
                </a:extLst>
              </a:tr>
              <a:tr h="3880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우수상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7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4569165"/>
                  </a:ext>
                </a:extLst>
              </a:tr>
              <a:tr h="3880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최우수지도자상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8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0446590"/>
                  </a:ext>
                </a:extLst>
              </a:tr>
              <a:tr h="388017"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대학생 아이디어 제안대회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대상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7015918"/>
                  </a:ext>
                </a:extLst>
              </a:tr>
              <a:tr h="3880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최우수상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5406591"/>
                  </a:ext>
                </a:extLst>
              </a:tr>
              <a:tr h="3880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우수상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23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659513"/>
                  </a:ext>
                </a:extLst>
              </a:tr>
              <a:tr h="3880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최우수지도자상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6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4059907"/>
                  </a:ext>
                </a:extLst>
              </a:tr>
              <a:tr h="38801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4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우수 기업 시상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한국외식경영대상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7590170"/>
                  </a:ext>
                </a:extLst>
              </a:tr>
              <a:tr h="388017"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0" dirty="0">
                          <a:solidFill>
                            <a:schemeClr val="bg1"/>
                          </a:solidFill>
                          <a:effectLst/>
                          <a:latin typeface="휴먼명조"/>
                          <a:ea typeface="휴먼명조"/>
                        </a:rPr>
                        <a:t>합계</a:t>
                      </a:r>
                      <a:endParaRPr lang="ko-KR" altLang="en-US" sz="1400" kern="0" spc="0" dirty="0">
                        <a:solidFill>
                          <a:schemeClr val="bg1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6350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>
                          <a:solidFill>
                            <a:schemeClr val="bg1"/>
                          </a:solidFill>
                          <a:effectLst/>
                          <a:latin typeface="휴먼명조"/>
                          <a:ea typeface="휴먼명조"/>
                        </a:rPr>
                        <a:t>63</a:t>
                      </a:r>
                      <a:endParaRPr lang="en-US" sz="1400" kern="0" spc="0" dirty="0">
                        <a:solidFill>
                          <a:schemeClr val="bg1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6350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b="1" kern="0" spc="0" dirty="0">
                        <a:solidFill>
                          <a:schemeClr val="bg1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93734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16179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761305" y="1728140"/>
            <a:ext cx="9676015" cy="4971917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직사각형 53"/>
          <p:cNvSpPr/>
          <p:nvPr/>
        </p:nvSpPr>
        <p:spPr>
          <a:xfrm>
            <a:off x="761305" y="1092340"/>
            <a:ext cx="8548950" cy="50841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유튜브 </a:t>
            </a:r>
            <a:r>
              <a:rPr lang="en-US" altLang="ko-KR" sz="2400" b="1" dirty="0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‘</a:t>
            </a:r>
            <a:r>
              <a:rPr lang="ko-KR" altLang="en-US" sz="2400" b="1" dirty="0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한국외식경영학회</a:t>
            </a:r>
            <a:r>
              <a:rPr lang="en-US" altLang="ko-KR" sz="2400" b="1" dirty="0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‘ </a:t>
            </a:r>
            <a:r>
              <a:rPr lang="ko-KR" altLang="en-US" sz="2400" b="1" dirty="0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실시간 스트리밍 서비스 제공</a:t>
            </a:r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579" y="1773344"/>
            <a:ext cx="8572996" cy="488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9312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761305" y="1728141"/>
            <a:ext cx="9676015" cy="165513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ko-KR" altLang="en-US" sz="2400" dirty="0">
                <a:solidFill>
                  <a:schemeClr val="tx1"/>
                </a:solidFill>
              </a:rPr>
              <a:t>정부의 코로나</a:t>
            </a:r>
            <a:r>
              <a:rPr lang="en-US" altLang="ko-KR" sz="2400" dirty="0">
                <a:solidFill>
                  <a:schemeClr val="tx1"/>
                </a:solidFill>
              </a:rPr>
              <a:t>19 </a:t>
            </a:r>
            <a:r>
              <a:rPr lang="ko-KR" altLang="en-US" sz="2400" dirty="0">
                <a:solidFill>
                  <a:schemeClr val="tx1"/>
                </a:solidFill>
              </a:rPr>
              <a:t>방역 지침 준수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ko-KR" altLang="en-US" sz="2400" dirty="0" smtClean="0">
                <a:solidFill>
                  <a:schemeClr val="tx1"/>
                </a:solidFill>
              </a:rPr>
              <a:t>학술대회 </a:t>
            </a:r>
            <a:r>
              <a:rPr lang="ko-KR" altLang="en-US" sz="2400" dirty="0">
                <a:solidFill>
                  <a:schemeClr val="tx1"/>
                </a:solidFill>
              </a:rPr>
              <a:t>장소에서 모든 음식물 반입과 시식 금지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ko-KR" altLang="en-US" sz="2400" dirty="0" smtClean="0">
                <a:solidFill>
                  <a:schemeClr val="tx1"/>
                </a:solidFill>
              </a:rPr>
              <a:t>코로나</a:t>
            </a:r>
            <a:r>
              <a:rPr lang="en-US" altLang="ko-KR" sz="2400" dirty="0">
                <a:solidFill>
                  <a:schemeClr val="tx1"/>
                </a:solidFill>
              </a:rPr>
              <a:t>19 </a:t>
            </a:r>
            <a:r>
              <a:rPr lang="ko-KR" altLang="en-US" sz="2400" dirty="0" err="1">
                <a:solidFill>
                  <a:schemeClr val="tx1"/>
                </a:solidFill>
              </a:rPr>
              <a:t>방역관리자</a:t>
            </a:r>
            <a:r>
              <a:rPr lang="ko-KR" altLang="en-US" sz="2400" dirty="0">
                <a:solidFill>
                  <a:schemeClr val="tx1"/>
                </a:solidFill>
              </a:rPr>
              <a:t> 지정 운영</a:t>
            </a:r>
            <a:r>
              <a:rPr lang="en-US" altLang="ko-KR" sz="2000" dirty="0">
                <a:solidFill>
                  <a:schemeClr val="tx1"/>
                </a:solidFill>
              </a:rPr>
              <a:t>(</a:t>
            </a:r>
            <a:r>
              <a:rPr lang="ko-KR" altLang="en-US" sz="2000" dirty="0" err="1">
                <a:solidFill>
                  <a:schemeClr val="tx1"/>
                </a:solidFill>
              </a:rPr>
              <a:t>방역관리</a:t>
            </a:r>
            <a:r>
              <a:rPr lang="ko-KR" altLang="en-US" sz="2000" dirty="0">
                <a:solidFill>
                  <a:schemeClr val="tx1"/>
                </a:solidFill>
              </a:rPr>
              <a:t> 책임자 </a:t>
            </a:r>
            <a:r>
              <a:rPr lang="en-US" altLang="ko-KR" sz="2000" dirty="0">
                <a:solidFill>
                  <a:schemeClr val="tx1"/>
                </a:solidFill>
              </a:rPr>
              <a:t>1</a:t>
            </a:r>
            <a:r>
              <a:rPr lang="ko-KR" altLang="en-US" sz="2000" dirty="0">
                <a:solidFill>
                  <a:schemeClr val="tx1"/>
                </a:solidFill>
              </a:rPr>
              <a:t>명과 </a:t>
            </a:r>
            <a:r>
              <a:rPr lang="ko-KR" altLang="en-US" sz="2000" dirty="0" err="1">
                <a:solidFill>
                  <a:schemeClr val="tx1"/>
                </a:solidFill>
              </a:rPr>
              <a:t>방역관리자</a:t>
            </a:r>
            <a:r>
              <a:rPr lang="ko-KR" altLang="en-US" sz="2000" dirty="0">
                <a:solidFill>
                  <a:schemeClr val="tx1"/>
                </a:solidFill>
              </a:rPr>
              <a:t> </a:t>
            </a:r>
            <a:r>
              <a:rPr lang="en-US" altLang="ko-KR" sz="2000" dirty="0">
                <a:solidFill>
                  <a:schemeClr val="tx1"/>
                </a:solidFill>
              </a:rPr>
              <a:t>6</a:t>
            </a:r>
            <a:r>
              <a:rPr lang="ko-KR" altLang="en-US" sz="2000" dirty="0">
                <a:solidFill>
                  <a:schemeClr val="tx1"/>
                </a:solidFill>
              </a:rPr>
              <a:t>인</a:t>
            </a:r>
            <a:r>
              <a:rPr lang="en-US" altLang="ko-KR" sz="2000" dirty="0">
                <a:solidFill>
                  <a:schemeClr val="tx1"/>
                </a:solidFill>
              </a:rPr>
              <a:t>)</a:t>
            </a:r>
            <a:endParaRPr lang="ko-KR" altLang="en-US" sz="2400" dirty="0">
              <a:solidFill>
                <a:schemeClr val="tx1"/>
              </a:solidFill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ko-KR" altLang="en-US" sz="2400" dirty="0" smtClean="0">
                <a:solidFill>
                  <a:schemeClr val="tx1"/>
                </a:solidFill>
              </a:rPr>
              <a:t>학술대회 </a:t>
            </a:r>
            <a:r>
              <a:rPr lang="ko-KR" altLang="en-US" sz="2400" dirty="0">
                <a:solidFill>
                  <a:schemeClr val="tx1"/>
                </a:solidFill>
              </a:rPr>
              <a:t>코로나</a:t>
            </a:r>
            <a:r>
              <a:rPr lang="en-US" altLang="ko-KR" sz="2400" dirty="0">
                <a:solidFill>
                  <a:schemeClr val="tx1"/>
                </a:solidFill>
              </a:rPr>
              <a:t>19 </a:t>
            </a:r>
            <a:r>
              <a:rPr lang="ko-KR" altLang="en-US" sz="2400" dirty="0">
                <a:solidFill>
                  <a:schemeClr val="tx1"/>
                </a:solidFill>
              </a:rPr>
              <a:t>방역 대책 수립과 </a:t>
            </a:r>
            <a:r>
              <a:rPr lang="ko-KR" altLang="en-US" sz="2400" dirty="0" err="1">
                <a:solidFill>
                  <a:schemeClr val="tx1"/>
                </a:solidFill>
              </a:rPr>
              <a:t>사인물</a:t>
            </a:r>
            <a:r>
              <a:rPr lang="ko-KR" altLang="en-US" sz="2400" dirty="0">
                <a:solidFill>
                  <a:schemeClr val="tx1"/>
                </a:solidFill>
              </a:rPr>
              <a:t> </a:t>
            </a:r>
            <a:r>
              <a:rPr lang="ko-KR" altLang="en-US" sz="2400" dirty="0" smtClean="0">
                <a:solidFill>
                  <a:schemeClr val="tx1"/>
                </a:solidFill>
              </a:rPr>
              <a:t>배치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54" name="직사각형 53"/>
          <p:cNvSpPr/>
          <p:nvPr/>
        </p:nvSpPr>
        <p:spPr>
          <a:xfrm>
            <a:off x="761305" y="1092340"/>
            <a:ext cx="8548950" cy="50841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400" b="1" dirty="0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코로나 </a:t>
            </a:r>
            <a:r>
              <a:rPr lang="en-US" altLang="ko-KR" sz="2400" b="1" dirty="0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19 </a:t>
            </a:r>
            <a:r>
              <a:rPr lang="ko-KR" altLang="en-US" sz="2400" b="1" dirty="0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완벽 방역 활동</a:t>
            </a:r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798" y="3477022"/>
            <a:ext cx="5912951" cy="3109221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2749" y="3494000"/>
            <a:ext cx="6019200" cy="3092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3523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761305" y="1728140"/>
            <a:ext cx="9676015" cy="4971917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761305" y="1092340"/>
            <a:ext cx="8548950" cy="50841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400" b="1" dirty="0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학술대회 성과</a:t>
            </a:r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855850" y="1803637"/>
            <a:ext cx="482833" cy="59791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761305" y="1859882"/>
            <a:ext cx="510542" cy="58391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1</a:t>
            </a:r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490745" y="1803637"/>
            <a:ext cx="8618462" cy="59791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465809" y="1859882"/>
            <a:ext cx="8575966" cy="58391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400" b="1" dirty="0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2400" b="1" dirty="0" err="1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한식산업</a:t>
            </a:r>
            <a:r>
              <a:rPr lang="ko-KR" altLang="en-US" sz="2400" b="1" dirty="0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질적 성장 방안을 위한 연구결과 도출</a:t>
            </a:r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927559" y="2684104"/>
            <a:ext cx="9263845" cy="3001801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2400" dirty="0" err="1" smtClean="0">
                <a:solidFill>
                  <a:schemeClr val="tx1"/>
                </a:solidFill>
                <a:latin typeface="+mn-ea"/>
              </a:rPr>
              <a:t>한식기업의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2400" dirty="0" err="1">
                <a:solidFill>
                  <a:schemeClr val="tx1"/>
                </a:solidFill>
                <a:latin typeface="+mn-ea"/>
              </a:rPr>
              <a:t>질적성장</a:t>
            </a:r>
            <a:r>
              <a:rPr lang="ko-KR" altLang="en-US" sz="2400" dirty="0">
                <a:solidFill>
                  <a:schemeClr val="tx1"/>
                </a:solidFill>
                <a:latin typeface="+mn-ea"/>
              </a:rPr>
              <a:t> 방안 도출을 위한 다양한 연구결과 발표</a:t>
            </a:r>
            <a:r>
              <a:rPr lang="en-US" altLang="ko-KR" sz="24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2400" dirty="0">
                <a:solidFill>
                  <a:schemeClr val="tx1"/>
                </a:solidFill>
                <a:latin typeface="+mn-ea"/>
              </a:rPr>
              <a:t>한식당의 질적 성장을 위한 이론적 시사점 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도출</a:t>
            </a:r>
            <a:endParaRPr lang="en-US" altLang="ko-KR" sz="2400" dirty="0" smtClean="0">
              <a:solidFill>
                <a:schemeClr val="tx1"/>
              </a:solidFill>
              <a:latin typeface="+mn-ea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altLang="ko-KR" sz="1000" dirty="0" smtClean="0">
              <a:solidFill>
                <a:schemeClr val="tx1"/>
              </a:solidFill>
              <a:latin typeface="+mn-ea"/>
            </a:endParaRPr>
          </a:p>
          <a:p>
            <a:pPr fontAlgn="base"/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2400" dirty="0" err="1" smtClean="0">
                <a:solidFill>
                  <a:schemeClr val="tx1"/>
                </a:solidFill>
                <a:latin typeface="+mn-ea"/>
              </a:rPr>
              <a:t>일반논문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2400" dirty="0">
                <a:solidFill>
                  <a:schemeClr val="tx1"/>
                </a:solidFill>
                <a:latin typeface="+mn-ea"/>
              </a:rPr>
              <a:t>11</a:t>
            </a:r>
            <a:r>
              <a:rPr lang="ko-KR" altLang="en-US" sz="2400" dirty="0" err="1">
                <a:solidFill>
                  <a:schemeClr val="tx1"/>
                </a:solidFill>
                <a:latin typeface="+mn-ea"/>
              </a:rPr>
              <a:t>개팀</a:t>
            </a:r>
            <a:r>
              <a:rPr lang="en-US" altLang="ko-KR" sz="24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2400" dirty="0">
                <a:solidFill>
                  <a:schemeClr val="tx1"/>
                </a:solidFill>
                <a:latin typeface="+mn-ea"/>
              </a:rPr>
              <a:t>대학원생 </a:t>
            </a:r>
            <a:r>
              <a:rPr lang="en-US" altLang="ko-KR" sz="2400" dirty="0">
                <a:solidFill>
                  <a:schemeClr val="tx1"/>
                </a:solidFill>
                <a:latin typeface="+mn-ea"/>
              </a:rPr>
              <a:t>8</a:t>
            </a:r>
            <a:r>
              <a:rPr lang="ko-KR" altLang="en-US" sz="2400" dirty="0" err="1">
                <a:solidFill>
                  <a:schemeClr val="tx1"/>
                </a:solidFill>
                <a:latin typeface="+mn-ea"/>
              </a:rPr>
              <a:t>개팀</a:t>
            </a:r>
            <a:r>
              <a:rPr lang="ko-KR" altLang="en-US" sz="2400" dirty="0">
                <a:solidFill>
                  <a:schemeClr val="tx1"/>
                </a:solidFill>
                <a:latin typeface="+mn-ea"/>
              </a:rPr>
              <a:t> 참여하여 </a:t>
            </a:r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‘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한식당 </a:t>
            </a:r>
            <a:r>
              <a:rPr lang="ko-KR" altLang="en-US" sz="2400" dirty="0">
                <a:solidFill>
                  <a:schemeClr val="tx1"/>
                </a:solidFill>
                <a:latin typeface="+mn-ea"/>
              </a:rPr>
              <a:t>질적 성장 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방안</a:t>
            </a:r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’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2400" dirty="0">
                <a:solidFill>
                  <a:schemeClr val="tx1"/>
                </a:solidFill>
                <a:latin typeface="+mn-ea"/>
              </a:rPr>
              <a:t>주제로 논문 발표와 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토론</a:t>
            </a:r>
            <a:endParaRPr lang="en-US" altLang="ko-KR" sz="2400" dirty="0" smtClean="0">
              <a:solidFill>
                <a:schemeClr val="tx1"/>
              </a:solidFill>
              <a:latin typeface="+mn-ea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altLang="ko-KR" sz="1000" dirty="0" smtClean="0">
              <a:solidFill>
                <a:schemeClr val="tx1"/>
              </a:solidFill>
              <a:latin typeface="+mn-ea"/>
            </a:endParaRPr>
          </a:p>
          <a:p>
            <a:pPr fontAlgn="base"/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한식당 </a:t>
            </a:r>
            <a:r>
              <a:rPr lang="ko-KR" altLang="en-US" sz="2400" dirty="0">
                <a:solidFill>
                  <a:schemeClr val="tx1"/>
                </a:solidFill>
                <a:latin typeface="+mn-ea"/>
              </a:rPr>
              <a:t>경영실태 분석 사례를 통한 </a:t>
            </a:r>
            <a:r>
              <a:rPr lang="ko-KR" altLang="en-US" sz="2400" dirty="0" err="1">
                <a:solidFill>
                  <a:schemeClr val="tx1"/>
                </a:solidFill>
                <a:latin typeface="+mn-ea"/>
              </a:rPr>
              <a:t>한식기업의</a:t>
            </a:r>
            <a:r>
              <a:rPr lang="ko-KR" altLang="en-US" sz="2400" dirty="0">
                <a:solidFill>
                  <a:schemeClr val="tx1"/>
                </a:solidFill>
                <a:latin typeface="+mn-ea"/>
              </a:rPr>
              <a:t> 경영실적 개선 방안 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마련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6630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761305" y="1728140"/>
            <a:ext cx="9676015" cy="4971917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711067" y="875837"/>
            <a:ext cx="482833" cy="59791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16522" y="932082"/>
            <a:ext cx="510542" cy="66905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2</a:t>
            </a:r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345962" y="875837"/>
            <a:ext cx="8643523" cy="59791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321026" y="932082"/>
            <a:ext cx="8600904" cy="66905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2000" b="1" dirty="0"/>
              <a:t>새로운 </a:t>
            </a:r>
            <a:r>
              <a:rPr lang="ko-KR" altLang="en-US" sz="2000" b="1" dirty="0" err="1"/>
              <a:t>사회ㆍ문화적</a:t>
            </a:r>
            <a:r>
              <a:rPr lang="ko-KR" altLang="en-US" sz="2000" b="1" dirty="0"/>
              <a:t> 환경 변화에 적합한 한식 신규시장 전환 방향 설정을 </a:t>
            </a:r>
            <a:r>
              <a:rPr lang="ko-KR" altLang="en-US" sz="2000" b="1" dirty="0" smtClean="0"/>
              <a:t>위한 </a:t>
            </a:r>
            <a:r>
              <a:rPr lang="ko-KR" altLang="en-US" sz="2000" b="1" dirty="0"/>
              <a:t>기초 자료 제시</a:t>
            </a:r>
            <a:endParaRPr lang="ko-KR" altLang="en-US" sz="2000" dirty="0"/>
          </a:p>
        </p:txBody>
      </p:sp>
      <p:sp>
        <p:nvSpPr>
          <p:cNvPr id="12" name="직사각형 11"/>
          <p:cNvSpPr/>
          <p:nvPr/>
        </p:nvSpPr>
        <p:spPr>
          <a:xfrm>
            <a:off x="871793" y="1740434"/>
            <a:ext cx="9263845" cy="162188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fontAlgn="base">
              <a:buFontTx/>
              <a:buChar char="-"/>
            </a:pP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성공 </a:t>
            </a:r>
            <a:r>
              <a:rPr lang="ko-KR" altLang="en-US" sz="2400" dirty="0">
                <a:solidFill>
                  <a:schemeClr val="tx1"/>
                </a:solidFill>
                <a:latin typeface="+mn-ea"/>
              </a:rPr>
              <a:t>한식당 사례를 바탕으로 한식당의 경쟁력 강화 기반 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마련</a:t>
            </a:r>
            <a:endParaRPr lang="en-US" altLang="ko-KR" sz="2400" dirty="0" smtClean="0">
              <a:solidFill>
                <a:schemeClr val="tx1"/>
              </a:solidFill>
              <a:latin typeface="+mn-ea"/>
            </a:endParaRPr>
          </a:p>
          <a:p>
            <a:pPr marL="342900" indent="-342900" fontAlgn="base">
              <a:buFontTx/>
              <a:buChar char="-"/>
            </a:pP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한국문화를 </a:t>
            </a:r>
            <a:r>
              <a:rPr lang="ko-KR" altLang="en-US" sz="2400" dirty="0">
                <a:solidFill>
                  <a:schemeClr val="tx1"/>
                </a:solidFill>
                <a:latin typeface="+mn-ea"/>
              </a:rPr>
              <a:t>바탕으로 하는 한식의 산업화 제안 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도출</a:t>
            </a:r>
            <a:endParaRPr lang="en-US" altLang="ko-KR" sz="2400" dirty="0" smtClean="0">
              <a:solidFill>
                <a:schemeClr val="tx1"/>
              </a:solidFill>
              <a:latin typeface="+mn-ea"/>
            </a:endParaRPr>
          </a:p>
          <a:p>
            <a:pPr fontAlgn="base"/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2400" dirty="0">
                <a:solidFill>
                  <a:schemeClr val="tx1"/>
                </a:solidFill>
                <a:latin typeface="+mn-ea"/>
              </a:rPr>
              <a:t>코로나</a:t>
            </a:r>
            <a:r>
              <a:rPr lang="en-US" altLang="ko-KR" sz="2400" dirty="0">
                <a:solidFill>
                  <a:schemeClr val="tx1"/>
                </a:solidFill>
                <a:latin typeface="+mn-ea"/>
              </a:rPr>
              <a:t>19</a:t>
            </a:r>
            <a:r>
              <a:rPr lang="ko-KR" altLang="en-US" sz="2400" dirty="0">
                <a:solidFill>
                  <a:schemeClr val="tx1"/>
                </a:solidFill>
                <a:latin typeface="+mn-ea"/>
              </a:rPr>
              <a:t>라는 외로 인한 경영환경의 변화에 따른 한식당 경영실적 분석을 통한 한식당 사업주의 역할 도출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688901" y="3488801"/>
            <a:ext cx="482833" cy="59791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594356" y="3545046"/>
            <a:ext cx="510542" cy="66905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3</a:t>
            </a:r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323796" y="3488801"/>
            <a:ext cx="8643523" cy="59791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298860" y="3545046"/>
            <a:ext cx="8600904" cy="66905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2000" b="1" dirty="0" err="1"/>
              <a:t>코로나시대</a:t>
            </a:r>
            <a:r>
              <a:rPr lang="ko-KR" altLang="en-US" sz="2000" b="1" dirty="0"/>
              <a:t> 소비패턴 변화에 따른 </a:t>
            </a:r>
            <a:r>
              <a:rPr lang="ko-KR" altLang="en-US" sz="2000" b="1" dirty="0" err="1"/>
              <a:t>한식업의</a:t>
            </a:r>
            <a:r>
              <a:rPr lang="ko-KR" altLang="en-US" sz="2000" b="1" dirty="0"/>
              <a:t> 마케팅전략 도출 연구 방향 제시</a:t>
            </a:r>
            <a:endParaRPr lang="ko-KR" altLang="en-US" sz="2000" dirty="0"/>
          </a:p>
        </p:txBody>
      </p:sp>
      <p:sp>
        <p:nvSpPr>
          <p:cNvPr id="16" name="직사각형 15"/>
          <p:cNvSpPr/>
          <p:nvPr/>
        </p:nvSpPr>
        <p:spPr>
          <a:xfrm>
            <a:off x="869366" y="4341104"/>
            <a:ext cx="9263845" cy="2253655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fontAlgn="base">
              <a:buFontTx/>
              <a:buChar char="-"/>
            </a:pPr>
            <a:r>
              <a:rPr lang="ko-KR" altLang="en-US" sz="2400" dirty="0" err="1" smtClean="0">
                <a:solidFill>
                  <a:schemeClr val="tx1"/>
                </a:solidFill>
                <a:latin typeface="+mn-ea"/>
              </a:rPr>
              <a:t>코로나시대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2400" dirty="0">
                <a:solidFill>
                  <a:schemeClr val="tx1"/>
                </a:solidFill>
                <a:latin typeface="+mn-ea"/>
              </a:rPr>
              <a:t>소비자의 변화된 소비자에 대한 한식당의 대응을 위한 대학생 아이디어를 공모하여 전국 대학교 </a:t>
            </a:r>
            <a:r>
              <a:rPr lang="en-US" altLang="ko-KR" sz="2400" dirty="0">
                <a:solidFill>
                  <a:schemeClr val="tx1"/>
                </a:solidFill>
                <a:latin typeface="+mn-ea"/>
              </a:rPr>
              <a:t>27</a:t>
            </a:r>
            <a:r>
              <a:rPr lang="ko-KR" altLang="en-US" sz="2400" dirty="0">
                <a:solidFill>
                  <a:schemeClr val="tx1"/>
                </a:solidFill>
                <a:latin typeface="+mn-ea"/>
              </a:rPr>
              <a:t>개 팀</a:t>
            </a:r>
            <a:r>
              <a:rPr lang="en-US" altLang="ko-KR" sz="24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2400" dirty="0">
                <a:solidFill>
                  <a:schemeClr val="tx1"/>
                </a:solidFill>
                <a:latin typeface="+mn-ea"/>
              </a:rPr>
              <a:t>총 </a:t>
            </a:r>
            <a:r>
              <a:rPr lang="en-US" altLang="ko-KR" sz="2400" dirty="0">
                <a:solidFill>
                  <a:schemeClr val="tx1"/>
                </a:solidFill>
                <a:latin typeface="+mn-ea"/>
              </a:rPr>
              <a:t>85</a:t>
            </a:r>
            <a:r>
              <a:rPr lang="ko-KR" altLang="en-US" sz="2400" dirty="0">
                <a:solidFill>
                  <a:schemeClr val="tx1"/>
                </a:solidFill>
                <a:latin typeface="+mn-ea"/>
              </a:rPr>
              <a:t>명의 학생이 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참여함</a:t>
            </a:r>
            <a:endParaRPr lang="ko-KR" altLang="en-US" sz="1500" dirty="0">
              <a:solidFill>
                <a:schemeClr val="tx1"/>
              </a:solidFill>
              <a:latin typeface="+mn-ea"/>
            </a:endParaRPr>
          </a:p>
          <a:p>
            <a:pPr marL="342900" indent="-342900" fontAlgn="base">
              <a:buFontTx/>
              <a:buChar char="-"/>
            </a:pP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코로나</a:t>
            </a:r>
            <a:r>
              <a:rPr lang="en-US" altLang="ko-KR" sz="2400" dirty="0">
                <a:solidFill>
                  <a:schemeClr val="tx1"/>
                </a:solidFill>
                <a:latin typeface="+mn-ea"/>
              </a:rPr>
              <a:t>19</a:t>
            </a:r>
            <a:r>
              <a:rPr lang="ko-KR" altLang="en-US" sz="2400" dirty="0">
                <a:solidFill>
                  <a:schemeClr val="tx1"/>
                </a:solidFill>
                <a:latin typeface="+mn-ea"/>
              </a:rPr>
              <a:t>로 인한 한식당 소비자들의 소비패턴 변화를 분석하여 한식당 대응방안 아이디어 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도출</a:t>
            </a:r>
            <a:endParaRPr lang="ko-KR" altLang="en-US" sz="1500" dirty="0">
              <a:solidFill>
                <a:schemeClr val="tx1"/>
              </a:solidFill>
              <a:latin typeface="+mn-ea"/>
            </a:endParaRPr>
          </a:p>
          <a:p>
            <a:pPr fontAlgn="base"/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2400" dirty="0" err="1" smtClean="0">
                <a:solidFill>
                  <a:schemeClr val="tx1"/>
                </a:solidFill>
                <a:latin typeface="+mn-ea"/>
              </a:rPr>
              <a:t>언택트소비패턴에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2400" dirty="0">
                <a:solidFill>
                  <a:schemeClr val="tx1"/>
                </a:solidFill>
                <a:latin typeface="+mn-ea"/>
              </a:rPr>
              <a:t>맞춤형 마케팅 대응 전략 도출</a:t>
            </a:r>
          </a:p>
        </p:txBody>
      </p:sp>
    </p:spTree>
    <p:extLst>
      <p:ext uri="{BB962C8B-B14F-4D97-AF65-F5344CB8AC3E}">
        <p14:creationId xmlns:p14="http://schemas.microsoft.com/office/powerpoint/2010/main" val="33178637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761305" y="1728140"/>
            <a:ext cx="9676015" cy="4971917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706221" y="1337369"/>
            <a:ext cx="482833" cy="59791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11676" y="1393614"/>
            <a:ext cx="510542" cy="66905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4</a:t>
            </a:r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341116" y="1337369"/>
            <a:ext cx="8643523" cy="59791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316180" y="1393614"/>
            <a:ext cx="8600904" cy="66905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2400" b="1" dirty="0"/>
              <a:t>건강한 한식에 대한 소비자 인식 연구결과 도출</a:t>
            </a:r>
            <a:endParaRPr lang="ko-KR" altLang="en-US" sz="2400" dirty="0"/>
          </a:p>
        </p:txBody>
      </p:sp>
      <p:sp>
        <p:nvSpPr>
          <p:cNvPr id="12" name="직사각형 11"/>
          <p:cNvSpPr/>
          <p:nvPr/>
        </p:nvSpPr>
        <p:spPr>
          <a:xfrm>
            <a:off x="866947" y="2210280"/>
            <a:ext cx="9263845" cy="1705015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fontAlgn="base">
              <a:buFontTx/>
              <a:buChar char="-"/>
            </a:pP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코로나</a:t>
            </a:r>
            <a:r>
              <a:rPr lang="en-US" altLang="ko-KR" sz="2400" dirty="0">
                <a:solidFill>
                  <a:schemeClr val="tx1"/>
                </a:solidFill>
                <a:latin typeface="+mn-ea"/>
              </a:rPr>
              <a:t>19</a:t>
            </a:r>
            <a:r>
              <a:rPr lang="ko-KR" altLang="en-US" sz="2400" dirty="0">
                <a:solidFill>
                  <a:schemeClr val="tx1"/>
                </a:solidFill>
                <a:latin typeface="+mn-ea"/>
              </a:rPr>
              <a:t>로 인한 한식당의 양적 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성장 </a:t>
            </a:r>
            <a:r>
              <a:rPr lang="ko-KR" altLang="en-US" sz="2400" dirty="0">
                <a:solidFill>
                  <a:schemeClr val="tx1"/>
                </a:solidFill>
                <a:latin typeface="+mn-ea"/>
              </a:rPr>
              <a:t>침체 시기에 건강한 한식에 대한 소비자들의 인식 변화를 위한 연구 성과 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제시</a:t>
            </a:r>
            <a:endParaRPr lang="ko-KR" altLang="en-US" sz="2400" dirty="0">
              <a:solidFill>
                <a:schemeClr val="tx1"/>
              </a:solidFill>
              <a:latin typeface="+mn-ea"/>
            </a:endParaRPr>
          </a:p>
          <a:p>
            <a:pPr fontAlgn="base"/>
            <a:r>
              <a:rPr lang="en-US" altLang="ko-KR" sz="2400" dirty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2400" dirty="0">
                <a:solidFill>
                  <a:schemeClr val="tx1"/>
                </a:solidFill>
                <a:latin typeface="+mn-ea"/>
              </a:rPr>
              <a:t>기존의 한식당 메뉴만이 아니라 건강한 한식 메뉴에 대한 연구 결과 도출을 통한 이론적 참고자료 제시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708992" y="4033461"/>
            <a:ext cx="482833" cy="59791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614447" y="4089706"/>
            <a:ext cx="510542" cy="66905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5</a:t>
            </a:r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343887" y="4033461"/>
            <a:ext cx="8643523" cy="59791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318951" y="4089706"/>
            <a:ext cx="8600904" cy="66905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2000" b="1" dirty="0"/>
              <a:t>온라인과 오프라인을 결합한 새로운 형태의 학술대회 모델 제시</a:t>
            </a:r>
            <a:endParaRPr lang="ko-KR" altLang="en-US" sz="2000" dirty="0"/>
          </a:p>
        </p:txBody>
      </p:sp>
      <p:sp>
        <p:nvSpPr>
          <p:cNvPr id="17" name="직사각형 16"/>
          <p:cNvSpPr/>
          <p:nvPr/>
        </p:nvSpPr>
        <p:spPr>
          <a:xfrm>
            <a:off x="861060" y="4912823"/>
            <a:ext cx="9263845" cy="1571106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fontAlgn="base">
              <a:buFontTx/>
              <a:buChar char="-"/>
            </a:pPr>
            <a:r>
              <a:rPr lang="ko-KR" altLang="en-US" sz="2400" dirty="0" err="1" smtClean="0">
                <a:solidFill>
                  <a:schemeClr val="tx1"/>
                </a:solidFill>
                <a:latin typeface="+mn-ea"/>
              </a:rPr>
              <a:t>유튜브</a:t>
            </a:r>
            <a:r>
              <a:rPr lang="ko-KR" altLang="en-US" sz="2400" dirty="0" err="1">
                <a:solidFill>
                  <a:schemeClr val="tx1"/>
                </a:solidFill>
                <a:latin typeface="+mn-ea"/>
              </a:rPr>
              <a:t>‘한국외식경영학회’계정을</a:t>
            </a:r>
            <a:r>
              <a:rPr lang="ko-KR" altLang="en-US" sz="2400" dirty="0">
                <a:solidFill>
                  <a:schemeClr val="tx1"/>
                </a:solidFill>
                <a:latin typeface="+mn-ea"/>
              </a:rPr>
              <a:t> 통해 실시간 스트리밍 서비스 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제공</a:t>
            </a:r>
            <a:endParaRPr lang="ko-KR" altLang="en-US" sz="2400" dirty="0">
              <a:solidFill>
                <a:schemeClr val="tx1"/>
              </a:solidFill>
              <a:latin typeface="+mn-ea"/>
            </a:endParaRPr>
          </a:p>
          <a:p>
            <a:pPr fontAlgn="base"/>
            <a:r>
              <a:rPr lang="en-US" altLang="ko-KR" sz="2400" dirty="0">
                <a:solidFill>
                  <a:schemeClr val="tx1"/>
                </a:solidFill>
                <a:latin typeface="+mn-ea"/>
              </a:rPr>
              <a:t>- </a:t>
            </a:r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ZOOM</a:t>
            </a:r>
            <a:r>
              <a:rPr lang="en-US" altLang="ko-KR" sz="2400" dirty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2400" dirty="0">
                <a:solidFill>
                  <a:schemeClr val="tx1"/>
                </a:solidFill>
                <a:latin typeface="+mn-ea"/>
              </a:rPr>
              <a:t>온라인 화상회의 프로그램</a:t>
            </a:r>
            <a:r>
              <a:rPr lang="en-US" altLang="ko-KR" sz="2400" dirty="0">
                <a:solidFill>
                  <a:schemeClr val="tx1"/>
                </a:solidFill>
                <a:latin typeface="+mn-ea"/>
              </a:rPr>
              <a:t>)</a:t>
            </a:r>
            <a:r>
              <a:rPr lang="ko-KR" altLang="en-US" sz="2400" dirty="0">
                <a:solidFill>
                  <a:schemeClr val="tx1"/>
                </a:solidFill>
                <a:latin typeface="+mn-ea"/>
              </a:rPr>
              <a:t>보다는 유튜브 실시간 서비스가 접속이 용이하고 현장성이 있어 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유용하였음</a:t>
            </a:r>
            <a:endParaRPr lang="ko-KR" altLang="en-US" sz="2400" dirty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238284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761305" y="1728140"/>
            <a:ext cx="9676015" cy="4971917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706221" y="1337369"/>
            <a:ext cx="482833" cy="59791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11676" y="1393614"/>
            <a:ext cx="510542" cy="66905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6</a:t>
            </a:r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341116" y="1337369"/>
            <a:ext cx="8643523" cy="59791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316180" y="1393614"/>
            <a:ext cx="8600904" cy="66905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2400" b="1" dirty="0"/>
              <a:t>성공적인 코로나</a:t>
            </a:r>
            <a:r>
              <a:rPr lang="en-US" altLang="ko-KR" sz="2400" b="1" dirty="0"/>
              <a:t>19 </a:t>
            </a:r>
            <a:r>
              <a:rPr lang="ko-KR" altLang="en-US" sz="2400" b="1" dirty="0" smtClean="0"/>
              <a:t>방역 학술대회</a:t>
            </a:r>
            <a:endParaRPr lang="ko-KR" altLang="en-US" sz="2400" dirty="0"/>
          </a:p>
        </p:txBody>
      </p:sp>
      <p:sp>
        <p:nvSpPr>
          <p:cNvPr id="12" name="직사각형 11"/>
          <p:cNvSpPr/>
          <p:nvPr/>
        </p:nvSpPr>
        <p:spPr>
          <a:xfrm>
            <a:off x="866947" y="2186247"/>
            <a:ext cx="9263845" cy="1571106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2400" dirty="0">
                <a:solidFill>
                  <a:schemeClr val="tx1"/>
                </a:solidFill>
              </a:rPr>
              <a:t>- </a:t>
            </a:r>
            <a:r>
              <a:rPr lang="ko-KR" altLang="en-US" sz="2400" dirty="0">
                <a:solidFill>
                  <a:schemeClr val="tx1"/>
                </a:solidFill>
              </a:rPr>
              <a:t>철저한 사회적 </a:t>
            </a:r>
            <a:r>
              <a:rPr lang="ko-KR" altLang="en-US" sz="2400" dirty="0" smtClean="0">
                <a:solidFill>
                  <a:schemeClr val="tx1"/>
                </a:solidFill>
              </a:rPr>
              <a:t>거리 두기 </a:t>
            </a:r>
            <a:r>
              <a:rPr lang="ko-KR" altLang="en-US" sz="2400" dirty="0">
                <a:solidFill>
                  <a:schemeClr val="tx1"/>
                </a:solidFill>
              </a:rPr>
              <a:t>실천으로 </a:t>
            </a:r>
            <a:r>
              <a:rPr lang="ko-KR" altLang="en-US" sz="2400" dirty="0" err="1">
                <a:solidFill>
                  <a:schemeClr val="tx1"/>
                </a:solidFill>
              </a:rPr>
              <a:t>확진자가</a:t>
            </a:r>
            <a:r>
              <a:rPr lang="ko-KR" altLang="en-US" sz="2400" dirty="0">
                <a:solidFill>
                  <a:schemeClr val="tx1"/>
                </a:solidFill>
              </a:rPr>
              <a:t> 발생하지 않음 </a:t>
            </a:r>
          </a:p>
          <a:p>
            <a:pPr fontAlgn="base"/>
            <a:r>
              <a:rPr lang="en-US" altLang="ko-KR" sz="2400" dirty="0">
                <a:solidFill>
                  <a:schemeClr val="tx1"/>
                </a:solidFill>
              </a:rPr>
              <a:t>- </a:t>
            </a:r>
            <a:r>
              <a:rPr lang="ko-KR" altLang="en-US" sz="2400" dirty="0">
                <a:solidFill>
                  <a:schemeClr val="tx1"/>
                </a:solidFill>
              </a:rPr>
              <a:t>학회 차원에서 코로나</a:t>
            </a:r>
            <a:r>
              <a:rPr lang="en-US" altLang="ko-KR" sz="2400" dirty="0">
                <a:solidFill>
                  <a:schemeClr val="tx1"/>
                </a:solidFill>
              </a:rPr>
              <a:t>19 </a:t>
            </a:r>
            <a:r>
              <a:rPr lang="ko-KR" altLang="en-US" sz="2400" dirty="0">
                <a:solidFill>
                  <a:schemeClr val="tx1"/>
                </a:solidFill>
              </a:rPr>
              <a:t>방역 대책 계획을 수립</a:t>
            </a:r>
            <a:r>
              <a:rPr lang="en-US" altLang="ko-KR" sz="2400" dirty="0">
                <a:solidFill>
                  <a:schemeClr val="tx1"/>
                </a:solidFill>
              </a:rPr>
              <a:t>·</a:t>
            </a:r>
            <a:r>
              <a:rPr lang="ko-KR" altLang="en-US" sz="2400" dirty="0">
                <a:solidFill>
                  <a:schemeClr val="tx1"/>
                </a:solidFill>
              </a:rPr>
              <a:t>실행</a:t>
            </a:r>
          </a:p>
          <a:p>
            <a:pPr fontAlgn="base"/>
            <a:r>
              <a:rPr lang="en-US" altLang="ko-KR" sz="2400" dirty="0">
                <a:solidFill>
                  <a:schemeClr val="tx1"/>
                </a:solidFill>
              </a:rPr>
              <a:t>- </a:t>
            </a:r>
            <a:r>
              <a:rPr lang="ko-KR" altLang="en-US" sz="2400" dirty="0">
                <a:solidFill>
                  <a:schemeClr val="tx1"/>
                </a:solidFill>
              </a:rPr>
              <a:t>방역책임자와 </a:t>
            </a:r>
            <a:r>
              <a:rPr lang="ko-KR" altLang="en-US" sz="2400" dirty="0" err="1">
                <a:solidFill>
                  <a:schemeClr val="tx1"/>
                </a:solidFill>
              </a:rPr>
              <a:t>방역담당자</a:t>
            </a:r>
            <a:r>
              <a:rPr lang="ko-KR" altLang="en-US" sz="2400" dirty="0">
                <a:solidFill>
                  <a:schemeClr val="tx1"/>
                </a:solidFill>
              </a:rPr>
              <a:t> 등 인력을 별도 배치</a:t>
            </a:r>
          </a:p>
          <a:p>
            <a:pPr fontAlgn="base"/>
            <a:r>
              <a:rPr lang="en-US" altLang="ko-KR" sz="2400" dirty="0">
                <a:solidFill>
                  <a:schemeClr val="tx1"/>
                </a:solidFill>
              </a:rPr>
              <a:t>- </a:t>
            </a:r>
            <a:r>
              <a:rPr lang="ko-KR" altLang="en-US" sz="2400" dirty="0" smtClean="0">
                <a:solidFill>
                  <a:schemeClr val="tx1"/>
                </a:solidFill>
              </a:rPr>
              <a:t>코로나</a:t>
            </a:r>
            <a:r>
              <a:rPr lang="en-US" altLang="ko-KR" sz="2400" dirty="0">
                <a:solidFill>
                  <a:schemeClr val="tx1"/>
                </a:solidFill>
              </a:rPr>
              <a:t>19 </a:t>
            </a:r>
            <a:r>
              <a:rPr lang="ko-KR" altLang="en-US" sz="2400" dirty="0">
                <a:solidFill>
                  <a:schemeClr val="tx1"/>
                </a:solidFill>
              </a:rPr>
              <a:t>방역 </a:t>
            </a:r>
            <a:r>
              <a:rPr lang="ko-KR" altLang="en-US" sz="2400" dirty="0" smtClean="0">
                <a:solidFill>
                  <a:schemeClr val="tx1"/>
                </a:solidFill>
              </a:rPr>
              <a:t>지침 </a:t>
            </a:r>
            <a:r>
              <a:rPr lang="ko-KR" altLang="en-US" sz="2400" dirty="0">
                <a:solidFill>
                  <a:schemeClr val="tx1"/>
                </a:solidFill>
              </a:rPr>
              <a:t>철저하게 준수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708992" y="4033461"/>
            <a:ext cx="482833" cy="59791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614447" y="4089706"/>
            <a:ext cx="510542" cy="66905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7</a:t>
            </a:r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343887" y="4033461"/>
            <a:ext cx="8643523" cy="59791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318951" y="4089706"/>
            <a:ext cx="8600904" cy="66905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2400" b="1" dirty="0"/>
              <a:t>온라인과 </a:t>
            </a:r>
            <a:r>
              <a:rPr lang="ko-KR" altLang="en-US" sz="2400" b="1" dirty="0" smtClean="0"/>
              <a:t>오프라인 채널을 통한 회원 참여의 극대화</a:t>
            </a:r>
            <a:endParaRPr lang="ko-KR" altLang="en-US" sz="2400" dirty="0"/>
          </a:p>
        </p:txBody>
      </p:sp>
      <p:sp>
        <p:nvSpPr>
          <p:cNvPr id="16" name="직사각형 15"/>
          <p:cNvSpPr/>
          <p:nvPr/>
        </p:nvSpPr>
        <p:spPr>
          <a:xfrm>
            <a:off x="861060" y="4912823"/>
            <a:ext cx="9263845" cy="1571106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2400" dirty="0">
                <a:solidFill>
                  <a:schemeClr val="tx1"/>
                </a:solidFill>
              </a:rPr>
              <a:t>- </a:t>
            </a:r>
            <a:r>
              <a:rPr lang="ko-KR" altLang="en-US" sz="2400" dirty="0">
                <a:solidFill>
                  <a:schemeClr val="tx1"/>
                </a:solidFill>
              </a:rPr>
              <a:t>학술대회 현장 직접 방문 회원의 수가 </a:t>
            </a:r>
            <a:r>
              <a:rPr lang="en-US" altLang="ko-KR" sz="2400" dirty="0">
                <a:solidFill>
                  <a:schemeClr val="tx1"/>
                </a:solidFill>
              </a:rPr>
              <a:t>90</a:t>
            </a:r>
            <a:r>
              <a:rPr lang="ko-KR" altLang="en-US" sz="2400" dirty="0">
                <a:solidFill>
                  <a:schemeClr val="tx1"/>
                </a:solidFill>
              </a:rPr>
              <a:t>명</a:t>
            </a:r>
          </a:p>
          <a:p>
            <a:pPr fontAlgn="base"/>
            <a:r>
              <a:rPr lang="en-US" altLang="ko-KR" sz="2400" dirty="0">
                <a:solidFill>
                  <a:schemeClr val="tx1"/>
                </a:solidFill>
              </a:rPr>
              <a:t>- </a:t>
            </a:r>
            <a:r>
              <a:rPr lang="ko-KR" altLang="en-US" sz="2400" dirty="0">
                <a:solidFill>
                  <a:schemeClr val="tx1"/>
                </a:solidFill>
              </a:rPr>
              <a:t>온라인 시청 회원의 수가 약 </a:t>
            </a:r>
            <a:r>
              <a:rPr lang="en-US" altLang="ko-KR" sz="2400" dirty="0">
                <a:solidFill>
                  <a:schemeClr val="tx1"/>
                </a:solidFill>
              </a:rPr>
              <a:t>120</a:t>
            </a:r>
            <a:r>
              <a:rPr lang="ko-KR" altLang="en-US" sz="2400" dirty="0">
                <a:solidFill>
                  <a:schemeClr val="tx1"/>
                </a:solidFill>
              </a:rPr>
              <a:t>명</a:t>
            </a:r>
          </a:p>
          <a:p>
            <a:pPr fontAlgn="base"/>
            <a:r>
              <a:rPr lang="en-US" altLang="ko-KR" sz="2400" dirty="0">
                <a:solidFill>
                  <a:schemeClr val="tx1"/>
                </a:solidFill>
              </a:rPr>
              <a:t>- 2020. </a:t>
            </a:r>
            <a:r>
              <a:rPr lang="en-US" altLang="ko-KR" sz="2400" dirty="0" smtClean="0">
                <a:solidFill>
                  <a:schemeClr val="tx1"/>
                </a:solidFill>
              </a:rPr>
              <a:t>12. 9 </a:t>
            </a:r>
            <a:r>
              <a:rPr lang="ko-KR" altLang="en-US" sz="2400" dirty="0">
                <a:solidFill>
                  <a:schemeClr val="tx1"/>
                </a:solidFill>
              </a:rPr>
              <a:t>현재 유튜브 영상 </a:t>
            </a:r>
            <a:r>
              <a:rPr lang="ko-KR" altLang="en-US" sz="2400" dirty="0" smtClean="0">
                <a:solidFill>
                  <a:schemeClr val="tx1"/>
                </a:solidFill>
              </a:rPr>
              <a:t>조회수 </a:t>
            </a:r>
            <a:r>
              <a:rPr lang="en-US" altLang="ko-KR" sz="2400" dirty="0" smtClean="0">
                <a:solidFill>
                  <a:schemeClr val="tx1"/>
                </a:solidFill>
              </a:rPr>
              <a:t>682</a:t>
            </a:r>
            <a:r>
              <a:rPr lang="ko-KR" altLang="en-US" sz="2400" dirty="0" smtClean="0">
                <a:solidFill>
                  <a:schemeClr val="tx1"/>
                </a:solidFill>
              </a:rPr>
              <a:t>회 </a:t>
            </a:r>
            <a:r>
              <a:rPr lang="ko-KR" altLang="en-US" sz="2400" dirty="0">
                <a:solidFill>
                  <a:schemeClr val="tx1"/>
                </a:solidFill>
              </a:rPr>
              <a:t>달성</a:t>
            </a:r>
          </a:p>
        </p:txBody>
      </p:sp>
    </p:spTree>
    <p:extLst>
      <p:ext uri="{BB962C8B-B14F-4D97-AF65-F5344CB8AC3E}">
        <p14:creationId xmlns:p14="http://schemas.microsoft.com/office/powerpoint/2010/main" val="10627772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761305" y="1728140"/>
            <a:ext cx="9676015" cy="4971917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756096" y="1218065"/>
            <a:ext cx="482833" cy="59791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61551" y="1274310"/>
            <a:ext cx="510542" cy="66905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8</a:t>
            </a:r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390991" y="1218065"/>
            <a:ext cx="8643523" cy="59791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366055" y="1274310"/>
            <a:ext cx="8600904" cy="66905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2400" b="1" dirty="0"/>
              <a:t>온라인을 통한 학술대회 성과의 공유와 확산 </a:t>
            </a:r>
            <a:endParaRPr lang="ko-KR" altLang="en-US" sz="2400" dirty="0"/>
          </a:p>
        </p:txBody>
      </p:sp>
      <p:sp>
        <p:nvSpPr>
          <p:cNvPr id="12" name="직사각형 11"/>
          <p:cNvSpPr/>
          <p:nvPr/>
        </p:nvSpPr>
        <p:spPr>
          <a:xfrm>
            <a:off x="916822" y="2066943"/>
            <a:ext cx="9263845" cy="1571106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2400" dirty="0" smtClean="0">
                <a:solidFill>
                  <a:schemeClr val="tx1"/>
                </a:solidFill>
              </a:rPr>
              <a:t>- </a:t>
            </a:r>
            <a:r>
              <a:rPr lang="ko-KR" altLang="en-US" sz="2400" dirty="0">
                <a:solidFill>
                  <a:schemeClr val="tx1"/>
                </a:solidFill>
              </a:rPr>
              <a:t>학회 유튜브 채널을 활용하여 향후 학술대회 영상을 </a:t>
            </a:r>
            <a:r>
              <a:rPr lang="en-US" altLang="ko-KR" sz="2400" dirty="0">
                <a:solidFill>
                  <a:schemeClr val="tx1"/>
                </a:solidFill>
              </a:rPr>
              <a:t>15</a:t>
            </a:r>
            <a:r>
              <a:rPr lang="ko-KR" altLang="en-US" sz="2400" dirty="0">
                <a:solidFill>
                  <a:schemeClr val="tx1"/>
                </a:solidFill>
              </a:rPr>
              <a:t>분 단위로 편집하여 적극적으로 조회수를 증대할 계획</a:t>
            </a:r>
          </a:p>
          <a:p>
            <a:pPr fontAlgn="base"/>
            <a:r>
              <a:rPr lang="en-US" altLang="ko-KR" sz="2400" dirty="0">
                <a:solidFill>
                  <a:schemeClr val="tx1"/>
                </a:solidFill>
              </a:rPr>
              <a:t>- </a:t>
            </a:r>
            <a:r>
              <a:rPr lang="ko-KR" altLang="en-US" sz="2400" dirty="0">
                <a:solidFill>
                  <a:schemeClr val="tx1"/>
                </a:solidFill>
              </a:rPr>
              <a:t>학회 블로그</a:t>
            </a:r>
            <a:r>
              <a:rPr lang="en-US" altLang="ko-KR" sz="2400" dirty="0">
                <a:solidFill>
                  <a:schemeClr val="tx1"/>
                </a:solidFill>
              </a:rPr>
              <a:t>, </a:t>
            </a:r>
            <a:r>
              <a:rPr lang="ko-KR" altLang="en-US" sz="2400" dirty="0">
                <a:solidFill>
                  <a:schemeClr val="tx1"/>
                </a:solidFill>
              </a:rPr>
              <a:t>페이스북</a:t>
            </a:r>
            <a:r>
              <a:rPr lang="en-US" altLang="ko-KR" sz="2400" dirty="0">
                <a:solidFill>
                  <a:schemeClr val="tx1"/>
                </a:solidFill>
              </a:rPr>
              <a:t>, </a:t>
            </a:r>
            <a:r>
              <a:rPr lang="ko-KR" altLang="en-US" sz="2400" dirty="0" err="1">
                <a:solidFill>
                  <a:schemeClr val="tx1"/>
                </a:solidFill>
              </a:rPr>
              <a:t>인스타그램</a:t>
            </a:r>
            <a:r>
              <a:rPr lang="ko-KR" altLang="en-US" sz="2400" dirty="0">
                <a:solidFill>
                  <a:schemeClr val="tx1"/>
                </a:solidFill>
              </a:rPr>
              <a:t> 계정을 개설하여 학술대회 성과를 확산 계획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756096" y="3705385"/>
            <a:ext cx="482833" cy="59791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661551" y="3761630"/>
            <a:ext cx="510542" cy="66905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9</a:t>
            </a:r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390991" y="3705385"/>
            <a:ext cx="8643523" cy="59791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366055" y="3761630"/>
            <a:ext cx="8600904" cy="66905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2400" b="1" dirty="0"/>
              <a:t>외식 관련 언론 매체를 활용한 의견 선도자 역할 수행 </a:t>
            </a:r>
            <a:endParaRPr lang="ko-KR" altLang="en-US" sz="2400" dirty="0"/>
          </a:p>
        </p:txBody>
      </p:sp>
      <p:sp>
        <p:nvSpPr>
          <p:cNvPr id="16" name="직사각형 15"/>
          <p:cNvSpPr/>
          <p:nvPr/>
        </p:nvSpPr>
        <p:spPr>
          <a:xfrm>
            <a:off x="916822" y="4621875"/>
            <a:ext cx="9263845" cy="188698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2400" b="1" dirty="0">
                <a:solidFill>
                  <a:schemeClr val="tx1"/>
                </a:solidFill>
              </a:rPr>
              <a:t>-</a:t>
            </a:r>
            <a:r>
              <a:rPr lang="ko-KR" altLang="en-US" sz="2400" dirty="0">
                <a:solidFill>
                  <a:schemeClr val="tx1"/>
                </a:solidFill>
              </a:rPr>
              <a:t> 외식산업 종사자들과 직접적인 접점을 가지고 있는 언론 매체</a:t>
            </a:r>
            <a:r>
              <a:rPr lang="en-US" altLang="ko-KR" sz="2400" dirty="0">
                <a:solidFill>
                  <a:schemeClr val="tx1"/>
                </a:solidFill>
              </a:rPr>
              <a:t>(</a:t>
            </a:r>
            <a:r>
              <a:rPr lang="ko-KR" altLang="en-US" sz="2400" dirty="0">
                <a:solidFill>
                  <a:schemeClr val="tx1"/>
                </a:solidFill>
              </a:rPr>
              <a:t>호텔앤레스토랑</a:t>
            </a:r>
            <a:r>
              <a:rPr lang="en-US" altLang="ko-KR" sz="2400" dirty="0">
                <a:solidFill>
                  <a:schemeClr val="tx1"/>
                </a:solidFill>
              </a:rPr>
              <a:t>, </a:t>
            </a:r>
            <a:r>
              <a:rPr lang="ko-KR" altLang="en-US" sz="2400" dirty="0" err="1">
                <a:solidFill>
                  <a:schemeClr val="tx1"/>
                </a:solidFill>
              </a:rPr>
              <a:t>월간식당</a:t>
            </a:r>
            <a:r>
              <a:rPr lang="en-US" altLang="ko-KR" sz="2400" dirty="0">
                <a:solidFill>
                  <a:schemeClr val="tx1"/>
                </a:solidFill>
              </a:rPr>
              <a:t>)</a:t>
            </a:r>
            <a:r>
              <a:rPr lang="ko-KR" altLang="en-US" sz="2400" dirty="0">
                <a:solidFill>
                  <a:schemeClr val="tx1"/>
                </a:solidFill>
              </a:rPr>
              <a:t>를 활용하여 학술대회 결과를 기사로 </a:t>
            </a:r>
            <a:r>
              <a:rPr lang="ko-KR" altLang="en-US" sz="2400" dirty="0" smtClean="0">
                <a:solidFill>
                  <a:schemeClr val="tx1"/>
                </a:solidFill>
              </a:rPr>
              <a:t>게재</a:t>
            </a:r>
            <a:endParaRPr lang="ko-KR" altLang="en-US" sz="2400" dirty="0">
              <a:solidFill>
                <a:schemeClr val="tx1"/>
              </a:solidFill>
            </a:endParaRPr>
          </a:p>
          <a:p>
            <a:pPr fontAlgn="base"/>
            <a:r>
              <a:rPr lang="en-US" altLang="ko-KR" sz="2400" b="1" dirty="0">
                <a:solidFill>
                  <a:schemeClr val="tx1"/>
                </a:solidFill>
              </a:rPr>
              <a:t>-</a:t>
            </a:r>
            <a:r>
              <a:rPr lang="ko-KR" altLang="en-US" sz="2400" dirty="0">
                <a:solidFill>
                  <a:schemeClr val="tx1"/>
                </a:solidFill>
              </a:rPr>
              <a:t> 호텔앤레스토랑</a:t>
            </a:r>
            <a:r>
              <a:rPr lang="en-US" altLang="ko-KR" sz="2400" dirty="0">
                <a:solidFill>
                  <a:schemeClr val="tx1"/>
                </a:solidFill>
              </a:rPr>
              <a:t>(</a:t>
            </a:r>
            <a:r>
              <a:rPr lang="en-US" altLang="ko-KR" dirty="0">
                <a:solidFill>
                  <a:schemeClr val="tx1"/>
                </a:solidFill>
              </a:rPr>
              <a:t>12</a:t>
            </a:r>
            <a:r>
              <a:rPr lang="ko-KR" altLang="en-US" dirty="0">
                <a:solidFill>
                  <a:schemeClr val="tx1"/>
                </a:solidFill>
              </a:rPr>
              <a:t>월호</a:t>
            </a:r>
            <a:r>
              <a:rPr lang="en-US" altLang="ko-KR" sz="2400" dirty="0">
                <a:solidFill>
                  <a:schemeClr val="tx1"/>
                </a:solidFill>
              </a:rPr>
              <a:t>), </a:t>
            </a:r>
            <a:r>
              <a:rPr lang="ko-KR" altLang="en-US" sz="2400" dirty="0" err="1">
                <a:solidFill>
                  <a:schemeClr val="tx1"/>
                </a:solidFill>
              </a:rPr>
              <a:t>월간식당</a:t>
            </a:r>
            <a:r>
              <a:rPr lang="en-US" altLang="ko-KR" sz="2400" dirty="0">
                <a:solidFill>
                  <a:schemeClr val="tx1"/>
                </a:solidFill>
              </a:rPr>
              <a:t>(</a:t>
            </a:r>
            <a:r>
              <a:rPr lang="en-US" altLang="ko-KR" dirty="0">
                <a:solidFill>
                  <a:schemeClr val="tx1"/>
                </a:solidFill>
              </a:rPr>
              <a:t>12</a:t>
            </a:r>
            <a:r>
              <a:rPr lang="ko-KR" altLang="en-US" dirty="0">
                <a:solidFill>
                  <a:schemeClr val="tx1"/>
                </a:solidFill>
              </a:rPr>
              <a:t>월호</a:t>
            </a:r>
            <a:r>
              <a:rPr lang="en-US" altLang="ko-KR" sz="2400" dirty="0">
                <a:solidFill>
                  <a:schemeClr val="tx1"/>
                </a:solidFill>
              </a:rPr>
              <a:t>), </a:t>
            </a:r>
            <a:r>
              <a:rPr lang="ko-KR" altLang="en-US" sz="2400" dirty="0">
                <a:solidFill>
                  <a:schemeClr val="tx1"/>
                </a:solidFill>
              </a:rPr>
              <a:t>식품외식경제</a:t>
            </a:r>
            <a:r>
              <a:rPr lang="en-US" altLang="ko-KR" sz="2400" dirty="0">
                <a:solidFill>
                  <a:schemeClr val="tx1"/>
                </a:solidFill>
              </a:rPr>
              <a:t>(</a:t>
            </a:r>
            <a:r>
              <a:rPr lang="en-US" altLang="ko-KR" dirty="0">
                <a:solidFill>
                  <a:schemeClr val="tx1"/>
                </a:solidFill>
              </a:rPr>
              <a:t>11</a:t>
            </a:r>
            <a:r>
              <a:rPr lang="ko-KR" altLang="en-US" dirty="0">
                <a:solidFill>
                  <a:schemeClr val="tx1"/>
                </a:solidFill>
              </a:rPr>
              <a:t>월 </a:t>
            </a:r>
            <a:r>
              <a:rPr lang="ko-KR" altLang="en-US" dirty="0" err="1">
                <a:solidFill>
                  <a:schemeClr val="tx1"/>
                </a:solidFill>
              </a:rPr>
              <a:t>둘</a:t>
            </a:r>
            <a:r>
              <a:rPr lang="ko-KR" altLang="en-US" dirty="0" err="1" smtClean="0">
                <a:solidFill>
                  <a:schemeClr val="tx1"/>
                </a:solidFill>
              </a:rPr>
              <a:t>째주</a:t>
            </a:r>
            <a:r>
              <a:rPr lang="en-US" altLang="ko-KR" sz="2400" dirty="0">
                <a:solidFill>
                  <a:schemeClr val="tx1"/>
                </a:solidFill>
              </a:rPr>
              <a:t>), </a:t>
            </a:r>
            <a:r>
              <a:rPr lang="en-US" altLang="ko-KR" sz="2400" dirty="0" err="1">
                <a:solidFill>
                  <a:schemeClr val="tx1"/>
                </a:solidFill>
              </a:rPr>
              <a:t>aT</a:t>
            </a:r>
            <a:r>
              <a:rPr lang="ko-KR" altLang="en-US" sz="2400" dirty="0">
                <a:solidFill>
                  <a:schemeClr val="tx1"/>
                </a:solidFill>
              </a:rPr>
              <a:t>전문 블로거</a:t>
            </a:r>
            <a:r>
              <a:rPr lang="en-US" altLang="ko-KR" sz="2400" dirty="0">
                <a:solidFill>
                  <a:schemeClr val="tx1"/>
                </a:solidFill>
              </a:rPr>
              <a:t>(</a:t>
            </a:r>
            <a:r>
              <a:rPr lang="en-US" altLang="ko-KR" dirty="0">
                <a:solidFill>
                  <a:schemeClr val="tx1"/>
                </a:solidFill>
              </a:rPr>
              <a:t>11</a:t>
            </a:r>
            <a:r>
              <a:rPr lang="ko-KR" altLang="en-US" dirty="0">
                <a:solidFill>
                  <a:schemeClr val="tx1"/>
                </a:solidFill>
              </a:rPr>
              <a:t>월 </a:t>
            </a:r>
            <a:r>
              <a:rPr lang="ko-KR" altLang="en-US" dirty="0" err="1">
                <a:solidFill>
                  <a:schemeClr val="tx1"/>
                </a:solidFill>
              </a:rPr>
              <a:t>마지막주</a:t>
            </a:r>
            <a:r>
              <a:rPr lang="en-US" altLang="ko-KR" sz="2400" dirty="0">
                <a:solidFill>
                  <a:schemeClr val="tx1"/>
                </a:solidFill>
              </a:rPr>
              <a:t>)</a:t>
            </a:r>
            <a:r>
              <a:rPr lang="ko-KR" altLang="en-US" sz="2400" dirty="0">
                <a:solidFill>
                  <a:schemeClr val="tx1"/>
                </a:solidFill>
              </a:rPr>
              <a:t>에 학술대회 관련 기사가 </a:t>
            </a:r>
            <a:r>
              <a:rPr lang="ko-KR" altLang="en-US" sz="2400" dirty="0" smtClean="0">
                <a:solidFill>
                  <a:schemeClr val="tx1"/>
                </a:solidFill>
              </a:rPr>
              <a:t>게재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0494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640080" y="1736454"/>
            <a:ext cx="9676015" cy="487820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906086" y="1989107"/>
            <a:ext cx="2046316" cy="67650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204552" y="1989107"/>
            <a:ext cx="6964682" cy="67650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05639" y="783733"/>
            <a:ext cx="4282440" cy="817852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pPr algn="ctr"/>
            <a:r>
              <a:rPr lang="ko-KR" altLang="en-US" sz="3000" smtClean="0"/>
              <a:t>학술대회 대회 개요</a:t>
            </a:r>
            <a:endParaRPr lang="ko-KR" altLang="en-US" sz="3000" dirty="0"/>
          </a:p>
        </p:txBody>
      </p:sp>
      <p:sp>
        <p:nvSpPr>
          <p:cNvPr id="4" name="직사각형 3"/>
          <p:cNvSpPr/>
          <p:nvPr/>
        </p:nvSpPr>
        <p:spPr>
          <a:xfrm>
            <a:off x="838200" y="1867188"/>
            <a:ext cx="1988127" cy="67650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err="1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행사명</a:t>
            </a:r>
            <a:endParaRPr lang="ko-KR" altLang="en-US" sz="24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078477" y="1867188"/>
            <a:ext cx="6964682" cy="67650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400" dirty="0" smtClean="0">
                <a:solidFill>
                  <a:schemeClr val="tx1"/>
                </a:solidFill>
              </a:rPr>
              <a:t> 제</a:t>
            </a:r>
            <a:r>
              <a:rPr lang="en-US" altLang="ko-KR" sz="2400" dirty="0" smtClean="0">
                <a:solidFill>
                  <a:schemeClr val="tx1"/>
                </a:solidFill>
              </a:rPr>
              <a:t>45</a:t>
            </a:r>
            <a:r>
              <a:rPr lang="ko-KR" altLang="en-US" sz="2400" dirty="0" smtClean="0">
                <a:solidFill>
                  <a:schemeClr val="tx1"/>
                </a:solidFill>
              </a:rPr>
              <a:t>차 </a:t>
            </a:r>
            <a:r>
              <a:rPr lang="en-US" altLang="ko-KR" sz="2400" dirty="0" smtClean="0">
                <a:solidFill>
                  <a:schemeClr val="tx1"/>
                </a:solidFill>
              </a:rPr>
              <a:t>(</a:t>
            </a:r>
            <a:r>
              <a:rPr lang="ko-KR" altLang="en-US" sz="2400" dirty="0" smtClean="0">
                <a:solidFill>
                  <a:schemeClr val="tx1"/>
                </a:solidFill>
              </a:rPr>
              <a:t>사</a:t>
            </a:r>
            <a:r>
              <a:rPr lang="en-US" altLang="ko-KR" sz="2400" dirty="0" smtClean="0">
                <a:solidFill>
                  <a:schemeClr val="tx1"/>
                </a:solidFill>
              </a:rPr>
              <a:t>)</a:t>
            </a:r>
            <a:r>
              <a:rPr lang="ko-KR" altLang="en-US" sz="2400" dirty="0" smtClean="0">
                <a:solidFill>
                  <a:schemeClr val="tx1"/>
                </a:solidFill>
              </a:rPr>
              <a:t>한국외식경영학회 추계학술대회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08855" y="2931216"/>
            <a:ext cx="2046316" cy="67650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3207321" y="2931216"/>
            <a:ext cx="6964682" cy="67650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840969" y="2809297"/>
            <a:ext cx="1988127" cy="67650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목  적</a:t>
            </a:r>
            <a:endParaRPr lang="ko-KR" altLang="en-US" sz="24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3081246" y="2809297"/>
            <a:ext cx="6964682" cy="67650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400" dirty="0" smtClean="0">
                <a:solidFill>
                  <a:schemeClr val="tx1"/>
                </a:solidFill>
              </a:rPr>
              <a:t> </a:t>
            </a:r>
            <a:r>
              <a:rPr lang="ko-KR" altLang="en-US" sz="2400" dirty="0" err="1" smtClean="0">
                <a:solidFill>
                  <a:schemeClr val="tx1"/>
                </a:solidFill>
              </a:rPr>
              <a:t>한식산업의</a:t>
            </a:r>
            <a:r>
              <a:rPr lang="ko-KR" altLang="en-US" sz="2400" dirty="0" smtClean="0">
                <a:solidFill>
                  <a:schemeClr val="tx1"/>
                </a:solidFill>
              </a:rPr>
              <a:t> </a:t>
            </a:r>
            <a:r>
              <a:rPr lang="ko-KR" altLang="en-US" sz="2400" dirty="0" err="1" smtClean="0">
                <a:solidFill>
                  <a:schemeClr val="tx1"/>
                </a:solidFill>
              </a:rPr>
              <a:t>질적성장을</a:t>
            </a:r>
            <a:r>
              <a:rPr lang="ko-KR" altLang="en-US" sz="2400" dirty="0" smtClean="0">
                <a:solidFill>
                  <a:schemeClr val="tx1"/>
                </a:solidFill>
              </a:rPr>
              <a:t> 통한 미래 </a:t>
            </a:r>
            <a:r>
              <a:rPr lang="ko-KR" altLang="en-US" sz="2400" dirty="0" err="1" smtClean="0">
                <a:solidFill>
                  <a:schemeClr val="tx1"/>
                </a:solidFill>
              </a:rPr>
              <a:t>성장방안</a:t>
            </a:r>
            <a:r>
              <a:rPr lang="ko-KR" altLang="en-US" sz="2400" dirty="0" smtClean="0">
                <a:solidFill>
                  <a:schemeClr val="tx1"/>
                </a:solidFill>
              </a:rPr>
              <a:t> 제시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900543" y="3912118"/>
            <a:ext cx="2046316" cy="67650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199009" y="3912118"/>
            <a:ext cx="6964682" cy="67650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832657" y="3790199"/>
            <a:ext cx="1988127" cy="67650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행사기간</a:t>
            </a:r>
            <a:endParaRPr lang="ko-KR" altLang="en-US" sz="24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3072934" y="3790199"/>
            <a:ext cx="6964682" cy="67650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400" dirty="0" smtClean="0">
                <a:solidFill>
                  <a:schemeClr val="tx1"/>
                </a:solidFill>
              </a:rPr>
              <a:t> </a:t>
            </a:r>
            <a:r>
              <a:rPr lang="en-US" altLang="ko-KR" sz="2400" dirty="0" smtClean="0">
                <a:solidFill>
                  <a:schemeClr val="tx1"/>
                </a:solidFill>
              </a:rPr>
              <a:t>2020</a:t>
            </a:r>
            <a:r>
              <a:rPr lang="ko-KR" altLang="en-US" sz="2400" dirty="0" smtClean="0">
                <a:solidFill>
                  <a:schemeClr val="tx1"/>
                </a:solidFill>
              </a:rPr>
              <a:t>년 </a:t>
            </a:r>
            <a:r>
              <a:rPr lang="en-US" altLang="ko-KR" sz="2400" dirty="0" smtClean="0">
                <a:solidFill>
                  <a:schemeClr val="tx1"/>
                </a:solidFill>
              </a:rPr>
              <a:t>11</a:t>
            </a:r>
            <a:r>
              <a:rPr lang="ko-KR" altLang="en-US" sz="2400" dirty="0" smtClean="0">
                <a:solidFill>
                  <a:schemeClr val="tx1"/>
                </a:solidFill>
              </a:rPr>
              <a:t>월 </a:t>
            </a:r>
            <a:r>
              <a:rPr lang="en-US" altLang="ko-KR" sz="2400" dirty="0" smtClean="0">
                <a:solidFill>
                  <a:schemeClr val="tx1"/>
                </a:solidFill>
              </a:rPr>
              <a:t>7</a:t>
            </a:r>
            <a:r>
              <a:rPr lang="ko-KR" altLang="en-US" sz="2400" dirty="0" smtClean="0">
                <a:solidFill>
                  <a:schemeClr val="tx1"/>
                </a:solidFill>
              </a:rPr>
              <a:t>일</a:t>
            </a:r>
            <a:r>
              <a:rPr lang="en-US" altLang="ko-KR" sz="2400" dirty="0" smtClean="0">
                <a:solidFill>
                  <a:schemeClr val="tx1"/>
                </a:solidFill>
              </a:rPr>
              <a:t>(</a:t>
            </a:r>
            <a:r>
              <a:rPr lang="ko-KR" altLang="en-US" sz="2400" dirty="0" smtClean="0">
                <a:solidFill>
                  <a:schemeClr val="tx1"/>
                </a:solidFill>
              </a:rPr>
              <a:t>토</a:t>
            </a:r>
            <a:r>
              <a:rPr lang="en-US" altLang="ko-KR" sz="2400" dirty="0" smtClean="0">
                <a:solidFill>
                  <a:schemeClr val="tx1"/>
                </a:solidFill>
              </a:rPr>
              <a:t>), 09:30~18:00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903312" y="4854227"/>
            <a:ext cx="2046316" cy="67650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3201778" y="4854227"/>
            <a:ext cx="6964682" cy="67650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835426" y="4732308"/>
            <a:ext cx="1988127" cy="67650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장 소</a:t>
            </a:r>
            <a:endParaRPr lang="ko-KR" altLang="en-US" sz="24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075703" y="4732308"/>
            <a:ext cx="6964682" cy="67650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400" dirty="0" smtClean="0">
                <a:solidFill>
                  <a:schemeClr val="tx1"/>
                </a:solidFill>
              </a:rPr>
              <a:t> 양재동 </a:t>
            </a:r>
            <a:r>
              <a:rPr lang="en-US" altLang="ko-KR" sz="2400" dirty="0" err="1" smtClean="0">
                <a:solidFill>
                  <a:schemeClr val="tx1"/>
                </a:solidFill>
              </a:rPr>
              <a:t>aT</a:t>
            </a:r>
            <a:r>
              <a:rPr lang="ko-KR" altLang="en-US" sz="2400" dirty="0" smtClean="0">
                <a:solidFill>
                  <a:schemeClr val="tx1"/>
                </a:solidFill>
              </a:rPr>
              <a:t>센터 </a:t>
            </a:r>
            <a:r>
              <a:rPr lang="en-US" altLang="ko-KR" sz="2400" dirty="0" smtClean="0">
                <a:solidFill>
                  <a:schemeClr val="tx1"/>
                </a:solidFill>
              </a:rPr>
              <a:t>3</a:t>
            </a:r>
            <a:r>
              <a:rPr lang="ko-KR" altLang="en-US" sz="2400" dirty="0" smtClean="0">
                <a:solidFill>
                  <a:schemeClr val="tx1"/>
                </a:solidFill>
              </a:rPr>
              <a:t>층</a:t>
            </a:r>
            <a:r>
              <a:rPr lang="en-US" altLang="ko-KR" sz="2400" dirty="0" smtClean="0">
                <a:solidFill>
                  <a:schemeClr val="tx1"/>
                </a:solidFill>
              </a:rPr>
              <a:t>, 4</a:t>
            </a:r>
            <a:r>
              <a:rPr lang="ko-KR" altLang="en-US" sz="2400" dirty="0" smtClean="0">
                <a:solidFill>
                  <a:schemeClr val="tx1"/>
                </a:solidFill>
              </a:rPr>
              <a:t>층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889459" y="5804649"/>
            <a:ext cx="2046316" cy="67650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3187925" y="5804649"/>
            <a:ext cx="6964682" cy="67650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821573" y="5682730"/>
            <a:ext cx="1988127" cy="67650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주최</a:t>
            </a:r>
            <a:r>
              <a:rPr lang="en-US" altLang="ko-KR" sz="24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,</a:t>
            </a:r>
            <a:r>
              <a:rPr lang="ko-KR" altLang="en-US" sz="24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주관</a:t>
            </a:r>
            <a:endParaRPr lang="ko-KR" altLang="en-US" sz="24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061850" y="5682730"/>
            <a:ext cx="6964682" cy="67650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400" dirty="0" smtClean="0">
                <a:solidFill>
                  <a:schemeClr val="tx1"/>
                </a:solidFill>
              </a:rPr>
              <a:t> 농림축산식품부</a:t>
            </a:r>
            <a:r>
              <a:rPr lang="en-US" altLang="ko-KR" sz="2400" dirty="0" smtClean="0">
                <a:solidFill>
                  <a:schemeClr val="tx1"/>
                </a:solidFill>
              </a:rPr>
              <a:t>/</a:t>
            </a:r>
            <a:r>
              <a:rPr lang="ko-KR" altLang="en-US" sz="2400" dirty="0" err="1" smtClean="0">
                <a:solidFill>
                  <a:schemeClr val="tx1"/>
                </a:solidFill>
              </a:rPr>
              <a:t>한식진흥원</a:t>
            </a:r>
            <a:r>
              <a:rPr lang="en-US" altLang="ko-KR" sz="2400" dirty="0" smtClean="0">
                <a:solidFill>
                  <a:schemeClr val="tx1"/>
                </a:solidFill>
              </a:rPr>
              <a:t>/</a:t>
            </a:r>
            <a:r>
              <a:rPr lang="ko-KR" altLang="en-US" sz="2400" dirty="0" smtClean="0">
                <a:solidFill>
                  <a:schemeClr val="tx1"/>
                </a:solidFill>
              </a:rPr>
              <a:t>한국외식경영학회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1632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761305" y="191194"/>
            <a:ext cx="10635444" cy="6508864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7529" y="331340"/>
            <a:ext cx="8371428" cy="62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0894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761305" y="191194"/>
            <a:ext cx="10635444" cy="6508864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3619" y="543285"/>
            <a:ext cx="8304762" cy="57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1499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761305" y="191194"/>
            <a:ext cx="10635444" cy="6508864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7428" y="219476"/>
            <a:ext cx="8257143" cy="64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4032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761305" y="191194"/>
            <a:ext cx="10635444" cy="6508864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3143" y="300428"/>
            <a:ext cx="8285714" cy="62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6039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761305" y="1728140"/>
            <a:ext cx="9676015" cy="4971917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761305" y="1092340"/>
            <a:ext cx="8548950" cy="50841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400" b="1" dirty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2400" b="1" dirty="0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성과 확산 방안과 향후 계획</a:t>
            </a:r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855850" y="1803637"/>
            <a:ext cx="482833" cy="59791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761305" y="1859882"/>
            <a:ext cx="510542" cy="58391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1</a:t>
            </a:r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490745" y="1803637"/>
            <a:ext cx="8618462" cy="59791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465809" y="1859882"/>
            <a:ext cx="8575966" cy="58391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400" b="1" dirty="0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2400" b="1" dirty="0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SNS</a:t>
            </a:r>
            <a:r>
              <a:rPr lang="ko-KR" altLang="en-US" sz="2400" b="1" dirty="0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플랫폼을 활용하여 성과 확산</a:t>
            </a:r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845362" y="2571179"/>
            <a:ext cx="9263845" cy="1139751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fontAlgn="base">
              <a:buFontTx/>
              <a:buChar char="-"/>
            </a:pP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한국외식경영학회 </a:t>
            </a:r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SNS 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플랫폼</a:t>
            </a:r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2400" dirty="0">
                <a:solidFill>
                  <a:schemeClr val="tx1"/>
                </a:solidFill>
                <a:latin typeface="+mn-ea"/>
              </a:rPr>
              <a:t>유튜브</a:t>
            </a:r>
            <a:r>
              <a:rPr lang="en-US" altLang="ko-KR" sz="24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2400" dirty="0">
                <a:solidFill>
                  <a:schemeClr val="tx1"/>
                </a:solidFill>
                <a:latin typeface="+mn-ea"/>
              </a:rPr>
              <a:t>블로그</a:t>
            </a:r>
            <a:r>
              <a:rPr lang="en-US" altLang="ko-KR" sz="24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2400" dirty="0">
                <a:solidFill>
                  <a:schemeClr val="tx1"/>
                </a:solidFill>
                <a:latin typeface="+mn-ea"/>
              </a:rPr>
              <a:t>페이스북</a:t>
            </a:r>
            <a:r>
              <a:rPr lang="en-US" altLang="ko-KR" sz="24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2400" dirty="0" err="1" smtClean="0">
                <a:solidFill>
                  <a:schemeClr val="tx1"/>
                </a:solidFill>
                <a:latin typeface="+mn-ea"/>
              </a:rPr>
              <a:t>인스타그램</a:t>
            </a:r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)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을 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구축하여 학술대회의 성과 확산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881240" y="3786427"/>
            <a:ext cx="482833" cy="59791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786695" y="3842672"/>
            <a:ext cx="510542" cy="58391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2</a:t>
            </a:r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516135" y="3786427"/>
            <a:ext cx="8618462" cy="59791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491199" y="3842672"/>
            <a:ext cx="8575966" cy="58391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400" b="1" dirty="0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2400" b="1" dirty="0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후속 연구를 위한 주제 발굴과 연구자 지원</a:t>
            </a:r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870752" y="4553969"/>
            <a:ext cx="9263845" cy="1139751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fontAlgn="base">
              <a:buFontTx/>
              <a:buChar char="-"/>
            </a:pP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이번 학술대회 성과를 지속하기 위한 후속연구를 위한 주제 발굴과 연구자 지원</a:t>
            </a:r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학회 차원의 경진대회 등</a:t>
            </a:r>
            <a:r>
              <a:rPr lang="en-US" altLang="ko-KR" sz="2400" dirty="0" smtClean="0">
                <a:solidFill>
                  <a:schemeClr val="tx1"/>
                </a:solidFill>
                <a:latin typeface="+mn-ea"/>
              </a:rPr>
              <a:t>)</a:t>
            </a:r>
            <a:r>
              <a:rPr lang="ko-KR" altLang="en-US" sz="2400" dirty="0" smtClean="0">
                <a:solidFill>
                  <a:schemeClr val="tx1"/>
                </a:solidFill>
                <a:latin typeface="+mn-ea"/>
              </a:rPr>
              <a:t> 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798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761305" y="1728141"/>
            <a:ext cx="9676015" cy="487820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05639" y="783733"/>
            <a:ext cx="4282440" cy="817852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pPr algn="ctr"/>
            <a:r>
              <a:rPr lang="ko-KR" altLang="en-US" sz="3000" dirty="0" smtClean="0"/>
              <a:t>참석자 수</a:t>
            </a:r>
            <a:endParaRPr lang="ko-KR" altLang="en-US" sz="3000" dirty="0"/>
          </a:p>
        </p:txBody>
      </p:sp>
      <p:sp>
        <p:nvSpPr>
          <p:cNvPr id="25" name="직사각형 24"/>
          <p:cNvSpPr/>
          <p:nvPr/>
        </p:nvSpPr>
        <p:spPr>
          <a:xfrm>
            <a:off x="1404155" y="2716952"/>
            <a:ext cx="8778241" cy="41049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1328651" y="2582083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2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발표자</a:t>
            </a:r>
            <a:endParaRPr lang="ko-KR" altLang="en-US" sz="22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3886202" y="2046594"/>
            <a:ext cx="1600202" cy="35190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오프라인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6038502" y="2038782"/>
            <a:ext cx="1600202" cy="35190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온라인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3805149" y="2582083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25</a:t>
            </a:r>
            <a:r>
              <a:rPr lang="ko-KR" altLang="en-US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명</a:t>
            </a:r>
            <a:endParaRPr lang="ko-KR" altLang="en-US" sz="20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5894415" y="2582083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9</a:t>
            </a:r>
            <a:r>
              <a:rPr lang="en-US" altLang="ko-KR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9</a:t>
            </a:r>
            <a:r>
              <a:rPr lang="ko-KR" altLang="en-US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명</a:t>
            </a:r>
            <a:endParaRPr lang="ko-KR" altLang="en-US" sz="20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8208129" y="2036088"/>
            <a:ext cx="1600202" cy="35190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합계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7996840" y="2587673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124</a:t>
            </a:r>
            <a:r>
              <a:rPr lang="ko-KR" altLang="en-US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명</a:t>
            </a:r>
            <a:endParaRPr lang="ko-KR" altLang="en-US" sz="20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1406924" y="3467868"/>
            <a:ext cx="8778241" cy="41049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1328652" y="3332999"/>
            <a:ext cx="1988126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2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토론자</a:t>
            </a:r>
            <a:endParaRPr lang="ko-KR" altLang="en-US" sz="22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3807918" y="3332999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17</a:t>
            </a:r>
            <a:r>
              <a:rPr lang="ko-KR" altLang="en-US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명</a:t>
            </a:r>
            <a:endParaRPr lang="ko-KR" altLang="en-US" sz="20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5897184" y="3332999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6</a:t>
            </a:r>
            <a:r>
              <a:rPr lang="ko-KR" altLang="en-US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명</a:t>
            </a:r>
            <a:endParaRPr lang="ko-KR" altLang="en-US" sz="20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7999609" y="3338589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23</a:t>
            </a:r>
            <a:r>
              <a:rPr lang="ko-KR" altLang="en-US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명</a:t>
            </a:r>
            <a:endParaRPr lang="ko-KR" altLang="en-US" sz="20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1406926" y="4240949"/>
            <a:ext cx="8778241" cy="41049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1331422" y="4106080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2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사회자</a:t>
            </a:r>
            <a:endParaRPr lang="ko-KR" altLang="en-US" sz="22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3807920" y="4106080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3</a:t>
            </a:r>
            <a:r>
              <a:rPr lang="ko-KR" altLang="en-US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명</a:t>
            </a:r>
            <a:endParaRPr lang="ko-KR" altLang="en-US" sz="20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5897186" y="4106080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7999611" y="4111670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3</a:t>
            </a:r>
            <a:r>
              <a:rPr lang="ko-KR" altLang="en-US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명</a:t>
            </a:r>
            <a:endParaRPr lang="ko-KR" altLang="en-US" sz="20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1409695" y="4991865"/>
            <a:ext cx="8778241" cy="41049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1334191" y="4856996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2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좌장</a:t>
            </a:r>
            <a:endParaRPr lang="ko-KR" altLang="en-US" sz="22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3810689" y="4856996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3</a:t>
            </a:r>
            <a:r>
              <a:rPr lang="ko-KR" altLang="en-US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명</a:t>
            </a:r>
            <a:endParaRPr lang="ko-KR" altLang="en-US" sz="20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5899955" y="4856996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8002380" y="4862586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3</a:t>
            </a:r>
            <a:r>
              <a:rPr lang="ko-KR" altLang="en-US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명</a:t>
            </a:r>
            <a:endParaRPr lang="ko-KR" altLang="en-US" sz="20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1413846" y="5756231"/>
            <a:ext cx="8778241" cy="41049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1338342" y="5621362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2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합계</a:t>
            </a:r>
            <a:endParaRPr lang="ko-KR" altLang="en-US" sz="22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3814840" y="5621362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48</a:t>
            </a:r>
            <a:r>
              <a:rPr lang="ko-KR" altLang="en-US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명</a:t>
            </a:r>
            <a:endParaRPr lang="ko-KR" altLang="en-US" sz="20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5904106" y="5621362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105</a:t>
            </a:r>
            <a:r>
              <a:rPr lang="ko-KR" altLang="en-US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명</a:t>
            </a:r>
            <a:endParaRPr lang="ko-KR" altLang="en-US" sz="20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8006531" y="5626952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153</a:t>
            </a:r>
            <a:r>
              <a:rPr lang="ko-KR" altLang="en-US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명</a:t>
            </a:r>
            <a:endParaRPr lang="ko-KR" altLang="en-US" sz="20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54" name="직사각형 53"/>
          <p:cNvSpPr/>
          <p:nvPr/>
        </p:nvSpPr>
        <p:spPr>
          <a:xfrm>
            <a:off x="1328650" y="1934255"/>
            <a:ext cx="1988127" cy="50841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참석자</a:t>
            </a:r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55" name="모서리가 둥근 직사각형 54"/>
          <p:cNvSpPr/>
          <p:nvPr/>
        </p:nvSpPr>
        <p:spPr>
          <a:xfrm>
            <a:off x="1064029" y="5528920"/>
            <a:ext cx="9265224" cy="714895"/>
          </a:xfrm>
          <a:prstGeom prst="round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5403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761305" y="1728141"/>
            <a:ext cx="9676015" cy="487820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05639" y="783733"/>
            <a:ext cx="4282440" cy="817852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pPr algn="ctr"/>
            <a:r>
              <a:rPr lang="ko-KR" altLang="en-US" sz="3000" dirty="0" smtClean="0"/>
              <a:t>참여 논문</a:t>
            </a:r>
            <a:endParaRPr lang="ko-KR" altLang="en-US" sz="3000" dirty="0"/>
          </a:p>
        </p:txBody>
      </p:sp>
      <p:sp>
        <p:nvSpPr>
          <p:cNvPr id="25" name="직사각형 24"/>
          <p:cNvSpPr/>
          <p:nvPr/>
        </p:nvSpPr>
        <p:spPr>
          <a:xfrm>
            <a:off x="1404155" y="2716952"/>
            <a:ext cx="8778241" cy="41049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1328651" y="2582083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200" b="1" dirty="0" err="1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일반논문</a:t>
            </a:r>
            <a:endParaRPr lang="ko-KR" altLang="en-US" sz="22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3886202" y="2046594"/>
            <a:ext cx="1600202" cy="35190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오프라인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6038502" y="2038782"/>
            <a:ext cx="1600202" cy="35190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온라인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3805149" y="2582083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11</a:t>
            </a:r>
            <a:r>
              <a:rPr lang="ko-KR" altLang="en-US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편</a:t>
            </a:r>
            <a:endParaRPr lang="ko-KR" altLang="en-US" sz="20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5894415" y="2582083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8208129" y="2036088"/>
            <a:ext cx="1600202" cy="35190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합계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7996840" y="2587673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11</a:t>
            </a:r>
            <a:r>
              <a:rPr lang="ko-KR" altLang="en-US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편</a:t>
            </a:r>
            <a:endParaRPr lang="ko-KR" altLang="en-US" sz="20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1406924" y="3467868"/>
            <a:ext cx="8778241" cy="41049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1328652" y="3332999"/>
            <a:ext cx="1988126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2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대학원생</a:t>
            </a:r>
            <a:endParaRPr lang="ko-KR" altLang="en-US" sz="22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3807918" y="3332999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5897184" y="3332999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8</a:t>
            </a:r>
            <a:r>
              <a:rPr lang="ko-KR" altLang="en-US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편</a:t>
            </a:r>
            <a:endParaRPr lang="ko-KR" altLang="en-US" sz="20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7999609" y="3338589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8</a:t>
            </a:r>
            <a:r>
              <a:rPr lang="ko-KR" altLang="en-US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편</a:t>
            </a:r>
            <a:endParaRPr lang="ko-KR" altLang="en-US" sz="20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1406926" y="4240949"/>
            <a:ext cx="8778241" cy="41049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1409695" y="4991865"/>
            <a:ext cx="8778241" cy="41049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1334191" y="4856996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2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대학생 공모전</a:t>
            </a:r>
            <a:endParaRPr lang="ko-KR" altLang="en-US" sz="22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3810689" y="4856996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5899955" y="4856996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27</a:t>
            </a:r>
            <a:r>
              <a:rPr lang="ko-KR" altLang="en-US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편</a:t>
            </a:r>
            <a:endParaRPr lang="ko-KR" altLang="en-US" sz="20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8002380" y="4862586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27</a:t>
            </a:r>
            <a:r>
              <a:rPr lang="ko-KR" altLang="en-US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편</a:t>
            </a:r>
            <a:endParaRPr lang="ko-KR" altLang="en-US" sz="20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1413846" y="5756231"/>
            <a:ext cx="8778241" cy="41049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1338342" y="5621362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2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합계</a:t>
            </a:r>
            <a:endParaRPr lang="ko-KR" altLang="en-US" sz="22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3814840" y="5621362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11</a:t>
            </a:r>
            <a:r>
              <a:rPr lang="ko-KR" altLang="en-US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편</a:t>
            </a:r>
            <a:endParaRPr lang="ko-KR" altLang="en-US" sz="20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5904106" y="5621362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35</a:t>
            </a:r>
            <a:r>
              <a:rPr lang="ko-KR" altLang="en-US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편</a:t>
            </a:r>
            <a:endParaRPr lang="ko-KR" altLang="en-US" sz="20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8006531" y="5626952"/>
            <a:ext cx="1988127" cy="4104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46</a:t>
            </a:r>
            <a:r>
              <a:rPr lang="ko-KR" altLang="en-US" sz="2000" b="1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편</a:t>
            </a:r>
            <a:endParaRPr lang="ko-KR" altLang="en-US" sz="2000" b="1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54" name="직사각형 53"/>
          <p:cNvSpPr/>
          <p:nvPr/>
        </p:nvSpPr>
        <p:spPr>
          <a:xfrm>
            <a:off x="1328650" y="1934255"/>
            <a:ext cx="2137757" cy="50841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발표논문</a:t>
            </a:r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55" name="직사각형 54"/>
          <p:cNvSpPr/>
          <p:nvPr/>
        </p:nvSpPr>
        <p:spPr>
          <a:xfrm>
            <a:off x="1360516" y="4039372"/>
            <a:ext cx="2137757" cy="50841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대학생 공모전</a:t>
            </a:r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56" name="모서리가 둥근 직사각형 55"/>
          <p:cNvSpPr/>
          <p:nvPr/>
        </p:nvSpPr>
        <p:spPr>
          <a:xfrm>
            <a:off x="1064029" y="5528920"/>
            <a:ext cx="9265224" cy="714895"/>
          </a:xfrm>
          <a:prstGeom prst="round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2233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761305" y="1728141"/>
            <a:ext cx="9676015" cy="487820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직사각형 53"/>
          <p:cNvSpPr/>
          <p:nvPr/>
        </p:nvSpPr>
        <p:spPr>
          <a:xfrm>
            <a:off x="761305" y="1089835"/>
            <a:ext cx="2137757" cy="50841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bg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프로그램</a:t>
            </a:r>
            <a:endParaRPr lang="ko-KR" altLang="en-US" sz="2400" b="1" dirty="0">
              <a:solidFill>
                <a:schemeClr val="bg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pic>
        <p:nvPicPr>
          <p:cNvPr id="1025" name="_x62482288" descr="EMB000040a83a8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7049" y="182785"/>
            <a:ext cx="5086006" cy="6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9937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1" y="365125"/>
            <a:ext cx="9144878" cy="6310573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9312" y="3629220"/>
            <a:ext cx="1884488" cy="2971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671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985" y="365125"/>
            <a:ext cx="8636324" cy="631433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2911" y="3720637"/>
            <a:ext cx="2067286" cy="2878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450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7174" y="3758843"/>
            <a:ext cx="2060997" cy="2912279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988" y="365125"/>
            <a:ext cx="8399383" cy="630599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542278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90451" y="79802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359350672" descr="EMB00003ef8bc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4223" y="723207"/>
            <a:ext cx="8593595" cy="587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8196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677</TotalTime>
  <Words>692</Words>
  <Application>Microsoft Office PowerPoint</Application>
  <PresentationFormat>와이드스크린</PresentationFormat>
  <Paragraphs>148</Paragraphs>
  <Slides>24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24</vt:i4>
      </vt:variant>
    </vt:vector>
  </HeadingPairs>
  <TitlesOfParts>
    <vt:vector size="30" baseType="lpstr">
      <vt:lpstr>HY중고딕</vt:lpstr>
      <vt:lpstr>맑은 고딕</vt:lpstr>
      <vt:lpstr>바탕</vt:lpstr>
      <vt:lpstr>휴먼명조</vt:lpstr>
      <vt:lpstr>Arial</vt:lpstr>
      <vt:lpstr>Office 테마</vt:lpstr>
      <vt:lpstr>2020년 한식연구지원사업 (학술대회지원)</vt:lpstr>
      <vt:lpstr>학술대회 대회 개요</vt:lpstr>
      <vt:lpstr>참석자 수</vt:lpstr>
      <vt:lpstr>참여 논문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2020년한식연구지원사업 학술대회</dc:title>
  <dc:creator>Windows 사용자</dc:creator>
  <cp:lastModifiedBy>Windows 사용자</cp:lastModifiedBy>
  <cp:revision>31</cp:revision>
  <dcterms:created xsi:type="dcterms:W3CDTF">2020-12-07T01:23:22Z</dcterms:created>
  <dcterms:modified xsi:type="dcterms:W3CDTF">2020-12-09T00:37:03Z</dcterms:modified>
</cp:coreProperties>
</file>