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mp3" ContentType="audio/m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24"/>
  </p:notesMasterIdLst>
  <p:sldIdLst>
    <p:sldId id="389" r:id="rId2"/>
    <p:sldId id="373" r:id="rId3"/>
    <p:sldId id="392" r:id="rId4"/>
    <p:sldId id="393" r:id="rId5"/>
    <p:sldId id="394" r:id="rId6"/>
    <p:sldId id="390" r:id="rId7"/>
    <p:sldId id="397" r:id="rId8"/>
    <p:sldId id="412" r:id="rId9"/>
    <p:sldId id="398" r:id="rId10"/>
    <p:sldId id="408" r:id="rId11"/>
    <p:sldId id="409" r:id="rId12"/>
    <p:sldId id="410" r:id="rId13"/>
    <p:sldId id="411" r:id="rId14"/>
    <p:sldId id="401" r:id="rId15"/>
    <p:sldId id="402" r:id="rId16"/>
    <p:sldId id="400" r:id="rId17"/>
    <p:sldId id="395" r:id="rId18"/>
    <p:sldId id="403" r:id="rId19"/>
    <p:sldId id="404" r:id="rId20"/>
    <p:sldId id="396" r:id="rId21"/>
    <p:sldId id="406" r:id="rId22"/>
    <p:sldId id="407" r:id="rId23"/>
  </p:sldIdLst>
  <p:sldSz cx="9144000" cy="5143500" type="screen16x9"/>
  <p:notesSz cx="6858000" cy="9144000"/>
  <p:embeddedFontLst>
    <p:embeddedFont>
      <p:font typeface="전주 완판본 순B" panose="020B0600000101010101" charset="-127"/>
      <p:regular r:id="rId25"/>
    </p:embeddedFont>
    <p:embeddedFont>
      <p:font typeface="08서울한강체 M" panose="02020603020101020101" pitchFamily="18" charset="-127"/>
      <p:regular r:id="rId26"/>
    </p:embeddedFont>
    <p:embeddedFont>
      <p:font typeface="Helvetica-Black" panose="020B0600000101010101"/>
      <p:boldItalic r:id="rId27"/>
    </p:embeddedFont>
    <p:embeddedFont>
      <p:font typeface="맑은 고딕" panose="020B0503020000020004" pitchFamily="50" charset="-127"/>
      <p:regular r:id="rId28"/>
      <p:bold r:id="rId29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158" userDrawn="1">
          <p15:clr>
            <a:srgbClr val="A4A3A4"/>
          </p15:clr>
        </p15:guide>
        <p15:guide id="3" orient="horz" pos="175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403F43"/>
    <a:srgbClr val="FFE1FF"/>
    <a:srgbClr val="EE1E59"/>
    <a:srgbClr val="579187"/>
    <a:srgbClr val="BBD7D2"/>
    <a:srgbClr val="30DC96"/>
    <a:srgbClr val="FFFFCC"/>
    <a:srgbClr val="FFF6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01" autoAdjust="0"/>
    <p:restoredTop sz="96370" autoAdjust="0"/>
  </p:normalViewPr>
  <p:slideViewPr>
    <p:cSldViewPr>
      <p:cViewPr varScale="1">
        <p:scale>
          <a:sx n="146" d="100"/>
          <a:sy n="146" d="100"/>
        </p:scale>
        <p:origin x="564" y="114"/>
      </p:cViewPr>
      <p:guideLst>
        <p:guide orient="horz" pos="1620"/>
        <p:guide pos="158"/>
        <p:guide orient="horz" pos="17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97D5D2-4525-4421-8550-6A308B903DE8}" type="datetimeFigureOut">
              <a:rPr lang="ko-KR" altLang="en-US" smtClean="0"/>
              <a:t>2021-12-17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1E0FB0-3C61-402D-BAEE-59161479CB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4331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1E0FB0-3C61-402D-BAEE-59161479CB3E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70764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1E0FB0-3C61-402D-BAEE-59161479CB3E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953607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1E0FB0-3C61-402D-BAEE-59161479CB3E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480267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1E0FB0-3C61-402D-BAEE-59161479CB3E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05893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1E0FB0-3C61-402D-BAEE-59161479CB3E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62430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1E0FB0-3C61-402D-BAEE-59161479CB3E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8337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심리학에서 나온 자극</a:t>
            </a:r>
            <a:r>
              <a:rPr lang="en-US" altLang="ko-KR" dirty="0"/>
              <a:t>-</a:t>
            </a:r>
            <a:r>
              <a:rPr lang="ko-KR" altLang="en-US" baseline="0" dirty="0"/>
              <a:t>반응의 이론을 토대로</a:t>
            </a:r>
            <a:r>
              <a:rPr lang="en-US" altLang="ko-KR" baseline="0" dirty="0"/>
              <a:t>,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1E0FB0-3C61-402D-BAEE-59161479CB3E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85000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1E0FB0-3C61-402D-BAEE-59161479CB3E}" type="slidenum">
              <a:rPr lang="ko-KR" altLang="en-US" smtClean="0"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72105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1E0FB0-3C61-402D-BAEE-59161479CB3E}" type="slidenum">
              <a:rPr lang="ko-KR" altLang="en-US" smtClean="0"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95435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1E0FB0-3C61-402D-BAEE-59161479CB3E}" type="slidenum">
              <a:rPr lang="ko-KR" altLang="en-US" smtClean="0"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91232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1E0FB0-3C61-402D-BAEE-59161479CB3E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31443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1E0FB0-3C61-402D-BAEE-59161479CB3E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61985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1E0FB0-3C61-402D-BAEE-59161479CB3E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92364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1E0FB0-3C61-402D-BAEE-59161479CB3E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77156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baseline="0" dirty="0"/>
              <a:t>,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1E0FB0-3C61-402D-BAEE-59161479CB3E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56339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1E0FB0-3C61-402D-BAEE-59161479CB3E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65171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1E0FB0-3C61-402D-BAEE-59161479CB3E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87738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1E0FB0-3C61-402D-BAEE-59161479CB3E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67965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75BC5-BBC5-451F-AA86-1F4039201BF5}" type="datetimeFigureOut">
              <a:rPr lang="ko-KR" altLang="en-US" smtClean="0"/>
              <a:t>2021-12-17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B26CA-3A90-4A70-ABAC-6CBD0CC74B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1123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75BC5-BBC5-451F-AA86-1F4039201BF5}" type="datetimeFigureOut">
              <a:rPr lang="ko-KR" altLang="en-US" smtClean="0"/>
              <a:t>2021-12-17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B26CA-3A90-4A70-ABAC-6CBD0CC74B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0250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75BC5-BBC5-451F-AA86-1F4039201BF5}" type="datetimeFigureOut">
              <a:rPr lang="ko-KR" altLang="en-US" smtClean="0"/>
              <a:t>2021-12-17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B26CA-3A90-4A70-ABAC-6CBD0CC74B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67015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6420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75BC5-BBC5-451F-AA86-1F4039201BF5}" type="datetimeFigureOut">
              <a:rPr lang="ko-KR" altLang="en-US" smtClean="0"/>
              <a:t>2021-12-17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B26CA-3A90-4A70-ABAC-6CBD0CC74B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5501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75BC5-BBC5-451F-AA86-1F4039201BF5}" type="datetimeFigureOut">
              <a:rPr lang="ko-KR" altLang="en-US" smtClean="0"/>
              <a:t>2021-12-17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B26CA-3A90-4A70-ABAC-6CBD0CC74B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4314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75BC5-BBC5-451F-AA86-1F4039201BF5}" type="datetimeFigureOut">
              <a:rPr lang="ko-KR" altLang="en-US" smtClean="0"/>
              <a:t>2021-12-17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B26CA-3A90-4A70-ABAC-6CBD0CC74B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9756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75BC5-BBC5-451F-AA86-1F4039201BF5}" type="datetimeFigureOut">
              <a:rPr lang="ko-KR" altLang="en-US" smtClean="0"/>
              <a:t>2021-12-17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B26CA-3A90-4A70-ABAC-6CBD0CC74B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9853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75BC5-BBC5-451F-AA86-1F4039201BF5}" type="datetimeFigureOut">
              <a:rPr lang="ko-KR" altLang="en-US" smtClean="0"/>
              <a:t>2021-12-17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B26CA-3A90-4A70-ABAC-6CBD0CC74B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64490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75BC5-BBC5-451F-AA86-1F4039201BF5}" type="datetimeFigureOut">
              <a:rPr lang="ko-KR" altLang="en-US" smtClean="0"/>
              <a:t>2021-12-17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B26CA-3A90-4A70-ABAC-6CBD0CC74B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086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75BC5-BBC5-451F-AA86-1F4039201BF5}" type="datetimeFigureOut">
              <a:rPr lang="ko-KR" altLang="en-US" smtClean="0"/>
              <a:t>2021-12-17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B26CA-3A90-4A70-ABAC-6CBD0CC74B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0358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75BC5-BBC5-451F-AA86-1F4039201BF5}" type="datetimeFigureOut">
              <a:rPr lang="ko-KR" altLang="en-US" smtClean="0"/>
              <a:t>2021-12-17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B26CA-3A90-4A70-ABAC-6CBD0CC74B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0650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275BC5-BBC5-451F-AA86-1F4039201BF5}" type="datetimeFigureOut">
              <a:rPr lang="ko-KR" altLang="en-US" smtClean="0"/>
              <a:t>2021-12-17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B26CA-3A90-4A70-ABAC-6CBD0CC74B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6518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youtu.be/iMtBA5LJ75o" TargetMode="Externa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youtu.be/iMtBA5LJ75o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7.png"/><Relationship Id="rId5" Type="http://schemas.openxmlformats.org/officeDocument/2006/relationships/image" Target="../media/image4.jpeg"/><Relationship Id="rId4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ight Triangle 11">
            <a:extLst>
              <a:ext uri="{FF2B5EF4-FFF2-40B4-BE49-F238E27FC236}">
                <a16:creationId xmlns:a16="http://schemas.microsoft.com/office/drawing/2014/main" id="{4FE11667-6BCF-4C12-B986-45B6BB595037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E94C0BC5-705A-489F-B386-77E8E2F176AF}"/>
              </a:ext>
            </a:extLst>
          </p:cNvPr>
          <p:cNvSpPr/>
          <p:nvPr/>
        </p:nvSpPr>
        <p:spPr>
          <a:xfrm>
            <a:off x="518673" y="856793"/>
            <a:ext cx="4341359" cy="322712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234" y="810635"/>
            <a:ext cx="4333404" cy="3238259"/>
          </a:xfrm>
          <a:prstGeom prst="rect">
            <a:avLst/>
          </a:prstGeom>
        </p:spPr>
      </p:pic>
      <p:pic>
        <p:nvPicPr>
          <p:cNvPr id="7" name="_x253904656" descr="EMB0000414478e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29" y="102872"/>
            <a:ext cx="608375" cy="386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그림 23">
            <a:extLst>
              <a:ext uri="{FF2B5EF4-FFF2-40B4-BE49-F238E27FC236}">
                <a16:creationId xmlns:a16="http://schemas.microsoft.com/office/drawing/2014/main" id="{3EAEABC4-63D0-4D81-A46C-61AE02315D0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7956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7657" y="1081819"/>
            <a:ext cx="2914336" cy="4061681"/>
          </a:xfrm>
          <a:prstGeom prst="rect">
            <a:avLst/>
          </a:prstGeom>
        </p:spPr>
      </p:pic>
      <p:sp>
        <p:nvSpPr>
          <p:cNvPr id="32" name="직사각형 31"/>
          <p:cNvSpPr/>
          <p:nvPr/>
        </p:nvSpPr>
        <p:spPr>
          <a:xfrm>
            <a:off x="2565157" y="1"/>
            <a:ext cx="3852500" cy="5133290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61"/>
          </a:p>
        </p:txBody>
      </p:sp>
      <p:sp>
        <p:nvSpPr>
          <p:cNvPr id="25" name="TextBox 24"/>
          <p:cNvSpPr txBox="1"/>
          <p:nvPr/>
        </p:nvSpPr>
        <p:spPr>
          <a:xfrm>
            <a:off x="3944463" y="1133391"/>
            <a:ext cx="1191352" cy="54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940" dirty="0">
                <a:solidFill>
                  <a:schemeClr val="bg1"/>
                </a:solidFill>
                <a:latin typeface="Helvetica-Black" panose="020B0A00000000000000" pitchFamily="34" charset="0"/>
                <a:ea typeface="-윤고딕350" panose="02030504000101010101" pitchFamily="18" charset="-127"/>
              </a:rPr>
              <a:t>2021</a:t>
            </a:r>
            <a:endParaRPr lang="ko-KR" altLang="en-US" sz="2940" dirty="0">
              <a:solidFill>
                <a:schemeClr val="bg1"/>
              </a:solidFill>
              <a:latin typeface="Helvetica-Black" panose="020B0A00000000000000" pitchFamily="34" charset="0"/>
              <a:ea typeface="-윤고딕350" panose="02030504000101010101" pitchFamily="18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022389" y="1765474"/>
            <a:ext cx="3073278" cy="4962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625" b="1" dirty="0"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제</a:t>
            </a:r>
            <a:r>
              <a:rPr lang="en-US" altLang="ko-KR" sz="2625" b="1" dirty="0"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47</a:t>
            </a:r>
            <a:r>
              <a:rPr lang="ko-KR" altLang="en-US" sz="2625" b="1" dirty="0"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차 추계학술대회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053435" y="2302861"/>
            <a:ext cx="302518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500" b="1" dirty="0"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[ </a:t>
            </a:r>
            <a:r>
              <a:rPr lang="ko-KR" altLang="en-US" sz="1500" b="1" dirty="0"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위드 코로나 시대</a:t>
            </a:r>
            <a:r>
              <a:rPr lang="en-US" altLang="ko-KR" sz="1500" b="1" dirty="0"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, </a:t>
            </a:r>
          </a:p>
          <a:p>
            <a:r>
              <a:rPr lang="en-US" altLang="ko-KR" sz="1500" b="1" dirty="0"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              </a:t>
            </a:r>
            <a:r>
              <a:rPr lang="ko-KR" altLang="en-US" sz="1500" b="1" dirty="0"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외식산업의 새로운 도전 </a:t>
            </a:r>
            <a:r>
              <a:rPr lang="en-US" altLang="ko-KR" sz="1500" b="1" dirty="0"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]</a:t>
            </a:r>
            <a:endParaRPr lang="ko-KR" altLang="en-US" sz="1500" b="1" dirty="0">
              <a:solidFill>
                <a:schemeClr val="bg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279353" y="201554"/>
            <a:ext cx="261321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100" u="sng" dirty="0">
                <a:solidFill>
                  <a:schemeClr val="bg1"/>
                </a:solidFill>
                <a:latin typeface="-윤고딕350" panose="02030504000101010101" pitchFamily="18" charset="-127"/>
                <a:ea typeface="-윤고딕350" panose="02030504000101010101" pitchFamily="18" charset="-127"/>
              </a:rPr>
              <a:t>(</a:t>
            </a:r>
            <a:r>
              <a:rPr lang="ko-KR" altLang="en-US" sz="2100" u="sng" dirty="0">
                <a:solidFill>
                  <a:schemeClr val="bg1"/>
                </a:solidFill>
                <a:latin typeface="-윤고딕350" panose="02030504000101010101" pitchFamily="18" charset="-127"/>
                <a:ea typeface="-윤고딕350" panose="02030504000101010101" pitchFamily="18" charset="-127"/>
              </a:rPr>
              <a:t>사</a:t>
            </a:r>
            <a:r>
              <a:rPr lang="en-US" altLang="ko-KR" sz="2100" u="sng" dirty="0">
                <a:solidFill>
                  <a:schemeClr val="bg1"/>
                </a:solidFill>
                <a:latin typeface="-윤고딕350" panose="02030504000101010101" pitchFamily="18" charset="-127"/>
                <a:ea typeface="-윤고딕350" panose="02030504000101010101" pitchFamily="18" charset="-127"/>
              </a:rPr>
              <a:t>)</a:t>
            </a:r>
            <a:r>
              <a:rPr lang="ko-KR" altLang="en-US" sz="2100" u="sng" dirty="0">
                <a:solidFill>
                  <a:schemeClr val="bg1"/>
                </a:solidFill>
                <a:latin typeface="-윤고딕350" panose="02030504000101010101" pitchFamily="18" charset="-127"/>
                <a:ea typeface="-윤고딕350" panose="02030504000101010101" pitchFamily="18" charset="-127"/>
              </a:rPr>
              <a:t>한국외식경영학회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786624" y="4492946"/>
            <a:ext cx="1531188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250" dirty="0">
                <a:solidFill>
                  <a:schemeClr val="bg1"/>
                </a:solidFill>
                <a:latin typeface="Helvetica-Black" panose="020B0A00000000000000" pitchFamily="34" charset="0"/>
                <a:ea typeface="-윤고딕350" panose="02030504000101010101" pitchFamily="18" charset="-127"/>
              </a:rPr>
              <a:t>21.12.18</a:t>
            </a:r>
            <a:endParaRPr lang="ko-KR" altLang="en-US" sz="2250" dirty="0">
              <a:solidFill>
                <a:schemeClr val="bg1"/>
              </a:solidFill>
              <a:latin typeface="Helvetica-Black" panose="020B0A00000000000000" pitchFamily="34" charset="0"/>
              <a:ea typeface="-윤고딕350" panose="02030504000101010101" pitchFamily="18" charset="-127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212073" y="3225128"/>
            <a:ext cx="2669320" cy="54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940" dirty="0">
                <a:solidFill>
                  <a:schemeClr val="bg1"/>
                </a:solidFill>
                <a:latin typeface="-윤고딕350" panose="02030504000101010101" pitchFamily="18" charset="-127"/>
                <a:ea typeface="-윤고딕350" panose="02030504000101010101" pitchFamily="18" charset="-127"/>
              </a:rPr>
              <a:t>『</a:t>
            </a:r>
            <a:r>
              <a:rPr lang="ko-KR" altLang="en-US" sz="2940" dirty="0">
                <a:solidFill>
                  <a:schemeClr val="bg1"/>
                </a:solidFill>
                <a:latin typeface="-윤고딕350" panose="02030504000101010101" pitchFamily="18" charset="-127"/>
                <a:ea typeface="-윤고딕350" panose="02030504000101010101" pitchFamily="18" charset="-127"/>
              </a:rPr>
              <a:t>환영합니다</a:t>
            </a:r>
            <a:r>
              <a:rPr lang="en-US" altLang="ko-KR" sz="2940" dirty="0">
                <a:solidFill>
                  <a:schemeClr val="bg1"/>
                </a:solidFill>
                <a:latin typeface="-윤고딕350" panose="02030504000101010101" pitchFamily="18" charset="-127"/>
                <a:ea typeface="-윤고딕350" panose="02030504000101010101" pitchFamily="18" charset="-127"/>
              </a:rPr>
              <a:t>』</a:t>
            </a:r>
            <a:endParaRPr lang="ko-KR" altLang="en-US" sz="2940" dirty="0">
              <a:solidFill>
                <a:schemeClr val="bg1"/>
              </a:solidFill>
              <a:latin typeface="-윤고딕350" panose="02030504000101010101" pitchFamily="18" charset="-127"/>
              <a:ea typeface="-윤고딕350" panose="02030504000101010101" pitchFamily="18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2EB604F3-0C69-4FDC-A241-E889889F13DE}"/>
              </a:ext>
            </a:extLst>
          </p:cNvPr>
          <p:cNvSpPr/>
          <p:nvPr/>
        </p:nvSpPr>
        <p:spPr>
          <a:xfrm>
            <a:off x="7567514" y="4975782"/>
            <a:ext cx="1415300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600" dirty="0">
                <a:solidFill>
                  <a:schemeClr val="bg1">
                    <a:lumMod val="75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https://youtu.be/iMtBA5LJ75o</a:t>
            </a:r>
            <a:endParaRPr lang="ko-KR" altLang="en-US" sz="6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6728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98626" y="60348"/>
            <a:ext cx="8928992" cy="7200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98625" y="168851"/>
            <a:ext cx="2349629" cy="32354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각 삼각형 3"/>
          <p:cNvSpPr/>
          <p:nvPr/>
        </p:nvSpPr>
        <p:spPr>
          <a:xfrm>
            <a:off x="2448254" y="168850"/>
            <a:ext cx="323546" cy="323546"/>
          </a:xfrm>
          <a:prstGeom prst="rtTriangl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그룹 4"/>
          <p:cNvGrpSpPr/>
          <p:nvPr/>
        </p:nvGrpSpPr>
        <p:grpSpPr>
          <a:xfrm>
            <a:off x="2520262" y="168845"/>
            <a:ext cx="6507355" cy="323549"/>
            <a:chOff x="2520262" y="168845"/>
            <a:chExt cx="6507355" cy="323549"/>
          </a:xfrm>
        </p:grpSpPr>
        <p:sp>
          <p:nvSpPr>
            <p:cNvPr id="6" name="직사각형 5"/>
            <p:cNvSpPr/>
            <p:nvPr/>
          </p:nvSpPr>
          <p:spPr>
            <a:xfrm flipH="1" flipV="1">
              <a:off x="2843806" y="168845"/>
              <a:ext cx="6183811" cy="32354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각 삼각형 6"/>
            <p:cNvSpPr/>
            <p:nvPr/>
          </p:nvSpPr>
          <p:spPr>
            <a:xfrm flipH="1" flipV="1">
              <a:off x="2520262" y="168848"/>
              <a:ext cx="323546" cy="323546"/>
            </a:xfrm>
            <a:prstGeom prst="rt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78156" y="229017"/>
            <a:ext cx="25656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dirty="0">
                <a:ln>
                  <a:solidFill>
                    <a:schemeClr val="bg1">
                      <a:lumMod val="95000"/>
                      <a:alpha val="10000"/>
                    </a:schemeClr>
                  </a:solidFill>
                </a:ln>
                <a:solidFill>
                  <a:schemeClr val="bg1">
                    <a:lumMod val="95000"/>
                  </a:schemeClr>
                </a:solidFill>
                <a:latin typeface="-윤고딕350" pitchFamily="18" charset="-127"/>
                <a:ea typeface="-윤고딕350" pitchFamily="18" charset="-127"/>
              </a:rPr>
              <a:t>2021 </a:t>
            </a:r>
            <a:r>
              <a:rPr lang="ko-KR" altLang="en-US" sz="900" dirty="0">
                <a:ln>
                  <a:solidFill>
                    <a:schemeClr val="bg1">
                      <a:lumMod val="95000"/>
                      <a:alpha val="10000"/>
                    </a:schemeClr>
                  </a:solidFill>
                </a:ln>
                <a:solidFill>
                  <a:schemeClr val="bg1">
                    <a:lumMod val="95000"/>
                  </a:schemeClr>
                </a:solidFill>
                <a:latin typeface="-윤고딕350" pitchFamily="18" charset="-127"/>
                <a:ea typeface="-윤고딕350" pitchFamily="18" charset="-127"/>
              </a:rPr>
              <a:t>한국외식경영학회 추계학술대회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160427" y="198012"/>
            <a:ext cx="50357" cy="2553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5" name="_x253904656" descr="EMB0000414478e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5239" y="198012"/>
            <a:ext cx="411743" cy="261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439274" y="1491630"/>
            <a:ext cx="2877711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시상식</a:t>
            </a:r>
            <a:endParaRPr lang="en-US" altLang="ko-KR" sz="7000" dirty="0">
              <a:latin typeface="전주 완판본 순B" panose="02030603000101010101" pitchFamily="18" charset="-127"/>
              <a:ea typeface="전주 완판본 순B" panose="02030603000101010101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16567" y="2427734"/>
            <a:ext cx="6910866" cy="10098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45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 - </a:t>
            </a:r>
            <a:r>
              <a:rPr lang="ko-KR" altLang="en-US" sz="45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농림축산식품부 </a:t>
            </a:r>
            <a:r>
              <a:rPr lang="ko-KR" altLang="en-US" sz="4500" dirty="0" err="1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장관상</a:t>
            </a:r>
            <a:r>
              <a:rPr lang="ko-KR" altLang="en-US" sz="45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 </a:t>
            </a:r>
            <a:r>
              <a:rPr lang="en-US" altLang="ko-KR" sz="45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-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364088" y="204364"/>
            <a:ext cx="309469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위드 코로나 시대</a:t>
            </a:r>
            <a:r>
              <a:rPr lang="en-US" altLang="ko-KR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, </a:t>
            </a:r>
            <a:r>
              <a:rPr lang="ko-KR" altLang="en-US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외식산업의 새로운 도전 </a:t>
            </a:r>
            <a:r>
              <a:rPr lang="en-US" altLang="ko-KR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- </a:t>
            </a:r>
            <a:r>
              <a:rPr lang="ko-KR" altLang="en-US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개회식</a:t>
            </a:r>
            <a:endParaRPr lang="ko-KR" altLang="en-US" sz="1050" dirty="0">
              <a:ln>
                <a:solidFill>
                  <a:schemeClr val="tx1">
                    <a:lumMod val="65000"/>
                    <a:lumOff val="35000"/>
                    <a:alpha val="1000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56912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98626" y="60348"/>
            <a:ext cx="8928992" cy="7200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98625" y="168851"/>
            <a:ext cx="2349629" cy="32354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각 삼각형 3"/>
          <p:cNvSpPr/>
          <p:nvPr/>
        </p:nvSpPr>
        <p:spPr>
          <a:xfrm>
            <a:off x="2448254" y="168850"/>
            <a:ext cx="323546" cy="323546"/>
          </a:xfrm>
          <a:prstGeom prst="rtTriangl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그룹 4"/>
          <p:cNvGrpSpPr/>
          <p:nvPr/>
        </p:nvGrpSpPr>
        <p:grpSpPr>
          <a:xfrm>
            <a:off x="2520262" y="168845"/>
            <a:ext cx="6507355" cy="323549"/>
            <a:chOff x="2520262" y="168845"/>
            <a:chExt cx="6507355" cy="323549"/>
          </a:xfrm>
        </p:grpSpPr>
        <p:sp>
          <p:nvSpPr>
            <p:cNvPr id="6" name="직사각형 5"/>
            <p:cNvSpPr/>
            <p:nvPr/>
          </p:nvSpPr>
          <p:spPr>
            <a:xfrm flipH="1" flipV="1">
              <a:off x="2843806" y="168845"/>
              <a:ext cx="6183811" cy="32354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각 삼각형 6"/>
            <p:cNvSpPr/>
            <p:nvPr/>
          </p:nvSpPr>
          <p:spPr>
            <a:xfrm flipH="1" flipV="1">
              <a:off x="2520262" y="168848"/>
              <a:ext cx="323546" cy="323546"/>
            </a:xfrm>
            <a:prstGeom prst="rt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78156" y="229017"/>
            <a:ext cx="25656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dirty="0">
                <a:ln>
                  <a:solidFill>
                    <a:schemeClr val="bg1">
                      <a:lumMod val="95000"/>
                      <a:alpha val="10000"/>
                    </a:schemeClr>
                  </a:solidFill>
                </a:ln>
                <a:solidFill>
                  <a:schemeClr val="bg1">
                    <a:lumMod val="95000"/>
                  </a:schemeClr>
                </a:solidFill>
                <a:latin typeface="-윤고딕350" pitchFamily="18" charset="-127"/>
                <a:ea typeface="-윤고딕350" pitchFamily="18" charset="-127"/>
              </a:rPr>
              <a:t>2021 </a:t>
            </a:r>
            <a:r>
              <a:rPr lang="ko-KR" altLang="en-US" sz="900" dirty="0">
                <a:ln>
                  <a:solidFill>
                    <a:schemeClr val="bg1">
                      <a:lumMod val="95000"/>
                      <a:alpha val="10000"/>
                    </a:schemeClr>
                  </a:solidFill>
                </a:ln>
                <a:solidFill>
                  <a:schemeClr val="bg1">
                    <a:lumMod val="95000"/>
                  </a:schemeClr>
                </a:solidFill>
                <a:latin typeface="-윤고딕350" pitchFamily="18" charset="-127"/>
                <a:ea typeface="-윤고딕350" pitchFamily="18" charset="-127"/>
              </a:rPr>
              <a:t>한국외식경영학회 추계학술대회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160427" y="198012"/>
            <a:ext cx="50357" cy="2553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5" name="_x253904656" descr="EMB0000414478e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5239" y="198012"/>
            <a:ext cx="411743" cy="261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439274" y="1491630"/>
            <a:ext cx="2877711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시상식</a:t>
            </a:r>
            <a:endParaRPr lang="en-US" altLang="ko-KR" sz="7000" dirty="0">
              <a:latin typeface="전주 완판본 순B" panose="02030603000101010101" pitchFamily="18" charset="-127"/>
              <a:ea typeface="전주 완판본 순B" panose="02030603000101010101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540" y="2571750"/>
            <a:ext cx="9074920" cy="10098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45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 </a:t>
            </a:r>
            <a:r>
              <a:rPr lang="en-US" altLang="ko-KR" sz="450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- </a:t>
            </a:r>
            <a:r>
              <a:rPr lang="ko-KR" altLang="en-US" sz="4500" dirty="0" err="1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한국농수산식품유통공사</a:t>
            </a:r>
            <a:r>
              <a:rPr lang="ko-KR" altLang="en-US" sz="45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 사장상</a:t>
            </a:r>
            <a:r>
              <a:rPr lang="en-US" altLang="ko-KR" sz="45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-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364088" y="204364"/>
            <a:ext cx="309469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위드 코로나 시대</a:t>
            </a:r>
            <a:r>
              <a:rPr lang="en-US" altLang="ko-KR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, </a:t>
            </a:r>
            <a:r>
              <a:rPr lang="ko-KR" altLang="en-US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외식산업의 새로운 도전 </a:t>
            </a:r>
            <a:r>
              <a:rPr lang="en-US" altLang="ko-KR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- </a:t>
            </a:r>
            <a:r>
              <a:rPr lang="ko-KR" altLang="en-US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개회식</a:t>
            </a:r>
            <a:endParaRPr lang="ko-KR" altLang="en-US" sz="1050" dirty="0">
              <a:ln>
                <a:solidFill>
                  <a:schemeClr val="tx1">
                    <a:lumMod val="65000"/>
                    <a:lumOff val="35000"/>
                    <a:alpha val="1000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49958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98626" y="60348"/>
            <a:ext cx="8928992" cy="7200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98625" y="168851"/>
            <a:ext cx="2349629" cy="32354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각 삼각형 3"/>
          <p:cNvSpPr/>
          <p:nvPr/>
        </p:nvSpPr>
        <p:spPr>
          <a:xfrm>
            <a:off x="2448254" y="168850"/>
            <a:ext cx="323546" cy="323546"/>
          </a:xfrm>
          <a:prstGeom prst="rtTriangl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그룹 4"/>
          <p:cNvGrpSpPr/>
          <p:nvPr/>
        </p:nvGrpSpPr>
        <p:grpSpPr>
          <a:xfrm>
            <a:off x="2520262" y="168845"/>
            <a:ext cx="6507355" cy="323549"/>
            <a:chOff x="2520262" y="168845"/>
            <a:chExt cx="6507355" cy="323549"/>
          </a:xfrm>
        </p:grpSpPr>
        <p:sp>
          <p:nvSpPr>
            <p:cNvPr id="6" name="직사각형 5"/>
            <p:cNvSpPr/>
            <p:nvPr/>
          </p:nvSpPr>
          <p:spPr>
            <a:xfrm flipH="1" flipV="1">
              <a:off x="2843806" y="168845"/>
              <a:ext cx="6183811" cy="32354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각 삼각형 6"/>
            <p:cNvSpPr/>
            <p:nvPr/>
          </p:nvSpPr>
          <p:spPr>
            <a:xfrm flipH="1" flipV="1">
              <a:off x="2520262" y="168848"/>
              <a:ext cx="323546" cy="323546"/>
            </a:xfrm>
            <a:prstGeom prst="rt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78156" y="229017"/>
            <a:ext cx="25656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dirty="0">
                <a:ln>
                  <a:solidFill>
                    <a:schemeClr val="bg1">
                      <a:lumMod val="95000"/>
                      <a:alpha val="10000"/>
                    </a:schemeClr>
                  </a:solidFill>
                </a:ln>
                <a:solidFill>
                  <a:schemeClr val="bg1">
                    <a:lumMod val="95000"/>
                  </a:schemeClr>
                </a:solidFill>
                <a:latin typeface="-윤고딕350" pitchFamily="18" charset="-127"/>
                <a:ea typeface="-윤고딕350" pitchFamily="18" charset="-127"/>
              </a:rPr>
              <a:t>2021 </a:t>
            </a:r>
            <a:r>
              <a:rPr lang="ko-KR" altLang="en-US" sz="900" dirty="0">
                <a:ln>
                  <a:solidFill>
                    <a:schemeClr val="bg1">
                      <a:lumMod val="95000"/>
                      <a:alpha val="10000"/>
                    </a:schemeClr>
                  </a:solidFill>
                </a:ln>
                <a:solidFill>
                  <a:schemeClr val="bg1">
                    <a:lumMod val="95000"/>
                  </a:schemeClr>
                </a:solidFill>
                <a:latin typeface="-윤고딕350" pitchFamily="18" charset="-127"/>
                <a:ea typeface="-윤고딕350" pitchFamily="18" charset="-127"/>
              </a:rPr>
              <a:t>한국외식경영학회 추계학술대회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160427" y="198012"/>
            <a:ext cx="50357" cy="2553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5" name="_x253904656" descr="EMB0000414478e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5239" y="198012"/>
            <a:ext cx="411743" cy="261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439274" y="1491630"/>
            <a:ext cx="2877711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시상식</a:t>
            </a:r>
            <a:endParaRPr lang="en-US" altLang="ko-KR" sz="7000" dirty="0">
              <a:latin typeface="전주 완판본 순B" panose="02030603000101010101" pitchFamily="18" charset="-127"/>
              <a:ea typeface="전주 완판본 순B" panose="02030603000101010101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08486" y="2571750"/>
            <a:ext cx="2727029" cy="10098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45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 - </a:t>
            </a:r>
            <a:r>
              <a:rPr lang="ko-KR" altLang="en-US" sz="45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감사장 </a:t>
            </a:r>
            <a:r>
              <a:rPr lang="en-US" altLang="ko-KR" sz="45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-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364088" y="204364"/>
            <a:ext cx="309469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위드 코로나 시대</a:t>
            </a:r>
            <a:r>
              <a:rPr lang="en-US" altLang="ko-KR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, </a:t>
            </a:r>
            <a:r>
              <a:rPr lang="ko-KR" altLang="en-US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외식산업의 새로운 도전 </a:t>
            </a:r>
            <a:r>
              <a:rPr lang="en-US" altLang="ko-KR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- </a:t>
            </a:r>
            <a:r>
              <a:rPr lang="ko-KR" altLang="en-US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개회식</a:t>
            </a:r>
            <a:endParaRPr lang="ko-KR" altLang="en-US" sz="1050" dirty="0">
              <a:ln>
                <a:solidFill>
                  <a:schemeClr val="tx1">
                    <a:lumMod val="65000"/>
                    <a:lumOff val="35000"/>
                    <a:alpha val="1000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7965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98626" y="60348"/>
            <a:ext cx="8928992" cy="7200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98625" y="168851"/>
            <a:ext cx="2349629" cy="32354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각 삼각형 3"/>
          <p:cNvSpPr/>
          <p:nvPr/>
        </p:nvSpPr>
        <p:spPr>
          <a:xfrm>
            <a:off x="2448254" y="168850"/>
            <a:ext cx="323546" cy="323546"/>
          </a:xfrm>
          <a:prstGeom prst="rtTriangl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그룹 4"/>
          <p:cNvGrpSpPr/>
          <p:nvPr/>
        </p:nvGrpSpPr>
        <p:grpSpPr>
          <a:xfrm>
            <a:off x="2520262" y="168845"/>
            <a:ext cx="6507355" cy="323549"/>
            <a:chOff x="2520262" y="168845"/>
            <a:chExt cx="6507355" cy="323549"/>
          </a:xfrm>
        </p:grpSpPr>
        <p:sp>
          <p:nvSpPr>
            <p:cNvPr id="6" name="직사각형 5"/>
            <p:cNvSpPr/>
            <p:nvPr/>
          </p:nvSpPr>
          <p:spPr>
            <a:xfrm flipH="1" flipV="1">
              <a:off x="2843806" y="168845"/>
              <a:ext cx="6183811" cy="32354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각 삼각형 6"/>
            <p:cNvSpPr/>
            <p:nvPr/>
          </p:nvSpPr>
          <p:spPr>
            <a:xfrm flipH="1" flipV="1">
              <a:off x="2520262" y="168848"/>
              <a:ext cx="323546" cy="323546"/>
            </a:xfrm>
            <a:prstGeom prst="rt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78156" y="229017"/>
            <a:ext cx="25656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dirty="0">
                <a:ln>
                  <a:solidFill>
                    <a:schemeClr val="bg1">
                      <a:lumMod val="95000"/>
                      <a:alpha val="10000"/>
                    </a:schemeClr>
                  </a:solidFill>
                </a:ln>
                <a:solidFill>
                  <a:schemeClr val="bg1">
                    <a:lumMod val="95000"/>
                  </a:schemeClr>
                </a:solidFill>
                <a:latin typeface="-윤고딕350" pitchFamily="18" charset="-127"/>
                <a:ea typeface="-윤고딕350" pitchFamily="18" charset="-127"/>
              </a:rPr>
              <a:t>2021 </a:t>
            </a:r>
            <a:r>
              <a:rPr lang="ko-KR" altLang="en-US" sz="900" dirty="0">
                <a:ln>
                  <a:solidFill>
                    <a:schemeClr val="bg1">
                      <a:lumMod val="95000"/>
                      <a:alpha val="10000"/>
                    </a:schemeClr>
                  </a:solidFill>
                </a:ln>
                <a:solidFill>
                  <a:schemeClr val="bg1">
                    <a:lumMod val="95000"/>
                  </a:schemeClr>
                </a:solidFill>
                <a:latin typeface="-윤고딕350" pitchFamily="18" charset="-127"/>
                <a:ea typeface="-윤고딕350" pitchFamily="18" charset="-127"/>
              </a:rPr>
              <a:t>한국외식경영학회 추계학술대회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160427" y="198012"/>
            <a:ext cx="50357" cy="2553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5" name="_x253904656" descr="EMB0000414478e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5239" y="198012"/>
            <a:ext cx="411743" cy="261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2572094" y="1986975"/>
            <a:ext cx="3999813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단체 사진</a:t>
            </a:r>
            <a:endParaRPr lang="en-US" altLang="ko-KR" sz="7000" dirty="0">
              <a:latin typeface="전주 완판본 순B" panose="02030603000101010101" pitchFamily="18" charset="-127"/>
              <a:ea typeface="전주 완판본 순B" panose="02030603000101010101" pitchFamily="18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64088" y="204364"/>
            <a:ext cx="309469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위드 코로나 시대</a:t>
            </a:r>
            <a:r>
              <a:rPr lang="en-US" altLang="ko-KR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, </a:t>
            </a:r>
            <a:r>
              <a:rPr lang="ko-KR" altLang="en-US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외식산업의 새로운 도전 </a:t>
            </a:r>
            <a:r>
              <a:rPr lang="en-US" altLang="ko-KR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- </a:t>
            </a:r>
            <a:r>
              <a:rPr lang="ko-KR" altLang="en-US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개회식</a:t>
            </a:r>
            <a:endParaRPr lang="ko-KR" altLang="en-US" sz="1050" dirty="0">
              <a:ln>
                <a:solidFill>
                  <a:schemeClr val="tx1">
                    <a:lumMod val="65000"/>
                    <a:lumOff val="35000"/>
                    <a:alpha val="1000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82644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98626" y="60348"/>
            <a:ext cx="8928992" cy="7200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98625" y="168851"/>
            <a:ext cx="2349629" cy="32354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각 삼각형 3"/>
          <p:cNvSpPr/>
          <p:nvPr/>
        </p:nvSpPr>
        <p:spPr>
          <a:xfrm>
            <a:off x="2448254" y="168850"/>
            <a:ext cx="323546" cy="323546"/>
          </a:xfrm>
          <a:prstGeom prst="rtTriangl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그룹 4"/>
          <p:cNvGrpSpPr/>
          <p:nvPr/>
        </p:nvGrpSpPr>
        <p:grpSpPr>
          <a:xfrm>
            <a:off x="2520262" y="168845"/>
            <a:ext cx="6507355" cy="323549"/>
            <a:chOff x="2520262" y="168845"/>
            <a:chExt cx="6507355" cy="323549"/>
          </a:xfrm>
        </p:grpSpPr>
        <p:sp>
          <p:nvSpPr>
            <p:cNvPr id="6" name="직사각형 5"/>
            <p:cNvSpPr/>
            <p:nvPr/>
          </p:nvSpPr>
          <p:spPr>
            <a:xfrm flipH="1" flipV="1">
              <a:off x="2843806" y="168845"/>
              <a:ext cx="6183811" cy="32354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각 삼각형 6"/>
            <p:cNvSpPr/>
            <p:nvPr/>
          </p:nvSpPr>
          <p:spPr>
            <a:xfrm flipH="1" flipV="1">
              <a:off x="2520262" y="168848"/>
              <a:ext cx="323546" cy="323546"/>
            </a:xfrm>
            <a:prstGeom prst="rt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78156" y="229017"/>
            <a:ext cx="25656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dirty="0">
                <a:ln>
                  <a:solidFill>
                    <a:schemeClr val="bg1">
                      <a:lumMod val="95000"/>
                      <a:alpha val="10000"/>
                    </a:schemeClr>
                  </a:solidFill>
                </a:ln>
                <a:solidFill>
                  <a:schemeClr val="bg1">
                    <a:lumMod val="95000"/>
                  </a:schemeClr>
                </a:solidFill>
                <a:latin typeface="-윤고딕350" pitchFamily="18" charset="-127"/>
                <a:ea typeface="-윤고딕350" pitchFamily="18" charset="-127"/>
              </a:rPr>
              <a:t>2021 </a:t>
            </a:r>
            <a:r>
              <a:rPr lang="ko-KR" altLang="en-US" sz="900" dirty="0">
                <a:ln>
                  <a:solidFill>
                    <a:schemeClr val="bg1">
                      <a:lumMod val="95000"/>
                      <a:alpha val="10000"/>
                    </a:schemeClr>
                  </a:solidFill>
                </a:ln>
                <a:solidFill>
                  <a:schemeClr val="bg1">
                    <a:lumMod val="95000"/>
                  </a:schemeClr>
                </a:solidFill>
                <a:latin typeface="-윤고딕350" pitchFamily="18" charset="-127"/>
                <a:ea typeface="-윤고딕350" pitchFamily="18" charset="-127"/>
              </a:rPr>
              <a:t>한국외식경영학회 추계학술대회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160427" y="198012"/>
            <a:ext cx="50357" cy="2553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5" name="_x253904656" descr="EMB0000414478e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5239" y="198012"/>
            <a:ext cx="411743" cy="261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5221723" y="204364"/>
            <a:ext cx="367075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위드 코로나 시대</a:t>
            </a:r>
            <a:r>
              <a:rPr lang="en-US" altLang="ko-KR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, </a:t>
            </a:r>
            <a:r>
              <a:rPr lang="ko-KR" altLang="en-US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외식산업의 새로운 도전 </a:t>
            </a:r>
            <a:r>
              <a:rPr lang="en-US" altLang="ko-KR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- </a:t>
            </a:r>
            <a:r>
              <a:rPr lang="ko-KR" altLang="en-US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기조강연</a:t>
            </a:r>
            <a:endParaRPr lang="ko-KR" altLang="en-US" sz="1050" dirty="0">
              <a:ln>
                <a:solidFill>
                  <a:schemeClr val="tx1">
                    <a:lumMod val="65000"/>
                    <a:lumOff val="35000"/>
                    <a:alpha val="1000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36545" y="855752"/>
            <a:ext cx="30315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기 조 강 연 </a:t>
            </a:r>
            <a:r>
              <a:rPr lang="en-US" altLang="ko-KR" sz="4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756516" y="3510250"/>
            <a:ext cx="35990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- </a:t>
            </a:r>
            <a:r>
              <a:rPr lang="ko-KR" altLang="en-US" sz="4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박주영 교수 </a:t>
            </a:r>
            <a:r>
              <a:rPr lang="en-US" altLang="ko-KR" sz="4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-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881E2F-0FAC-4068-A143-9246C0D8D5BD}"/>
              </a:ext>
            </a:extLst>
          </p:cNvPr>
          <p:cNvSpPr txBox="1"/>
          <p:nvPr/>
        </p:nvSpPr>
        <p:spPr>
          <a:xfrm>
            <a:off x="467544" y="1952091"/>
            <a:ext cx="830387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  - </a:t>
            </a:r>
            <a:r>
              <a:rPr lang="ko-KR" altLang="en-US" sz="4000" dirty="0" err="1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위드코로나시대</a:t>
            </a:r>
            <a:r>
              <a:rPr lang="ko-KR" altLang="en-US" sz="4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 </a:t>
            </a:r>
            <a:endParaRPr lang="en-US" altLang="ko-KR" sz="4000" dirty="0">
              <a:latin typeface="전주 완판본 순B" panose="02030603000101010101" pitchFamily="18" charset="-127"/>
              <a:ea typeface="전주 완판본 순B" panose="02030603000101010101" pitchFamily="18" charset="-127"/>
            </a:endParaRPr>
          </a:p>
          <a:p>
            <a:r>
              <a:rPr lang="en-US" altLang="ko-KR" sz="4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           </a:t>
            </a:r>
            <a:r>
              <a:rPr lang="ko-KR" altLang="en-US" sz="4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외식프랜차이즈 유통의 미래 </a:t>
            </a:r>
            <a:r>
              <a:rPr lang="en-US" altLang="ko-KR" sz="4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-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431386" y="4299942"/>
            <a:ext cx="210826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숭실대학교</a:t>
            </a:r>
            <a:endParaRPr lang="en-US" altLang="ko-KR" sz="3000" dirty="0">
              <a:latin typeface="전주 완판본 순B" panose="02030603000101010101" pitchFamily="18" charset="-127"/>
              <a:ea typeface="전주 완판본 순B" panose="02030603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70828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98626" y="60348"/>
            <a:ext cx="8928992" cy="7200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98625" y="168851"/>
            <a:ext cx="2349629" cy="32354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각 삼각형 3"/>
          <p:cNvSpPr/>
          <p:nvPr/>
        </p:nvSpPr>
        <p:spPr>
          <a:xfrm>
            <a:off x="2448254" y="168850"/>
            <a:ext cx="323546" cy="323546"/>
          </a:xfrm>
          <a:prstGeom prst="rtTriangl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그룹 4"/>
          <p:cNvGrpSpPr/>
          <p:nvPr/>
        </p:nvGrpSpPr>
        <p:grpSpPr>
          <a:xfrm>
            <a:off x="2520262" y="168845"/>
            <a:ext cx="6507355" cy="323549"/>
            <a:chOff x="2520262" y="168845"/>
            <a:chExt cx="6507355" cy="323549"/>
          </a:xfrm>
        </p:grpSpPr>
        <p:sp>
          <p:nvSpPr>
            <p:cNvPr id="6" name="직사각형 5"/>
            <p:cNvSpPr/>
            <p:nvPr/>
          </p:nvSpPr>
          <p:spPr>
            <a:xfrm flipH="1" flipV="1">
              <a:off x="2843806" y="168845"/>
              <a:ext cx="6183811" cy="32354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각 삼각형 6"/>
            <p:cNvSpPr/>
            <p:nvPr/>
          </p:nvSpPr>
          <p:spPr>
            <a:xfrm flipH="1" flipV="1">
              <a:off x="2520262" y="168848"/>
              <a:ext cx="323546" cy="323546"/>
            </a:xfrm>
            <a:prstGeom prst="rt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78156" y="229017"/>
            <a:ext cx="25656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dirty="0">
                <a:ln>
                  <a:solidFill>
                    <a:schemeClr val="bg1">
                      <a:lumMod val="95000"/>
                      <a:alpha val="10000"/>
                    </a:schemeClr>
                  </a:solidFill>
                </a:ln>
                <a:solidFill>
                  <a:schemeClr val="bg1">
                    <a:lumMod val="95000"/>
                  </a:schemeClr>
                </a:solidFill>
                <a:latin typeface="-윤고딕350" pitchFamily="18" charset="-127"/>
                <a:ea typeface="-윤고딕350" pitchFamily="18" charset="-127"/>
              </a:rPr>
              <a:t>2021 </a:t>
            </a:r>
            <a:r>
              <a:rPr lang="ko-KR" altLang="en-US" sz="900" dirty="0">
                <a:ln>
                  <a:solidFill>
                    <a:schemeClr val="bg1">
                      <a:lumMod val="95000"/>
                      <a:alpha val="10000"/>
                    </a:schemeClr>
                  </a:solidFill>
                </a:ln>
                <a:solidFill>
                  <a:schemeClr val="bg1">
                    <a:lumMod val="95000"/>
                  </a:schemeClr>
                </a:solidFill>
                <a:latin typeface="-윤고딕350" pitchFamily="18" charset="-127"/>
                <a:ea typeface="-윤고딕350" pitchFamily="18" charset="-127"/>
              </a:rPr>
              <a:t>한국외식경영학회 추계학술대회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160427" y="198012"/>
            <a:ext cx="50357" cy="2553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5" name="_x253904656" descr="EMB0000414478e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5239" y="198012"/>
            <a:ext cx="411743" cy="261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5221723" y="204364"/>
            <a:ext cx="367075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위드 코로나 시대</a:t>
            </a:r>
            <a:r>
              <a:rPr lang="en-US" altLang="ko-KR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, </a:t>
            </a:r>
            <a:r>
              <a:rPr lang="ko-KR" altLang="en-US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외식산업의 새로운 도전 </a:t>
            </a:r>
            <a:r>
              <a:rPr lang="en-US" altLang="ko-KR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- </a:t>
            </a:r>
            <a:r>
              <a:rPr lang="ko-KR" altLang="en-US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기조강연</a:t>
            </a:r>
            <a:endParaRPr lang="ko-KR" altLang="en-US" sz="1050" dirty="0">
              <a:ln>
                <a:solidFill>
                  <a:schemeClr val="tx1">
                    <a:lumMod val="65000"/>
                    <a:lumOff val="35000"/>
                    <a:alpha val="1000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27711" y="3435846"/>
            <a:ext cx="34708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- </a:t>
            </a:r>
            <a:r>
              <a:rPr lang="ko-KR" altLang="en-US" sz="4000" dirty="0" err="1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최정운</a:t>
            </a:r>
            <a:r>
              <a:rPr lang="ko-KR" altLang="en-US" sz="4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 리더 </a:t>
            </a:r>
            <a:r>
              <a:rPr lang="en-US" altLang="ko-KR" sz="4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-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881E2F-0FAC-4068-A143-9246C0D8D5BD}"/>
              </a:ext>
            </a:extLst>
          </p:cNvPr>
          <p:cNvSpPr txBox="1"/>
          <p:nvPr/>
        </p:nvSpPr>
        <p:spPr>
          <a:xfrm>
            <a:off x="323528" y="1952091"/>
            <a:ext cx="86533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  - </a:t>
            </a:r>
            <a:r>
              <a:rPr lang="ko-KR" altLang="en-US" sz="4000" dirty="0" err="1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클라우드키친</a:t>
            </a:r>
            <a:r>
              <a:rPr lang="ko-KR" altLang="en-US" sz="4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 </a:t>
            </a:r>
            <a:r>
              <a:rPr lang="en-US" altLang="ko-KR" sz="4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: </a:t>
            </a:r>
          </a:p>
          <a:p>
            <a:r>
              <a:rPr lang="ko-KR" altLang="en-US" sz="4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단순한 </a:t>
            </a:r>
            <a:r>
              <a:rPr lang="en-US" altLang="ko-KR" sz="4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Co-Working system</a:t>
            </a:r>
            <a:r>
              <a:rPr lang="ko-KR" altLang="en-US" sz="4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이 아니다 </a:t>
            </a:r>
            <a:r>
              <a:rPr lang="en-US" altLang="ko-KR" sz="4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-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560982" y="4127677"/>
            <a:ext cx="643156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레스토랑오퍼레이션리더 </a:t>
            </a:r>
            <a:r>
              <a:rPr lang="en-US" altLang="ko-KR" sz="3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[</a:t>
            </a:r>
            <a:r>
              <a:rPr lang="ko-KR" altLang="en-US" sz="3000" dirty="0" err="1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키친밸리</a:t>
            </a:r>
            <a:r>
              <a:rPr lang="en-US" altLang="ko-KR" sz="3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]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836545" y="855752"/>
            <a:ext cx="30315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기 조 강 연 </a:t>
            </a:r>
            <a:r>
              <a:rPr lang="en-US" altLang="ko-KR" sz="4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841477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nhn\바탕 화면\이미지소스\스케치01.png"/>
          <p:cNvPicPr>
            <a:picLocks noChangeAspect="1" noChangeArrowheads="1"/>
          </p:cNvPicPr>
          <p:nvPr/>
        </p:nvPicPr>
        <p:blipFill>
          <a:blip r:embed="rId3" cstate="email"/>
          <a:srcRect b="3524"/>
          <a:stretch>
            <a:fillRect/>
          </a:stretch>
        </p:blipFill>
        <p:spPr bwMode="auto">
          <a:xfrm>
            <a:off x="0" y="-20537"/>
            <a:ext cx="9144000" cy="5164038"/>
          </a:xfrm>
          <a:prstGeom prst="rect">
            <a:avLst/>
          </a:prstGeom>
          <a:noFill/>
        </p:spPr>
      </p:pic>
      <p:sp>
        <p:nvSpPr>
          <p:cNvPr id="3" name="모서리가 둥근 직사각형 2"/>
          <p:cNvSpPr/>
          <p:nvPr/>
        </p:nvSpPr>
        <p:spPr>
          <a:xfrm>
            <a:off x="8638876" y="1189930"/>
            <a:ext cx="1085567" cy="274761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2504727" y="-20535"/>
            <a:ext cx="4272823" cy="5164036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215"/>
          </a:p>
        </p:txBody>
      </p:sp>
      <p:sp>
        <p:nvSpPr>
          <p:cNvPr id="6" name="TextBox 5"/>
          <p:cNvSpPr txBox="1"/>
          <p:nvPr/>
        </p:nvSpPr>
        <p:spPr>
          <a:xfrm>
            <a:off x="2843808" y="248330"/>
            <a:ext cx="34746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u="sng" dirty="0">
                <a:solidFill>
                  <a:schemeClr val="bg1"/>
                </a:solidFill>
                <a:latin typeface="-윤고딕350" panose="02030504000101010101" pitchFamily="18" charset="-127"/>
                <a:ea typeface="-윤고딕350" panose="02030504000101010101" pitchFamily="18" charset="-127"/>
              </a:rPr>
              <a:t>(</a:t>
            </a:r>
            <a:r>
              <a:rPr lang="ko-KR" altLang="en-US" sz="2800" u="sng" dirty="0">
                <a:solidFill>
                  <a:schemeClr val="bg1"/>
                </a:solidFill>
                <a:latin typeface="-윤고딕350" panose="02030504000101010101" pitchFamily="18" charset="-127"/>
                <a:ea typeface="-윤고딕350" panose="02030504000101010101" pitchFamily="18" charset="-127"/>
              </a:rPr>
              <a:t>사</a:t>
            </a:r>
            <a:r>
              <a:rPr lang="en-US" altLang="ko-KR" sz="2800" u="sng" dirty="0">
                <a:solidFill>
                  <a:schemeClr val="bg1"/>
                </a:solidFill>
                <a:latin typeface="-윤고딕350" panose="02030504000101010101" pitchFamily="18" charset="-127"/>
                <a:ea typeface="-윤고딕350" panose="02030504000101010101" pitchFamily="18" charset="-127"/>
              </a:rPr>
              <a:t>)</a:t>
            </a:r>
            <a:r>
              <a:rPr lang="ko-KR" altLang="en-US" sz="2800" u="sng" dirty="0">
                <a:solidFill>
                  <a:schemeClr val="bg1"/>
                </a:solidFill>
                <a:latin typeface="-윤고딕350" panose="02030504000101010101" pitchFamily="18" charset="-127"/>
                <a:ea typeface="-윤고딕350" panose="02030504000101010101" pitchFamily="18" charset="-127"/>
              </a:rPr>
              <a:t>한국외식경영학회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79913" y="1253210"/>
            <a:ext cx="1626934" cy="695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920" dirty="0">
                <a:solidFill>
                  <a:schemeClr val="bg1"/>
                </a:solidFill>
                <a:latin typeface="Helvetica-Black" panose="020B0A00000000000000" pitchFamily="34" charset="0"/>
                <a:ea typeface="-윤고딕350" panose="02030504000101010101" pitchFamily="18" charset="-127"/>
              </a:rPr>
              <a:t>2021</a:t>
            </a:r>
            <a:endParaRPr lang="ko-KR" altLang="en-US" sz="3920" dirty="0">
              <a:solidFill>
                <a:schemeClr val="bg1"/>
              </a:solidFill>
              <a:latin typeface="Helvetica-Black" panose="020B0A00000000000000" pitchFamily="34" charset="0"/>
              <a:ea typeface="-윤고딕350" panose="02030504000101010101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33975" y="2305784"/>
            <a:ext cx="46862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000" dirty="0">
                <a:solidFill>
                  <a:schemeClr val="bg1"/>
                </a:solidFill>
                <a:latin typeface="-윤고딕350" panose="02030504000101010101" pitchFamily="18" charset="-127"/>
                <a:ea typeface="-윤고딕350" panose="02030504000101010101" pitchFamily="18" charset="-127"/>
              </a:rPr>
              <a:t>제</a:t>
            </a:r>
            <a:r>
              <a:rPr lang="en-US" altLang="ko-KR" sz="3000" dirty="0">
                <a:solidFill>
                  <a:schemeClr val="bg1"/>
                </a:solidFill>
                <a:latin typeface="-윤고딕350" panose="02030504000101010101" pitchFamily="18" charset="-127"/>
                <a:ea typeface="-윤고딕350" panose="02030504000101010101" pitchFamily="18" charset="-127"/>
              </a:rPr>
              <a:t>47</a:t>
            </a:r>
            <a:r>
              <a:rPr lang="ko-KR" altLang="en-US" sz="3000" dirty="0">
                <a:solidFill>
                  <a:schemeClr val="bg1"/>
                </a:solidFill>
                <a:latin typeface="-윤고딕350" panose="02030504000101010101" pitchFamily="18" charset="-127"/>
                <a:ea typeface="-윤고딕350" panose="02030504000101010101" pitchFamily="18" charset="-127"/>
              </a:rPr>
              <a:t>차 추계학술대회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131840" y="3073133"/>
            <a:ext cx="2904720" cy="129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920" dirty="0">
                <a:solidFill>
                  <a:schemeClr val="bg1"/>
                </a:solidFill>
                <a:latin typeface="Helvetica-Black" panose="020B0A00000000000000" pitchFamily="34" charset="0"/>
                <a:ea typeface="-윤고딕350" panose="02030504000101010101" pitchFamily="18" charset="-127"/>
              </a:rPr>
              <a:t>Break Time</a:t>
            </a:r>
            <a:endParaRPr lang="ko-KR" altLang="en-US" sz="3920" dirty="0">
              <a:solidFill>
                <a:schemeClr val="bg1"/>
              </a:solidFill>
              <a:latin typeface="Helvetica-Black" panose="020B0A00000000000000" pitchFamily="34" charset="0"/>
              <a:ea typeface="-윤고딕350" panose="02030504000101010101" pitchFamily="18" charset="-127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E932D7A7-DE86-44E8-B35C-723F75411DD4}"/>
              </a:ext>
            </a:extLst>
          </p:cNvPr>
          <p:cNvSpPr/>
          <p:nvPr/>
        </p:nvSpPr>
        <p:spPr>
          <a:xfrm>
            <a:off x="5483611" y="4973177"/>
            <a:ext cx="1415300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600" dirty="0">
                <a:solidFill>
                  <a:schemeClr val="bg1">
                    <a:lumMod val="6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https://youtu.be/iMtBA5LJ75o</a:t>
            </a:r>
            <a:endParaRPr lang="ko-KR" altLang="en-US" sz="6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8612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98626" y="60348"/>
            <a:ext cx="8928992" cy="7200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98625" y="168851"/>
            <a:ext cx="2349629" cy="32354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각 삼각형 3"/>
          <p:cNvSpPr/>
          <p:nvPr/>
        </p:nvSpPr>
        <p:spPr>
          <a:xfrm>
            <a:off x="2448254" y="168850"/>
            <a:ext cx="323546" cy="323546"/>
          </a:xfrm>
          <a:prstGeom prst="rtTriangl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그룹 4"/>
          <p:cNvGrpSpPr/>
          <p:nvPr/>
        </p:nvGrpSpPr>
        <p:grpSpPr>
          <a:xfrm>
            <a:off x="2520262" y="168845"/>
            <a:ext cx="6507355" cy="323549"/>
            <a:chOff x="2520262" y="168845"/>
            <a:chExt cx="6507355" cy="323549"/>
          </a:xfrm>
        </p:grpSpPr>
        <p:sp>
          <p:nvSpPr>
            <p:cNvPr id="6" name="직사각형 5"/>
            <p:cNvSpPr/>
            <p:nvPr/>
          </p:nvSpPr>
          <p:spPr>
            <a:xfrm flipH="1" flipV="1">
              <a:off x="2843806" y="168845"/>
              <a:ext cx="6183811" cy="32354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각 삼각형 6"/>
            <p:cNvSpPr/>
            <p:nvPr/>
          </p:nvSpPr>
          <p:spPr>
            <a:xfrm flipH="1" flipV="1">
              <a:off x="2520262" y="168848"/>
              <a:ext cx="323546" cy="323546"/>
            </a:xfrm>
            <a:prstGeom prst="rt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78156" y="229017"/>
            <a:ext cx="25656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dirty="0">
                <a:ln>
                  <a:solidFill>
                    <a:schemeClr val="bg1">
                      <a:lumMod val="95000"/>
                      <a:alpha val="10000"/>
                    </a:schemeClr>
                  </a:solidFill>
                </a:ln>
                <a:solidFill>
                  <a:schemeClr val="bg1">
                    <a:lumMod val="95000"/>
                  </a:schemeClr>
                </a:solidFill>
                <a:latin typeface="-윤고딕350" pitchFamily="18" charset="-127"/>
                <a:ea typeface="-윤고딕350" pitchFamily="18" charset="-127"/>
              </a:rPr>
              <a:t>2021 </a:t>
            </a:r>
            <a:r>
              <a:rPr lang="ko-KR" altLang="en-US" sz="900" dirty="0">
                <a:ln>
                  <a:solidFill>
                    <a:schemeClr val="bg1">
                      <a:lumMod val="95000"/>
                      <a:alpha val="10000"/>
                    </a:schemeClr>
                  </a:solidFill>
                </a:ln>
                <a:solidFill>
                  <a:schemeClr val="bg1">
                    <a:lumMod val="95000"/>
                  </a:schemeClr>
                </a:solidFill>
                <a:latin typeface="-윤고딕350" pitchFamily="18" charset="-127"/>
                <a:ea typeface="-윤고딕350" pitchFamily="18" charset="-127"/>
              </a:rPr>
              <a:t>한국외식경영학회 추계학술대회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160427" y="198012"/>
            <a:ext cx="50357" cy="2553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4860032" y="204364"/>
            <a:ext cx="35283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위드 코로나 시대</a:t>
            </a:r>
            <a:r>
              <a:rPr lang="en-US" altLang="ko-KR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, </a:t>
            </a:r>
            <a:r>
              <a:rPr lang="ko-KR" altLang="en-US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외식산업의 새로운 도전 </a:t>
            </a:r>
            <a:r>
              <a:rPr lang="en-US" altLang="ko-KR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– </a:t>
            </a:r>
            <a:r>
              <a:rPr lang="ko-KR" altLang="en-US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기획 주제 발표</a:t>
            </a:r>
            <a:endParaRPr lang="ko-KR" altLang="en-US" sz="1050" dirty="0">
              <a:ln>
                <a:solidFill>
                  <a:schemeClr val="tx1">
                    <a:lumMod val="65000"/>
                    <a:lumOff val="35000"/>
                    <a:alpha val="1000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25" name="_x253904656" descr="EMB0000414478e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5239" y="198012"/>
            <a:ext cx="411743" cy="261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67544" y="934437"/>
            <a:ext cx="7895110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(</a:t>
            </a:r>
            <a:r>
              <a:rPr lang="ko-KR" altLang="en-US" sz="4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주제</a:t>
            </a:r>
            <a:r>
              <a:rPr lang="en-US" altLang="ko-KR" sz="4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1)</a:t>
            </a:r>
          </a:p>
          <a:p>
            <a:r>
              <a:rPr lang="ko-KR" altLang="en-US" sz="37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 포스트 코로나 시대의 현장실습 방안</a:t>
            </a:r>
            <a:endParaRPr lang="en-US" altLang="ko-KR" sz="3700" dirty="0">
              <a:latin typeface="전주 완판본 순B" panose="02030603000101010101" pitchFamily="18" charset="-127"/>
              <a:ea typeface="전주 완판본 순B" panose="02030603000101010101" pitchFamily="18" charset="-127"/>
            </a:endParaRPr>
          </a:p>
          <a:p>
            <a:r>
              <a:rPr lang="en-US" altLang="ko-KR" sz="37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  : </a:t>
            </a:r>
            <a:r>
              <a:rPr lang="ko-KR" altLang="en-US" sz="3700" dirty="0" err="1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에듀테크</a:t>
            </a:r>
            <a:r>
              <a:rPr lang="ko-KR" altLang="en-US" sz="37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 활용사례를 중심으로</a:t>
            </a:r>
            <a:endParaRPr lang="en-US" altLang="ko-KR" sz="3700" dirty="0">
              <a:latin typeface="전주 완판본 순B" panose="02030603000101010101" pitchFamily="18" charset="-127"/>
              <a:ea typeface="전주 완판본 순B" panose="02030603000101010101" pitchFamily="18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E13A168-2B05-48FD-9A16-78FBCBEFAA3C}"/>
              </a:ext>
            </a:extLst>
          </p:cNvPr>
          <p:cNvSpPr txBox="1"/>
          <p:nvPr/>
        </p:nvSpPr>
        <p:spPr>
          <a:xfrm>
            <a:off x="2437475" y="2967648"/>
            <a:ext cx="429476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5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- </a:t>
            </a:r>
            <a:r>
              <a:rPr lang="ko-KR" altLang="en-US" sz="5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김태현 교수 </a:t>
            </a:r>
            <a:r>
              <a:rPr lang="en-US" altLang="ko-KR" sz="5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-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9B0317E-BB9A-46CF-91D6-6000FA110827}"/>
              </a:ext>
            </a:extLst>
          </p:cNvPr>
          <p:cNvSpPr txBox="1"/>
          <p:nvPr/>
        </p:nvSpPr>
        <p:spPr>
          <a:xfrm>
            <a:off x="3131840" y="3687728"/>
            <a:ext cx="2723823" cy="900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350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[</a:t>
            </a:r>
            <a:r>
              <a:rPr lang="ko-KR" altLang="en-US" sz="35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대림대학교</a:t>
            </a:r>
            <a:r>
              <a:rPr lang="en-US" altLang="ko-KR" sz="35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140914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98626" y="60348"/>
            <a:ext cx="8928992" cy="7200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98625" y="168851"/>
            <a:ext cx="2349629" cy="32354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각 삼각형 3"/>
          <p:cNvSpPr/>
          <p:nvPr/>
        </p:nvSpPr>
        <p:spPr>
          <a:xfrm>
            <a:off x="2448254" y="168850"/>
            <a:ext cx="323546" cy="323546"/>
          </a:xfrm>
          <a:prstGeom prst="rtTriangl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그룹 4"/>
          <p:cNvGrpSpPr/>
          <p:nvPr/>
        </p:nvGrpSpPr>
        <p:grpSpPr>
          <a:xfrm>
            <a:off x="2520262" y="168845"/>
            <a:ext cx="6507355" cy="323549"/>
            <a:chOff x="2520262" y="168845"/>
            <a:chExt cx="6507355" cy="323549"/>
          </a:xfrm>
        </p:grpSpPr>
        <p:sp>
          <p:nvSpPr>
            <p:cNvPr id="6" name="직사각형 5"/>
            <p:cNvSpPr/>
            <p:nvPr/>
          </p:nvSpPr>
          <p:spPr>
            <a:xfrm flipH="1" flipV="1">
              <a:off x="2843806" y="168845"/>
              <a:ext cx="6183811" cy="32354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각 삼각형 6"/>
            <p:cNvSpPr/>
            <p:nvPr/>
          </p:nvSpPr>
          <p:spPr>
            <a:xfrm flipH="1" flipV="1">
              <a:off x="2520262" y="168848"/>
              <a:ext cx="323546" cy="323546"/>
            </a:xfrm>
            <a:prstGeom prst="rt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78156" y="229017"/>
            <a:ext cx="25656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dirty="0">
                <a:ln>
                  <a:solidFill>
                    <a:schemeClr val="bg1">
                      <a:lumMod val="95000"/>
                      <a:alpha val="10000"/>
                    </a:schemeClr>
                  </a:solidFill>
                </a:ln>
                <a:solidFill>
                  <a:schemeClr val="bg1">
                    <a:lumMod val="95000"/>
                  </a:schemeClr>
                </a:solidFill>
                <a:latin typeface="-윤고딕350" pitchFamily="18" charset="-127"/>
                <a:ea typeface="-윤고딕350" pitchFamily="18" charset="-127"/>
              </a:rPr>
              <a:t>2021 </a:t>
            </a:r>
            <a:r>
              <a:rPr lang="ko-KR" altLang="en-US" sz="900" dirty="0">
                <a:ln>
                  <a:solidFill>
                    <a:schemeClr val="bg1">
                      <a:lumMod val="95000"/>
                      <a:alpha val="10000"/>
                    </a:schemeClr>
                  </a:solidFill>
                </a:ln>
                <a:solidFill>
                  <a:schemeClr val="bg1">
                    <a:lumMod val="95000"/>
                  </a:schemeClr>
                </a:solidFill>
                <a:latin typeface="-윤고딕350" pitchFamily="18" charset="-127"/>
                <a:ea typeface="-윤고딕350" pitchFamily="18" charset="-127"/>
              </a:rPr>
              <a:t>한국외식경영학회 추계학술대회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160427" y="198012"/>
            <a:ext cx="50357" cy="2553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4860032" y="204364"/>
            <a:ext cx="35283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위드 코로나 시대</a:t>
            </a:r>
            <a:r>
              <a:rPr lang="en-US" altLang="ko-KR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, </a:t>
            </a:r>
            <a:r>
              <a:rPr lang="ko-KR" altLang="en-US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외식산업의 새로운 도전 </a:t>
            </a:r>
            <a:r>
              <a:rPr lang="en-US" altLang="ko-KR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– </a:t>
            </a:r>
            <a:r>
              <a:rPr lang="ko-KR" altLang="en-US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기획 주제 발표</a:t>
            </a:r>
            <a:endParaRPr lang="ko-KR" altLang="en-US" sz="1050" dirty="0">
              <a:ln>
                <a:solidFill>
                  <a:schemeClr val="tx1">
                    <a:lumMod val="65000"/>
                    <a:lumOff val="35000"/>
                    <a:alpha val="1000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25" name="_x253904656" descr="EMB0000414478e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5239" y="198012"/>
            <a:ext cx="411743" cy="261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67544" y="934437"/>
            <a:ext cx="8723863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(</a:t>
            </a:r>
            <a:r>
              <a:rPr lang="ko-KR" altLang="en-US" sz="4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주제</a:t>
            </a:r>
            <a:r>
              <a:rPr lang="en-US" altLang="ko-KR" sz="4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2)</a:t>
            </a:r>
          </a:p>
          <a:p>
            <a:r>
              <a:rPr lang="ko-KR" altLang="en-US" sz="37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 </a:t>
            </a:r>
            <a:r>
              <a:rPr lang="ko-KR" altLang="en-US" sz="33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코로나</a:t>
            </a:r>
            <a:r>
              <a:rPr lang="en-US" altLang="ko-KR" sz="33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19</a:t>
            </a:r>
            <a:r>
              <a:rPr lang="ko-KR" altLang="en-US" sz="33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로 인한 서울 </a:t>
            </a:r>
            <a:r>
              <a:rPr lang="en-US" altLang="ko-KR" sz="33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5</a:t>
            </a:r>
            <a:r>
              <a:rPr lang="ko-KR" altLang="en-US" sz="33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성급 호텔 </a:t>
            </a:r>
            <a:r>
              <a:rPr lang="ko-KR" altLang="en-US" sz="3300" dirty="0" err="1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연회부서의</a:t>
            </a:r>
            <a:endParaRPr lang="en-US" altLang="ko-KR" sz="3300" dirty="0">
              <a:latin typeface="전주 완판본 순B" panose="02030603000101010101" pitchFamily="18" charset="-127"/>
              <a:ea typeface="전주 완판본 순B" panose="02030603000101010101" pitchFamily="18" charset="-127"/>
            </a:endParaRPr>
          </a:p>
          <a:p>
            <a:r>
              <a:rPr lang="en-US" altLang="ko-KR" sz="33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 </a:t>
            </a:r>
            <a:r>
              <a:rPr lang="ko-KR" altLang="en-US" sz="33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조직문화 변화에 관한 질적 사례연구</a:t>
            </a:r>
            <a:endParaRPr lang="en-US" altLang="ko-KR" sz="3300" dirty="0">
              <a:latin typeface="전주 완판본 순B" panose="02030603000101010101" pitchFamily="18" charset="-127"/>
              <a:ea typeface="전주 완판본 순B" panose="02030603000101010101" pitchFamily="18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E13A168-2B05-48FD-9A16-78FBCBEFAA3C}"/>
              </a:ext>
            </a:extLst>
          </p:cNvPr>
          <p:cNvSpPr txBox="1"/>
          <p:nvPr/>
        </p:nvSpPr>
        <p:spPr>
          <a:xfrm>
            <a:off x="1453766" y="3003798"/>
            <a:ext cx="67906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5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- </a:t>
            </a:r>
            <a:r>
              <a:rPr lang="ko-KR" altLang="en-US" sz="35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성혜진 교수  </a:t>
            </a:r>
            <a:r>
              <a:rPr lang="en-US" altLang="ko-KR" sz="35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/  </a:t>
            </a:r>
            <a:r>
              <a:rPr lang="ko-KR" altLang="en-US" sz="3500" dirty="0" err="1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유은이</a:t>
            </a:r>
            <a:r>
              <a:rPr lang="ko-KR" altLang="en-US" sz="3600" dirty="0" err="1"/>
              <a:t>ㆍ</a:t>
            </a:r>
            <a:r>
              <a:rPr lang="ko-KR" altLang="en-US" sz="3500" dirty="0" err="1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변재우</a:t>
            </a:r>
            <a:r>
              <a:rPr lang="ko-KR" altLang="en-US" sz="35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 </a:t>
            </a:r>
            <a:r>
              <a:rPr lang="en-US" altLang="ko-KR" sz="35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-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9B0317E-BB9A-46CF-91D6-6000FA110827}"/>
              </a:ext>
            </a:extLst>
          </p:cNvPr>
          <p:cNvSpPr txBox="1"/>
          <p:nvPr/>
        </p:nvSpPr>
        <p:spPr>
          <a:xfrm>
            <a:off x="1691680" y="3521622"/>
            <a:ext cx="2723823" cy="900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350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[</a:t>
            </a:r>
            <a:r>
              <a:rPr lang="ko-KR" altLang="en-US" sz="35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배재대학교</a:t>
            </a:r>
            <a:r>
              <a:rPr lang="en-US" altLang="ko-KR" sz="35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]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9B0317E-BB9A-46CF-91D6-6000FA110827}"/>
              </a:ext>
            </a:extLst>
          </p:cNvPr>
          <p:cNvSpPr txBox="1"/>
          <p:nvPr/>
        </p:nvSpPr>
        <p:spPr>
          <a:xfrm>
            <a:off x="4864642" y="3521622"/>
            <a:ext cx="2723823" cy="900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35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[</a:t>
            </a:r>
            <a:r>
              <a:rPr lang="ko-KR" altLang="en-US" sz="3500" dirty="0" err="1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경희대학교</a:t>
            </a:r>
            <a:r>
              <a:rPr lang="en-US" altLang="ko-KR" sz="35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2156087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98626" y="60348"/>
            <a:ext cx="8928992" cy="7200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98625" y="168851"/>
            <a:ext cx="2349629" cy="32354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각 삼각형 3"/>
          <p:cNvSpPr/>
          <p:nvPr/>
        </p:nvSpPr>
        <p:spPr>
          <a:xfrm>
            <a:off x="2448254" y="168850"/>
            <a:ext cx="323546" cy="323546"/>
          </a:xfrm>
          <a:prstGeom prst="rtTriangl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그룹 4"/>
          <p:cNvGrpSpPr/>
          <p:nvPr/>
        </p:nvGrpSpPr>
        <p:grpSpPr>
          <a:xfrm>
            <a:off x="2520262" y="168845"/>
            <a:ext cx="6507355" cy="323549"/>
            <a:chOff x="2520262" y="168845"/>
            <a:chExt cx="6507355" cy="323549"/>
          </a:xfrm>
        </p:grpSpPr>
        <p:sp>
          <p:nvSpPr>
            <p:cNvPr id="6" name="직사각형 5"/>
            <p:cNvSpPr/>
            <p:nvPr/>
          </p:nvSpPr>
          <p:spPr>
            <a:xfrm flipH="1" flipV="1">
              <a:off x="2843806" y="168845"/>
              <a:ext cx="6183811" cy="32354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각 삼각형 6"/>
            <p:cNvSpPr/>
            <p:nvPr/>
          </p:nvSpPr>
          <p:spPr>
            <a:xfrm flipH="1" flipV="1">
              <a:off x="2520262" y="168848"/>
              <a:ext cx="323546" cy="323546"/>
            </a:xfrm>
            <a:prstGeom prst="rt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78156" y="229017"/>
            <a:ext cx="25656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dirty="0">
                <a:ln>
                  <a:solidFill>
                    <a:schemeClr val="bg1">
                      <a:lumMod val="95000"/>
                      <a:alpha val="10000"/>
                    </a:schemeClr>
                  </a:solidFill>
                </a:ln>
                <a:solidFill>
                  <a:schemeClr val="bg1">
                    <a:lumMod val="95000"/>
                  </a:schemeClr>
                </a:solidFill>
                <a:latin typeface="-윤고딕350" pitchFamily="18" charset="-127"/>
                <a:ea typeface="-윤고딕350" pitchFamily="18" charset="-127"/>
              </a:rPr>
              <a:t>2021 </a:t>
            </a:r>
            <a:r>
              <a:rPr lang="ko-KR" altLang="en-US" sz="900" dirty="0">
                <a:ln>
                  <a:solidFill>
                    <a:schemeClr val="bg1">
                      <a:lumMod val="95000"/>
                      <a:alpha val="10000"/>
                    </a:schemeClr>
                  </a:solidFill>
                </a:ln>
                <a:solidFill>
                  <a:schemeClr val="bg1">
                    <a:lumMod val="95000"/>
                  </a:schemeClr>
                </a:solidFill>
                <a:latin typeface="-윤고딕350" pitchFamily="18" charset="-127"/>
                <a:ea typeface="-윤고딕350" pitchFamily="18" charset="-127"/>
              </a:rPr>
              <a:t>한국외식경영학회 추계학술대회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160427" y="198012"/>
            <a:ext cx="50357" cy="2553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4860032" y="204364"/>
            <a:ext cx="35283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위드 코로나 시대</a:t>
            </a:r>
            <a:r>
              <a:rPr lang="en-US" altLang="ko-KR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, </a:t>
            </a:r>
            <a:r>
              <a:rPr lang="ko-KR" altLang="en-US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외식산업의 새로운 도전 </a:t>
            </a:r>
            <a:r>
              <a:rPr lang="en-US" altLang="ko-KR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– </a:t>
            </a:r>
            <a:r>
              <a:rPr lang="ko-KR" altLang="en-US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기획 주제 발표</a:t>
            </a:r>
            <a:endParaRPr lang="ko-KR" altLang="en-US" sz="1050" dirty="0">
              <a:ln>
                <a:solidFill>
                  <a:schemeClr val="tx1">
                    <a:lumMod val="65000"/>
                    <a:lumOff val="35000"/>
                    <a:alpha val="1000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25" name="_x253904656" descr="EMB0000414478e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5239" y="198012"/>
            <a:ext cx="411743" cy="261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67544" y="934437"/>
            <a:ext cx="8558753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(</a:t>
            </a:r>
            <a:r>
              <a:rPr lang="ko-KR" altLang="en-US" sz="4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주제</a:t>
            </a:r>
            <a:r>
              <a:rPr lang="en-US" altLang="ko-KR" sz="4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3)</a:t>
            </a:r>
          </a:p>
          <a:p>
            <a:r>
              <a:rPr lang="ko-KR" altLang="en-US" sz="37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 </a:t>
            </a:r>
            <a:r>
              <a:rPr lang="ko-KR" altLang="en-US" sz="25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포스트 코로나 시대 외식산업 온라인 플랫폼 </a:t>
            </a:r>
            <a:r>
              <a:rPr lang="ko-KR" altLang="en-US" sz="2500" dirty="0" err="1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공정화를</a:t>
            </a:r>
            <a:r>
              <a:rPr lang="ko-KR" altLang="en-US" sz="25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 위한</a:t>
            </a:r>
            <a:endParaRPr lang="en-US" altLang="ko-KR" sz="2500" dirty="0">
              <a:latin typeface="전주 완판본 순B" panose="02030603000101010101" pitchFamily="18" charset="-127"/>
              <a:ea typeface="전주 완판본 순B" panose="02030603000101010101" pitchFamily="18" charset="-127"/>
            </a:endParaRPr>
          </a:p>
          <a:p>
            <a:r>
              <a:rPr lang="en-US" altLang="ko-KR" sz="25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  </a:t>
            </a:r>
            <a:r>
              <a:rPr lang="ko-KR" altLang="en-US" sz="25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입법의 필요성 연구 </a:t>
            </a:r>
            <a:r>
              <a:rPr lang="en-US" altLang="ko-KR" sz="25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: </a:t>
            </a:r>
            <a:r>
              <a:rPr lang="ko-KR" altLang="en-US" sz="25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공정거래위원회 입법안을 중심으로</a:t>
            </a:r>
            <a:endParaRPr lang="en-US" altLang="ko-KR" sz="2500" dirty="0">
              <a:latin typeface="전주 완판본 순B" panose="02030603000101010101" pitchFamily="18" charset="-127"/>
              <a:ea typeface="전주 완판본 순B" panose="02030603000101010101" pitchFamily="18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E13A168-2B05-48FD-9A16-78FBCBEFAA3C}"/>
              </a:ext>
            </a:extLst>
          </p:cNvPr>
          <p:cNvSpPr txBox="1"/>
          <p:nvPr/>
        </p:nvSpPr>
        <p:spPr>
          <a:xfrm>
            <a:off x="2437475" y="2967648"/>
            <a:ext cx="429476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5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- </a:t>
            </a:r>
            <a:r>
              <a:rPr lang="ko-KR" altLang="en-US" sz="5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신성수 교수 </a:t>
            </a:r>
            <a:r>
              <a:rPr lang="en-US" altLang="ko-KR" sz="5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-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9B0317E-BB9A-46CF-91D6-6000FA110827}"/>
              </a:ext>
            </a:extLst>
          </p:cNvPr>
          <p:cNvSpPr txBox="1"/>
          <p:nvPr/>
        </p:nvSpPr>
        <p:spPr>
          <a:xfrm>
            <a:off x="3131840" y="3687728"/>
            <a:ext cx="2723823" cy="900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35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[</a:t>
            </a:r>
            <a:r>
              <a:rPr lang="ko-KR" altLang="en-US" sz="3500" dirty="0" err="1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장안대학교</a:t>
            </a:r>
            <a:r>
              <a:rPr lang="en-US" altLang="ko-KR" sz="35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319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98626" y="60348"/>
            <a:ext cx="8928992" cy="7200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98625" y="168851"/>
            <a:ext cx="2349629" cy="32354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각 삼각형 3"/>
          <p:cNvSpPr/>
          <p:nvPr/>
        </p:nvSpPr>
        <p:spPr>
          <a:xfrm>
            <a:off x="2448254" y="168850"/>
            <a:ext cx="323546" cy="323546"/>
          </a:xfrm>
          <a:prstGeom prst="rtTriangl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그룹 4"/>
          <p:cNvGrpSpPr/>
          <p:nvPr/>
        </p:nvGrpSpPr>
        <p:grpSpPr>
          <a:xfrm>
            <a:off x="2520262" y="168845"/>
            <a:ext cx="6507355" cy="323549"/>
            <a:chOff x="2520262" y="168845"/>
            <a:chExt cx="6507355" cy="323549"/>
          </a:xfrm>
        </p:grpSpPr>
        <p:sp>
          <p:nvSpPr>
            <p:cNvPr id="6" name="직사각형 5"/>
            <p:cNvSpPr/>
            <p:nvPr/>
          </p:nvSpPr>
          <p:spPr>
            <a:xfrm flipH="1" flipV="1">
              <a:off x="2843806" y="168845"/>
              <a:ext cx="6183811" cy="32354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각 삼각형 6"/>
            <p:cNvSpPr/>
            <p:nvPr/>
          </p:nvSpPr>
          <p:spPr>
            <a:xfrm flipH="1" flipV="1">
              <a:off x="2520262" y="168848"/>
              <a:ext cx="323546" cy="323546"/>
            </a:xfrm>
            <a:prstGeom prst="rt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78156" y="229017"/>
            <a:ext cx="25656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dirty="0">
                <a:ln>
                  <a:solidFill>
                    <a:schemeClr val="bg1">
                      <a:lumMod val="95000"/>
                      <a:alpha val="10000"/>
                    </a:schemeClr>
                  </a:solidFill>
                </a:ln>
                <a:solidFill>
                  <a:schemeClr val="bg1">
                    <a:lumMod val="95000"/>
                  </a:schemeClr>
                </a:solidFill>
                <a:latin typeface="-윤고딕350" pitchFamily="18" charset="-127"/>
                <a:ea typeface="-윤고딕350" pitchFamily="18" charset="-127"/>
              </a:rPr>
              <a:t>2021 </a:t>
            </a:r>
            <a:r>
              <a:rPr lang="ko-KR" altLang="en-US" sz="900" dirty="0">
                <a:ln>
                  <a:solidFill>
                    <a:schemeClr val="bg1">
                      <a:lumMod val="95000"/>
                      <a:alpha val="10000"/>
                    </a:schemeClr>
                  </a:solidFill>
                </a:ln>
                <a:solidFill>
                  <a:schemeClr val="bg1">
                    <a:lumMod val="95000"/>
                  </a:schemeClr>
                </a:solidFill>
                <a:latin typeface="-윤고딕350" pitchFamily="18" charset="-127"/>
                <a:ea typeface="-윤고딕350" pitchFamily="18" charset="-127"/>
              </a:rPr>
              <a:t>한국외식경영학회 추계학술대회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160427" y="198012"/>
            <a:ext cx="50357" cy="2553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5" name="_x253904656" descr="EMB0000414478e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5239" y="198012"/>
            <a:ext cx="411743" cy="261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2520262" y="1491630"/>
            <a:ext cx="4448654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개 회 선 언</a:t>
            </a:r>
            <a:endParaRPr lang="en-US" altLang="ko-KR" sz="7000" dirty="0">
              <a:latin typeface="전주 완판본 순B" panose="02030603000101010101" pitchFamily="18" charset="-127"/>
              <a:ea typeface="전주 완판본 순B" panose="02030603000101010101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15616" y="2646080"/>
            <a:ext cx="7340471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5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-</a:t>
            </a:r>
            <a:r>
              <a:rPr lang="ko-KR" altLang="en-US" sz="5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임현철 학술대회위원장</a:t>
            </a:r>
            <a:r>
              <a:rPr lang="en-US" altLang="ko-KR" sz="5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-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364088" y="204364"/>
            <a:ext cx="309469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위드 코로나 시대</a:t>
            </a:r>
            <a:r>
              <a:rPr lang="en-US" altLang="ko-KR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, </a:t>
            </a:r>
            <a:r>
              <a:rPr lang="ko-KR" altLang="en-US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외식산업의 새로운 도전 </a:t>
            </a:r>
            <a:r>
              <a:rPr lang="en-US" altLang="ko-KR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- </a:t>
            </a:r>
            <a:r>
              <a:rPr lang="ko-KR" altLang="en-US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개회식</a:t>
            </a:r>
            <a:endParaRPr lang="ko-KR" altLang="en-US" sz="1050" dirty="0">
              <a:ln>
                <a:solidFill>
                  <a:schemeClr val="tx1">
                    <a:lumMod val="65000"/>
                    <a:lumOff val="35000"/>
                    <a:alpha val="1000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58657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98626" y="60348"/>
            <a:ext cx="8928992" cy="7200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98625" y="168851"/>
            <a:ext cx="2349629" cy="32354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각 삼각형 3"/>
          <p:cNvSpPr/>
          <p:nvPr/>
        </p:nvSpPr>
        <p:spPr>
          <a:xfrm>
            <a:off x="2448254" y="168850"/>
            <a:ext cx="323546" cy="323546"/>
          </a:xfrm>
          <a:prstGeom prst="rtTriangl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그룹 4"/>
          <p:cNvGrpSpPr/>
          <p:nvPr/>
        </p:nvGrpSpPr>
        <p:grpSpPr>
          <a:xfrm>
            <a:off x="2520262" y="168845"/>
            <a:ext cx="6507355" cy="323549"/>
            <a:chOff x="2520262" y="168845"/>
            <a:chExt cx="6507355" cy="323549"/>
          </a:xfrm>
        </p:grpSpPr>
        <p:sp>
          <p:nvSpPr>
            <p:cNvPr id="6" name="직사각형 5"/>
            <p:cNvSpPr/>
            <p:nvPr/>
          </p:nvSpPr>
          <p:spPr>
            <a:xfrm flipH="1" flipV="1">
              <a:off x="2843806" y="168845"/>
              <a:ext cx="6183811" cy="32354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각 삼각형 6"/>
            <p:cNvSpPr/>
            <p:nvPr/>
          </p:nvSpPr>
          <p:spPr>
            <a:xfrm flipH="1" flipV="1">
              <a:off x="2520262" y="168848"/>
              <a:ext cx="323546" cy="323546"/>
            </a:xfrm>
            <a:prstGeom prst="rt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78156" y="229017"/>
            <a:ext cx="25656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dirty="0">
                <a:ln>
                  <a:solidFill>
                    <a:schemeClr val="bg1">
                      <a:lumMod val="95000"/>
                      <a:alpha val="10000"/>
                    </a:schemeClr>
                  </a:solidFill>
                </a:ln>
                <a:solidFill>
                  <a:schemeClr val="bg1">
                    <a:lumMod val="95000"/>
                  </a:schemeClr>
                </a:solidFill>
                <a:latin typeface="-윤고딕350" pitchFamily="18" charset="-127"/>
                <a:ea typeface="-윤고딕350" pitchFamily="18" charset="-127"/>
              </a:rPr>
              <a:t>2021 </a:t>
            </a:r>
            <a:r>
              <a:rPr lang="ko-KR" altLang="en-US" sz="900" dirty="0">
                <a:ln>
                  <a:solidFill>
                    <a:schemeClr val="bg1">
                      <a:lumMod val="95000"/>
                      <a:alpha val="10000"/>
                    </a:schemeClr>
                  </a:solidFill>
                </a:ln>
                <a:solidFill>
                  <a:schemeClr val="bg1">
                    <a:lumMod val="95000"/>
                  </a:schemeClr>
                </a:solidFill>
                <a:latin typeface="-윤고딕350" pitchFamily="18" charset="-127"/>
                <a:ea typeface="-윤고딕350" pitchFamily="18" charset="-127"/>
              </a:rPr>
              <a:t>한국외식경영학회 추계학술대회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160427" y="198012"/>
            <a:ext cx="50357" cy="2553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257273" y="204364"/>
            <a:ext cx="33471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위드 코로나 시대</a:t>
            </a:r>
            <a:r>
              <a:rPr lang="en-US" altLang="ko-KR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, </a:t>
            </a:r>
            <a:r>
              <a:rPr lang="ko-KR" altLang="en-US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외식산업의 새로운 도전 </a:t>
            </a:r>
            <a:r>
              <a:rPr lang="en-US" altLang="ko-KR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- </a:t>
            </a:r>
            <a:r>
              <a:rPr lang="ko-KR" altLang="en-US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종합토론</a:t>
            </a:r>
            <a:endParaRPr lang="ko-KR" altLang="en-US" sz="1050" dirty="0">
              <a:ln>
                <a:solidFill>
                  <a:schemeClr val="tx1">
                    <a:lumMod val="65000"/>
                    <a:lumOff val="35000"/>
                    <a:alpha val="1000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25" name="_x253904656" descr="EMB0000414478e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5239" y="198012"/>
            <a:ext cx="411743" cy="261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2931906" y="1275606"/>
            <a:ext cx="326243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6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종합토론</a:t>
            </a:r>
            <a:endParaRPr lang="en-US" altLang="ko-KR" sz="6000" dirty="0">
              <a:latin typeface="전주 완판본 순B" panose="02030603000101010101" pitchFamily="18" charset="-127"/>
              <a:ea typeface="전주 완판본 순B" panose="02030603000101010101" pitchFamily="18" charset="-127"/>
            </a:endParaRPr>
          </a:p>
          <a:p>
            <a:pPr algn="ctr"/>
            <a:r>
              <a:rPr lang="en-US" altLang="ko-KR" sz="6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&amp;</a:t>
            </a:r>
          </a:p>
          <a:p>
            <a:pPr algn="ctr"/>
            <a:r>
              <a:rPr lang="ko-KR" altLang="en-US" sz="6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질의응답</a:t>
            </a:r>
            <a:endParaRPr lang="en-US" altLang="ko-KR" sz="6000" dirty="0">
              <a:latin typeface="전주 완판본 순B" panose="02030603000101010101" pitchFamily="18" charset="-127"/>
              <a:ea typeface="전주 완판본 순B" panose="02030603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49121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98626" y="60348"/>
            <a:ext cx="8928992" cy="7200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98625" y="168851"/>
            <a:ext cx="2349629" cy="32354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각 삼각형 3"/>
          <p:cNvSpPr/>
          <p:nvPr/>
        </p:nvSpPr>
        <p:spPr>
          <a:xfrm>
            <a:off x="2448254" y="168850"/>
            <a:ext cx="323546" cy="323546"/>
          </a:xfrm>
          <a:prstGeom prst="rtTriangl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그룹 4"/>
          <p:cNvGrpSpPr/>
          <p:nvPr/>
        </p:nvGrpSpPr>
        <p:grpSpPr>
          <a:xfrm>
            <a:off x="2520262" y="168845"/>
            <a:ext cx="6507355" cy="323549"/>
            <a:chOff x="2520262" y="168845"/>
            <a:chExt cx="6507355" cy="323549"/>
          </a:xfrm>
        </p:grpSpPr>
        <p:sp>
          <p:nvSpPr>
            <p:cNvPr id="6" name="직사각형 5"/>
            <p:cNvSpPr/>
            <p:nvPr/>
          </p:nvSpPr>
          <p:spPr>
            <a:xfrm flipH="1" flipV="1">
              <a:off x="2843806" y="168845"/>
              <a:ext cx="6183811" cy="32354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각 삼각형 6"/>
            <p:cNvSpPr/>
            <p:nvPr/>
          </p:nvSpPr>
          <p:spPr>
            <a:xfrm flipH="1" flipV="1">
              <a:off x="2520262" y="168848"/>
              <a:ext cx="323546" cy="323546"/>
            </a:xfrm>
            <a:prstGeom prst="rt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78156" y="229017"/>
            <a:ext cx="25656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dirty="0">
                <a:ln>
                  <a:solidFill>
                    <a:schemeClr val="bg1">
                      <a:lumMod val="95000"/>
                      <a:alpha val="10000"/>
                    </a:schemeClr>
                  </a:solidFill>
                </a:ln>
                <a:solidFill>
                  <a:schemeClr val="bg1">
                    <a:lumMod val="95000"/>
                  </a:schemeClr>
                </a:solidFill>
                <a:latin typeface="-윤고딕350" pitchFamily="18" charset="-127"/>
                <a:ea typeface="-윤고딕350" pitchFamily="18" charset="-127"/>
              </a:rPr>
              <a:t>2021 </a:t>
            </a:r>
            <a:r>
              <a:rPr lang="ko-KR" altLang="en-US" sz="900" dirty="0">
                <a:ln>
                  <a:solidFill>
                    <a:schemeClr val="bg1">
                      <a:lumMod val="95000"/>
                      <a:alpha val="10000"/>
                    </a:schemeClr>
                  </a:solidFill>
                </a:ln>
                <a:solidFill>
                  <a:schemeClr val="bg1">
                    <a:lumMod val="95000"/>
                  </a:schemeClr>
                </a:solidFill>
                <a:latin typeface="-윤고딕350" pitchFamily="18" charset="-127"/>
                <a:ea typeface="-윤고딕350" pitchFamily="18" charset="-127"/>
              </a:rPr>
              <a:t>한국외식경영학회 추계학술대회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160427" y="198012"/>
            <a:ext cx="50357" cy="2553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292080" y="204364"/>
            <a:ext cx="33471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위드 코로나 시대</a:t>
            </a:r>
            <a:r>
              <a:rPr lang="en-US" altLang="ko-KR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, </a:t>
            </a:r>
            <a:r>
              <a:rPr lang="ko-KR" altLang="en-US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외식산업의 새로운 도전 </a:t>
            </a:r>
            <a:r>
              <a:rPr lang="en-US" altLang="ko-KR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- </a:t>
            </a:r>
            <a:r>
              <a:rPr lang="ko-KR" altLang="en-US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정기총회</a:t>
            </a:r>
            <a:endParaRPr lang="ko-KR" altLang="en-US" sz="1050" dirty="0">
              <a:ln>
                <a:solidFill>
                  <a:schemeClr val="tx1">
                    <a:lumMod val="65000"/>
                    <a:lumOff val="35000"/>
                    <a:alpha val="1000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25" name="_x253904656" descr="EMB0000414478e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5239" y="198012"/>
            <a:ext cx="411743" cy="261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2771800" y="1834247"/>
            <a:ext cx="3775394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7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정기총회</a:t>
            </a:r>
            <a:endParaRPr lang="en-US" altLang="ko-KR" sz="7000" dirty="0">
              <a:latin typeface="전주 완판본 순B" panose="02030603000101010101" pitchFamily="18" charset="-127"/>
              <a:ea typeface="전주 완판본 순B" panose="02030603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54240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98626" y="60348"/>
            <a:ext cx="8928992" cy="7200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98625" y="168851"/>
            <a:ext cx="2349629" cy="32354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각 삼각형 3"/>
          <p:cNvSpPr/>
          <p:nvPr/>
        </p:nvSpPr>
        <p:spPr>
          <a:xfrm>
            <a:off x="2448254" y="168850"/>
            <a:ext cx="323546" cy="323546"/>
          </a:xfrm>
          <a:prstGeom prst="rtTriangl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그룹 4"/>
          <p:cNvGrpSpPr/>
          <p:nvPr/>
        </p:nvGrpSpPr>
        <p:grpSpPr>
          <a:xfrm>
            <a:off x="2520262" y="168845"/>
            <a:ext cx="6507355" cy="323549"/>
            <a:chOff x="2520262" y="168845"/>
            <a:chExt cx="6507355" cy="323549"/>
          </a:xfrm>
        </p:grpSpPr>
        <p:sp>
          <p:nvSpPr>
            <p:cNvPr id="6" name="직사각형 5"/>
            <p:cNvSpPr/>
            <p:nvPr/>
          </p:nvSpPr>
          <p:spPr>
            <a:xfrm flipH="1" flipV="1">
              <a:off x="2843806" y="168845"/>
              <a:ext cx="6183811" cy="32354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각 삼각형 6"/>
            <p:cNvSpPr/>
            <p:nvPr/>
          </p:nvSpPr>
          <p:spPr>
            <a:xfrm flipH="1" flipV="1">
              <a:off x="2520262" y="168848"/>
              <a:ext cx="323546" cy="323546"/>
            </a:xfrm>
            <a:prstGeom prst="rt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78156" y="229017"/>
            <a:ext cx="25656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dirty="0">
                <a:ln>
                  <a:solidFill>
                    <a:schemeClr val="bg1">
                      <a:lumMod val="95000"/>
                      <a:alpha val="10000"/>
                    </a:schemeClr>
                  </a:solidFill>
                </a:ln>
                <a:solidFill>
                  <a:schemeClr val="bg1">
                    <a:lumMod val="95000"/>
                  </a:schemeClr>
                </a:solidFill>
                <a:latin typeface="-윤고딕350" pitchFamily="18" charset="-127"/>
                <a:ea typeface="-윤고딕350" pitchFamily="18" charset="-127"/>
              </a:rPr>
              <a:t>2021 </a:t>
            </a:r>
            <a:r>
              <a:rPr lang="ko-KR" altLang="en-US" sz="900" dirty="0">
                <a:ln>
                  <a:solidFill>
                    <a:schemeClr val="bg1">
                      <a:lumMod val="95000"/>
                      <a:alpha val="10000"/>
                    </a:schemeClr>
                  </a:solidFill>
                </a:ln>
                <a:solidFill>
                  <a:schemeClr val="bg1">
                    <a:lumMod val="95000"/>
                  </a:schemeClr>
                </a:solidFill>
                <a:latin typeface="-윤고딕350" pitchFamily="18" charset="-127"/>
                <a:ea typeface="-윤고딕350" pitchFamily="18" charset="-127"/>
              </a:rPr>
              <a:t>한국외식경영학회 추계학술대회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160427" y="198012"/>
            <a:ext cx="50357" cy="2553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292080" y="204364"/>
            <a:ext cx="33471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위드 코로나 시대</a:t>
            </a:r>
            <a:r>
              <a:rPr lang="en-US" altLang="ko-KR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, </a:t>
            </a:r>
            <a:r>
              <a:rPr lang="ko-KR" altLang="en-US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외식산업의 새로운 도전 </a:t>
            </a:r>
            <a:r>
              <a:rPr lang="en-US" altLang="ko-KR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- </a:t>
            </a:r>
            <a:r>
              <a:rPr lang="ko-KR" altLang="en-US" sz="1050" dirty="0" err="1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폐회선언</a:t>
            </a:r>
            <a:endParaRPr lang="ko-KR" altLang="en-US" sz="1050" dirty="0">
              <a:ln>
                <a:solidFill>
                  <a:schemeClr val="tx1">
                    <a:lumMod val="65000"/>
                    <a:lumOff val="35000"/>
                    <a:alpha val="1000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25" name="_x253904656" descr="EMB0000414478e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5239" y="198012"/>
            <a:ext cx="411743" cy="261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520262" y="1491630"/>
            <a:ext cx="4448654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폐</a:t>
            </a:r>
            <a:r>
              <a:rPr lang="ko-KR" altLang="en-US" sz="700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 </a:t>
            </a:r>
            <a:r>
              <a:rPr lang="ko-KR" altLang="en-US" sz="7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회 선 언</a:t>
            </a:r>
            <a:endParaRPr lang="en-US" altLang="ko-KR" sz="7000" dirty="0">
              <a:latin typeface="전주 완판본 순B" panose="02030603000101010101" pitchFamily="18" charset="-127"/>
              <a:ea typeface="전주 완판본 순B" panose="02030603000101010101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15616" y="2646080"/>
            <a:ext cx="7180171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5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-</a:t>
            </a:r>
            <a:r>
              <a:rPr lang="ko-KR" altLang="en-US" sz="5000" dirty="0" err="1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임현철</a:t>
            </a:r>
            <a:r>
              <a:rPr lang="ko-KR" altLang="en-US" sz="5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 학술대회위원장</a:t>
            </a:r>
            <a:r>
              <a:rPr lang="en-US" altLang="ko-KR" sz="5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75148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50" y="95169"/>
            <a:ext cx="7429500" cy="4953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46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50" y="95169"/>
            <a:ext cx="7429500" cy="4953162"/>
          </a:xfrm>
          <a:prstGeom prst="rect">
            <a:avLst/>
          </a:prstGeom>
        </p:spPr>
      </p:pic>
      <p:pic>
        <p:nvPicPr>
          <p:cNvPr id="4" name="1. 국기에_대한_경례(맹세문_성인남자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88644" y="2388394"/>
            <a:ext cx="365522" cy="365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002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82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68367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50" y="95169"/>
            <a:ext cx="7429500" cy="4953162"/>
          </a:xfrm>
          <a:prstGeom prst="rect">
            <a:avLst/>
          </a:prstGeom>
        </p:spPr>
      </p:pic>
      <p:pic>
        <p:nvPicPr>
          <p:cNvPr id="4" name="2. 애국가 1절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88644" y="2388394"/>
            <a:ext cx="365522" cy="365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508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28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6829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98626" y="60348"/>
            <a:ext cx="8928992" cy="7200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98625" y="168851"/>
            <a:ext cx="2349629" cy="32354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각 삼각형 3"/>
          <p:cNvSpPr/>
          <p:nvPr/>
        </p:nvSpPr>
        <p:spPr>
          <a:xfrm>
            <a:off x="2448254" y="168850"/>
            <a:ext cx="323546" cy="323546"/>
          </a:xfrm>
          <a:prstGeom prst="rtTriangl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그룹 4"/>
          <p:cNvGrpSpPr/>
          <p:nvPr/>
        </p:nvGrpSpPr>
        <p:grpSpPr>
          <a:xfrm>
            <a:off x="2520262" y="168845"/>
            <a:ext cx="6507355" cy="323549"/>
            <a:chOff x="2520262" y="168845"/>
            <a:chExt cx="6507355" cy="323549"/>
          </a:xfrm>
        </p:grpSpPr>
        <p:sp>
          <p:nvSpPr>
            <p:cNvPr id="6" name="직사각형 5"/>
            <p:cNvSpPr/>
            <p:nvPr/>
          </p:nvSpPr>
          <p:spPr>
            <a:xfrm flipH="1" flipV="1">
              <a:off x="2843806" y="168845"/>
              <a:ext cx="6183811" cy="32354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각 삼각형 6"/>
            <p:cNvSpPr/>
            <p:nvPr/>
          </p:nvSpPr>
          <p:spPr>
            <a:xfrm flipH="1" flipV="1">
              <a:off x="2520262" y="168848"/>
              <a:ext cx="323546" cy="323546"/>
            </a:xfrm>
            <a:prstGeom prst="rt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78156" y="229017"/>
            <a:ext cx="25656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dirty="0">
                <a:ln>
                  <a:solidFill>
                    <a:schemeClr val="bg1">
                      <a:lumMod val="95000"/>
                      <a:alpha val="10000"/>
                    </a:schemeClr>
                  </a:solidFill>
                </a:ln>
                <a:solidFill>
                  <a:schemeClr val="bg1">
                    <a:lumMod val="95000"/>
                  </a:schemeClr>
                </a:solidFill>
                <a:latin typeface="-윤고딕350" pitchFamily="18" charset="-127"/>
                <a:ea typeface="-윤고딕350" pitchFamily="18" charset="-127"/>
              </a:rPr>
              <a:t>2021 </a:t>
            </a:r>
            <a:r>
              <a:rPr lang="ko-KR" altLang="en-US" sz="900" dirty="0">
                <a:ln>
                  <a:solidFill>
                    <a:schemeClr val="bg1">
                      <a:lumMod val="95000"/>
                      <a:alpha val="10000"/>
                    </a:schemeClr>
                  </a:solidFill>
                </a:ln>
                <a:solidFill>
                  <a:schemeClr val="bg1">
                    <a:lumMod val="95000"/>
                  </a:schemeClr>
                </a:solidFill>
                <a:latin typeface="-윤고딕350" pitchFamily="18" charset="-127"/>
                <a:ea typeface="-윤고딕350" pitchFamily="18" charset="-127"/>
              </a:rPr>
              <a:t>한국외식경영학회 추계학술대회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160427" y="198012"/>
            <a:ext cx="50357" cy="2553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364088" y="204364"/>
            <a:ext cx="309469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위드 코로나 시대</a:t>
            </a:r>
            <a:r>
              <a:rPr lang="en-US" altLang="ko-KR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, </a:t>
            </a:r>
            <a:r>
              <a:rPr lang="ko-KR" altLang="en-US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외식산업의 새로운 도전 </a:t>
            </a:r>
            <a:r>
              <a:rPr lang="en-US" altLang="ko-KR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- </a:t>
            </a:r>
            <a:r>
              <a:rPr lang="ko-KR" altLang="en-US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개회식</a:t>
            </a:r>
            <a:endParaRPr lang="ko-KR" altLang="en-US" sz="1050" dirty="0">
              <a:ln>
                <a:solidFill>
                  <a:schemeClr val="tx1">
                    <a:lumMod val="65000"/>
                    <a:lumOff val="35000"/>
                    <a:alpha val="1000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25" name="_x253904656" descr="EMB0000414478e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5239" y="198012"/>
            <a:ext cx="411743" cy="261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004086" y="1491630"/>
            <a:ext cx="3326552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대 회 사</a:t>
            </a:r>
            <a:endParaRPr lang="en-US" altLang="ko-KR" sz="7000" dirty="0">
              <a:latin typeface="전주 완판본 순B" panose="02030603000101010101" pitchFamily="18" charset="-127"/>
              <a:ea typeface="전주 완판본 순B" panose="02030603000101010101" pitchFamily="18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4895" y="2646080"/>
            <a:ext cx="8353569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5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-</a:t>
            </a:r>
            <a:r>
              <a:rPr lang="ko-KR" altLang="en-US" sz="4500" dirty="0" err="1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한국외식경영학회</a:t>
            </a:r>
            <a:r>
              <a:rPr lang="ko-KR" altLang="en-US" sz="45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 문성식 회장</a:t>
            </a:r>
            <a:r>
              <a:rPr lang="en-US" altLang="ko-KR" sz="45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1966587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98626" y="60348"/>
            <a:ext cx="8928992" cy="7200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98625" y="168851"/>
            <a:ext cx="2349629" cy="32354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각 삼각형 3"/>
          <p:cNvSpPr/>
          <p:nvPr/>
        </p:nvSpPr>
        <p:spPr>
          <a:xfrm>
            <a:off x="2448254" y="168850"/>
            <a:ext cx="323546" cy="323546"/>
          </a:xfrm>
          <a:prstGeom prst="rtTriangl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그룹 4"/>
          <p:cNvGrpSpPr/>
          <p:nvPr/>
        </p:nvGrpSpPr>
        <p:grpSpPr>
          <a:xfrm>
            <a:off x="2520262" y="168845"/>
            <a:ext cx="6507355" cy="323549"/>
            <a:chOff x="2520262" y="168845"/>
            <a:chExt cx="6507355" cy="323549"/>
          </a:xfrm>
        </p:grpSpPr>
        <p:sp>
          <p:nvSpPr>
            <p:cNvPr id="6" name="직사각형 5"/>
            <p:cNvSpPr/>
            <p:nvPr/>
          </p:nvSpPr>
          <p:spPr>
            <a:xfrm flipH="1" flipV="1">
              <a:off x="2843806" y="168845"/>
              <a:ext cx="6183811" cy="32354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각 삼각형 6"/>
            <p:cNvSpPr/>
            <p:nvPr/>
          </p:nvSpPr>
          <p:spPr>
            <a:xfrm flipH="1" flipV="1">
              <a:off x="2520262" y="168848"/>
              <a:ext cx="323546" cy="323546"/>
            </a:xfrm>
            <a:prstGeom prst="rt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78156" y="229017"/>
            <a:ext cx="25656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dirty="0">
                <a:ln>
                  <a:solidFill>
                    <a:schemeClr val="bg1">
                      <a:lumMod val="95000"/>
                      <a:alpha val="10000"/>
                    </a:schemeClr>
                  </a:solidFill>
                </a:ln>
                <a:solidFill>
                  <a:schemeClr val="bg1">
                    <a:lumMod val="95000"/>
                  </a:schemeClr>
                </a:solidFill>
                <a:latin typeface="-윤고딕350" pitchFamily="18" charset="-127"/>
                <a:ea typeface="-윤고딕350" pitchFamily="18" charset="-127"/>
              </a:rPr>
              <a:t>2021 </a:t>
            </a:r>
            <a:r>
              <a:rPr lang="ko-KR" altLang="en-US" sz="900" dirty="0">
                <a:ln>
                  <a:solidFill>
                    <a:schemeClr val="bg1">
                      <a:lumMod val="95000"/>
                      <a:alpha val="10000"/>
                    </a:schemeClr>
                  </a:solidFill>
                </a:ln>
                <a:solidFill>
                  <a:schemeClr val="bg1">
                    <a:lumMod val="95000"/>
                  </a:schemeClr>
                </a:solidFill>
                <a:latin typeface="-윤고딕350" pitchFamily="18" charset="-127"/>
                <a:ea typeface="-윤고딕350" pitchFamily="18" charset="-127"/>
              </a:rPr>
              <a:t>한국외식경영학회 추계학술대회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160427" y="198012"/>
            <a:ext cx="50357" cy="2553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5" name="_x253904656" descr="EMB0000414478e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5239" y="198012"/>
            <a:ext cx="411743" cy="261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439274" y="1491630"/>
            <a:ext cx="2428870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축  사</a:t>
            </a:r>
            <a:endParaRPr lang="en-US" altLang="ko-KR" sz="7000" dirty="0">
              <a:latin typeface="전주 완판본 순B" panose="02030603000101010101" pitchFamily="18" charset="-127"/>
              <a:ea typeface="전주 완판본 순B" panose="02030603000101010101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6903" y="2427734"/>
            <a:ext cx="8353569" cy="10098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45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 - </a:t>
            </a:r>
            <a:r>
              <a:rPr lang="ko-KR" altLang="en-US" sz="45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중소벤처기업부  </a:t>
            </a:r>
            <a:r>
              <a:rPr lang="ko-KR" altLang="en-US" sz="4500" dirty="0" err="1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권칠승</a:t>
            </a:r>
            <a:r>
              <a:rPr lang="ko-KR" altLang="en-US" sz="45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 장관 </a:t>
            </a:r>
            <a:r>
              <a:rPr lang="en-US" altLang="ko-KR" sz="45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-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364088" y="204364"/>
            <a:ext cx="309469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위드 코로나 시대</a:t>
            </a:r>
            <a:r>
              <a:rPr lang="en-US" altLang="ko-KR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, </a:t>
            </a:r>
            <a:r>
              <a:rPr lang="ko-KR" altLang="en-US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외식산업의 새로운 도전 </a:t>
            </a:r>
            <a:r>
              <a:rPr lang="en-US" altLang="ko-KR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- </a:t>
            </a:r>
            <a:r>
              <a:rPr lang="ko-KR" altLang="en-US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개회식</a:t>
            </a:r>
            <a:endParaRPr lang="ko-KR" altLang="en-US" sz="1050" dirty="0">
              <a:ln>
                <a:solidFill>
                  <a:schemeClr val="tx1">
                    <a:lumMod val="65000"/>
                    <a:lumOff val="35000"/>
                    <a:alpha val="1000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51620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98626" y="60348"/>
            <a:ext cx="8928992" cy="7200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98625" y="168851"/>
            <a:ext cx="2349629" cy="32354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각 삼각형 3"/>
          <p:cNvSpPr/>
          <p:nvPr/>
        </p:nvSpPr>
        <p:spPr>
          <a:xfrm>
            <a:off x="2448254" y="168850"/>
            <a:ext cx="323546" cy="323546"/>
          </a:xfrm>
          <a:prstGeom prst="rtTriangl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그룹 4"/>
          <p:cNvGrpSpPr/>
          <p:nvPr/>
        </p:nvGrpSpPr>
        <p:grpSpPr>
          <a:xfrm>
            <a:off x="2520262" y="168845"/>
            <a:ext cx="6507355" cy="323549"/>
            <a:chOff x="2520262" y="168845"/>
            <a:chExt cx="6507355" cy="323549"/>
          </a:xfrm>
        </p:grpSpPr>
        <p:sp>
          <p:nvSpPr>
            <p:cNvPr id="6" name="직사각형 5"/>
            <p:cNvSpPr/>
            <p:nvPr/>
          </p:nvSpPr>
          <p:spPr>
            <a:xfrm flipH="1" flipV="1">
              <a:off x="2843806" y="168845"/>
              <a:ext cx="6183811" cy="32354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각 삼각형 6"/>
            <p:cNvSpPr/>
            <p:nvPr/>
          </p:nvSpPr>
          <p:spPr>
            <a:xfrm flipH="1" flipV="1">
              <a:off x="2520262" y="168848"/>
              <a:ext cx="323546" cy="323546"/>
            </a:xfrm>
            <a:prstGeom prst="rt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78156" y="229017"/>
            <a:ext cx="25656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dirty="0">
                <a:ln>
                  <a:solidFill>
                    <a:schemeClr val="bg1">
                      <a:lumMod val="95000"/>
                      <a:alpha val="10000"/>
                    </a:schemeClr>
                  </a:solidFill>
                </a:ln>
                <a:solidFill>
                  <a:schemeClr val="bg1">
                    <a:lumMod val="95000"/>
                  </a:schemeClr>
                </a:solidFill>
                <a:latin typeface="-윤고딕350" pitchFamily="18" charset="-127"/>
                <a:ea typeface="-윤고딕350" pitchFamily="18" charset="-127"/>
              </a:rPr>
              <a:t>2021 </a:t>
            </a:r>
            <a:r>
              <a:rPr lang="ko-KR" altLang="en-US" sz="900" dirty="0">
                <a:ln>
                  <a:solidFill>
                    <a:schemeClr val="bg1">
                      <a:lumMod val="95000"/>
                      <a:alpha val="10000"/>
                    </a:schemeClr>
                  </a:solidFill>
                </a:ln>
                <a:solidFill>
                  <a:schemeClr val="bg1">
                    <a:lumMod val="95000"/>
                  </a:schemeClr>
                </a:solidFill>
                <a:latin typeface="-윤고딕350" pitchFamily="18" charset="-127"/>
                <a:ea typeface="-윤고딕350" pitchFamily="18" charset="-127"/>
              </a:rPr>
              <a:t>한국외식경영학회 추계학술대회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160427" y="198012"/>
            <a:ext cx="50357" cy="2553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5" name="_x253904656" descr="EMB0000414478e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5239" y="198012"/>
            <a:ext cx="411743" cy="261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5364088" y="204364"/>
            <a:ext cx="309469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위드 코로나 시대</a:t>
            </a:r>
            <a:r>
              <a:rPr lang="en-US" altLang="ko-KR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, </a:t>
            </a:r>
            <a:r>
              <a:rPr lang="ko-KR" altLang="en-US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외식산업의 새로운 도전 </a:t>
            </a:r>
            <a:r>
              <a:rPr lang="en-US" altLang="ko-KR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- </a:t>
            </a:r>
            <a:r>
              <a:rPr lang="ko-KR" altLang="en-US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개회식</a:t>
            </a:r>
            <a:endParaRPr lang="ko-KR" altLang="en-US" sz="1050" dirty="0">
              <a:ln>
                <a:solidFill>
                  <a:schemeClr val="tx1">
                    <a:lumMod val="65000"/>
                    <a:lumOff val="35000"/>
                    <a:alpha val="1000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8" name="권칠승 장관님 축사영상">
            <a:hlinkClick r:id="" action="ppaction://media"/>
            <a:extLst>
              <a:ext uri="{FF2B5EF4-FFF2-40B4-BE49-F238E27FC236}">
                <a16:creationId xmlns:a16="http://schemas.microsoft.com/office/drawing/2014/main" id="{E01399EA-7100-424D-AFE0-1ED1901F2E2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42162" y="587766"/>
            <a:ext cx="7059677" cy="3967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296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929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98626" y="60348"/>
            <a:ext cx="8928992" cy="7200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98625" y="168851"/>
            <a:ext cx="2349629" cy="32354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각 삼각형 3"/>
          <p:cNvSpPr/>
          <p:nvPr/>
        </p:nvSpPr>
        <p:spPr>
          <a:xfrm>
            <a:off x="2448254" y="168850"/>
            <a:ext cx="323546" cy="323546"/>
          </a:xfrm>
          <a:prstGeom prst="rtTriangl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그룹 4"/>
          <p:cNvGrpSpPr/>
          <p:nvPr/>
        </p:nvGrpSpPr>
        <p:grpSpPr>
          <a:xfrm>
            <a:off x="2520262" y="168845"/>
            <a:ext cx="6507355" cy="323549"/>
            <a:chOff x="2520262" y="168845"/>
            <a:chExt cx="6507355" cy="323549"/>
          </a:xfrm>
        </p:grpSpPr>
        <p:sp>
          <p:nvSpPr>
            <p:cNvPr id="6" name="직사각형 5"/>
            <p:cNvSpPr/>
            <p:nvPr/>
          </p:nvSpPr>
          <p:spPr>
            <a:xfrm flipH="1" flipV="1">
              <a:off x="2843806" y="168845"/>
              <a:ext cx="6183811" cy="32354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각 삼각형 6"/>
            <p:cNvSpPr/>
            <p:nvPr/>
          </p:nvSpPr>
          <p:spPr>
            <a:xfrm flipH="1" flipV="1">
              <a:off x="2520262" y="168848"/>
              <a:ext cx="323546" cy="323546"/>
            </a:xfrm>
            <a:prstGeom prst="rt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78156" y="229017"/>
            <a:ext cx="25656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dirty="0">
                <a:ln>
                  <a:solidFill>
                    <a:schemeClr val="bg1">
                      <a:lumMod val="95000"/>
                      <a:alpha val="10000"/>
                    </a:schemeClr>
                  </a:solidFill>
                </a:ln>
                <a:solidFill>
                  <a:schemeClr val="bg1">
                    <a:lumMod val="95000"/>
                  </a:schemeClr>
                </a:solidFill>
                <a:latin typeface="-윤고딕350" pitchFamily="18" charset="-127"/>
                <a:ea typeface="-윤고딕350" pitchFamily="18" charset="-127"/>
              </a:rPr>
              <a:t>2021 </a:t>
            </a:r>
            <a:r>
              <a:rPr lang="ko-KR" altLang="en-US" sz="900" dirty="0">
                <a:ln>
                  <a:solidFill>
                    <a:schemeClr val="bg1">
                      <a:lumMod val="95000"/>
                      <a:alpha val="10000"/>
                    </a:schemeClr>
                  </a:solidFill>
                </a:ln>
                <a:solidFill>
                  <a:schemeClr val="bg1">
                    <a:lumMod val="95000"/>
                  </a:schemeClr>
                </a:solidFill>
                <a:latin typeface="-윤고딕350" pitchFamily="18" charset="-127"/>
                <a:ea typeface="-윤고딕350" pitchFamily="18" charset="-127"/>
              </a:rPr>
              <a:t>한국외식경영학회 추계학술대회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160427" y="198012"/>
            <a:ext cx="50357" cy="2553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5" name="_x253904656" descr="EMB0000414478e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5239" y="198012"/>
            <a:ext cx="411743" cy="261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176754" y="843558"/>
            <a:ext cx="2428870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축  사</a:t>
            </a:r>
            <a:endParaRPr lang="en-US" altLang="ko-KR" sz="7000" dirty="0">
              <a:latin typeface="전주 완판본 순B" panose="02030603000101010101" pitchFamily="18" charset="-127"/>
              <a:ea typeface="전주 완판본 순B" panose="02030603000101010101" pitchFamily="18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3425" y="1995686"/>
            <a:ext cx="7770076" cy="22660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5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 - </a:t>
            </a:r>
            <a:r>
              <a:rPr lang="ko-KR" altLang="en-US" sz="5000" dirty="0" err="1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한국농수산식품유통공사</a:t>
            </a:r>
            <a:endParaRPr lang="en-US" altLang="ko-KR" sz="5000" dirty="0">
              <a:latin typeface="전주 완판본 순B" panose="02030603000101010101" pitchFamily="18" charset="-127"/>
              <a:ea typeface="전주 완판본 순B" panose="02030603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5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            </a:t>
            </a:r>
            <a:r>
              <a:rPr lang="ko-KR" altLang="en-US" sz="5000" dirty="0" err="1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김춘진</a:t>
            </a:r>
            <a:r>
              <a:rPr lang="ko-KR" altLang="en-US" sz="5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 사장 </a:t>
            </a:r>
            <a:r>
              <a:rPr lang="en-US" altLang="ko-KR" sz="5000" dirty="0"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-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364088" y="204364"/>
            <a:ext cx="309469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위드 코로나 시대</a:t>
            </a:r>
            <a:r>
              <a:rPr lang="en-US" altLang="ko-KR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, </a:t>
            </a:r>
            <a:r>
              <a:rPr lang="ko-KR" altLang="en-US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외식산업의 새로운 도전 </a:t>
            </a:r>
            <a:r>
              <a:rPr lang="en-US" altLang="ko-KR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- </a:t>
            </a:r>
            <a:r>
              <a:rPr lang="ko-KR" altLang="en-US" sz="1050" dirty="0">
                <a:ln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개회식</a:t>
            </a:r>
            <a:endParaRPr lang="ko-KR" altLang="en-US" sz="1050" dirty="0">
              <a:ln>
                <a:solidFill>
                  <a:schemeClr val="tx1">
                    <a:lumMod val="65000"/>
                    <a:lumOff val="35000"/>
                    <a:alpha val="1000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98520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2672</TotalTime>
  <Words>472</Words>
  <Application>Microsoft Office PowerPoint</Application>
  <PresentationFormat>화면 슬라이드 쇼(16:9)</PresentationFormat>
  <Paragraphs>115</Paragraphs>
  <Slides>22</Slides>
  <Notes>18</Notes>
  <HiddenSlides>0</HiddenSlides>
  <MMClips>3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22</vt:i4>
      </vt:variant>
    </vt:vector>
  </HeadingPairs>
  <TitlesOfParts>
    <vt:vector size="31" baseType="lpstr">
      <vt:lpstr>08서울한강체 M</vt:lpstr>
      <vt:lpstr>-윤고딕350</vt:lpstr>
      <vt:lpstr>-윤고딕340</vt:lpstr>
      <vt:lpstr>전주 완판본 순B</vt:lpstr>
      <vt:lpstr>-윤고딕330</vt:lpstr>
      <vt:lpstr>맑은 고딕</vt:lpstr>
      <vt:lpstr>Helvetica-Black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257</cp:revision>
  <dcterms:created xsi:type="dcterms:W3CDTF">2014-11-28T13:21:41Z</dcterms:created>
  <dcterms:modified xsi:type="dcterms:W3CDTF">2021-12-17T07:18:57Z</dcterms:modified>
</cp:coreProperties>
</file>