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59" r:id="rId3"/>
    <p:sldId id="301" r:id="rId4"/>
    <p:sldId id="299" r:id="rId5"/>
    <p:sldId id="302" r:id="rId6"/>
    <p:sldId id="296" r:id="rId7"/>
    <p:sldId id="298" r:id="rId8"/>
    <p:sldId id="262" r:id="rId9"/>
    <p:sldId id="263" r:id="rId10"/>
    <p:sldId id="309" r:id="rId11"/>
    <p:sldId id="310" r:id="rId12"/>
    <p:sldId id="264" r:id="rId13"/>
    <p:sldId id="268" r:id="rId14"/>
    <p:sldId id="269" r:id="rId15"/>
    <p:sldId id="270" r:id="rId16"/>
    <p:sldId id="272" r:id="rId17"/>
    <p:sldId id="274" r:id="rId18"/>
    <p:sldId id="278" r:id="rId19"/>
    <p:sldId id="279" r:id="rId20"/>
    <p:sldId id="281" r:id="rId21"/>
    <p:sldId id="285" r:id="rId22"/>
    <p:sldId id="287" r:id="rId23"/>
    <p:sldId id="288" r:id="rId24"/>
    <p:sldId id="289" r:id="rId25"/>
    <p:sldId id="312" r:id="rId26"/>
    <p:sldId id="293" r:id="rId27"/>
    <p:sldId id="295" r:id="rId2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C02"/>
    <a:srgbClr val="AE0E00"/>
    <a:srgbClr val="DF3B2E"/>
    <a:srgbClr val="7A1A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1"/>
    <p:restoredTop sz="95748"/>
  </p:normalViewPr>
  <p:slideViewPr>
    <p:cSldViewPr snapToGrid="0" snapToObjects="1">
      <p:cViewPr varScale="1">
        <p:scale>
          <a:sx n="81" d="100"/>
          <a:sy n="81" d="100"/>
        </p:scale>
        <p:origin x="104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8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8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8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8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Sheet1!$D$49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bubble3D val="0"/>
            <c:spPr>
              <a:solidFill>
                <a:srgbClr val="AE0E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6A-8149-B9AC-B9A70CE87EFA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6A-8149-B9AC-B9A70CE87EFA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bg1"/>
                        </a:solidFill>
                        <a:latin typeface="KOPUBDOTUM_PRO MEDIUM" pitchFamily="2" charset="-127"/>
                        <a:ea typeface="KOPUBDOTUM_PRO MEDIUM" pitchFamily="2" charset="-127"/>
                        <a:cs typeface="+mn-cs"/>
                      </a:defRPr>
                    </a:pPr>
                    <a:r>
                      <a:rPr lang="en-US" altLang="ko-KR" sz="1400" dirty="0"/>
                      <a:t>111.5</a:t>
                    </a:r>
                    <a:r>
                      <a:rPr lang="ko-KR" altLang="en-US" sz="1400" dirty="0"/>
                      <a:t>톤</a:t>
                    </a:r>
                  </a:p>
                  <a:p>
                    <a:pPr>
                      <a:defRPr sz="1400" b="1">
                        <a:solidFill>
                          <a:schemeClr val="bg1"/>
                        </a:solidFill>
                        <a:latin typeface="KOPUBDOTUM_PRO MEDIUM" pitchFamily="2" charset="-127"/>
                        <a:ea typeface="KOPUBDOTUM_PRO MEDIUM" pitchFamily="2" charset="-127"/>
                      </a:defRPr>
                    </a:pPr>
                    <a:r>
                      <a:rPr lang="en-US" altLang="ko-KR" sz="1400" dirty="0"/>
                      <a:t>59.4%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KOPUBDOTUM_PRO MEDIUM" pitchFamily="2" charset="-127"/>
                      <a:ea typeface="KOPUBDOTUM_PRO MEDIUM" pitchFamily="2" charset="-127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6A-8149-B9AC-B9A70CE87EFA}"/>
                </c:ext>
              </c:extLst>
            </c:dLbl>
            <c:dLbl>
              <c:idx val="1"/>
              <c:layout>
                <c:manualLayout>
                  <c:x val="0.1785774406606791"/>
                  <c:y val="6.57870570670234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bg1"/>
                        </a:solidFill>
                        <a:latin typeface="KOPUBDOTUM_PRO MEDIUM" pitchFamily="2" charset="-127"/>
                        <a:ea typeface="KOPUBDOTUM_PRO MEDIUM" pitchFamily="2" charset="-127"/>
                        <a:cs typeface="+mn-cs"/>
                      </a:defRPr>
                    </a:pPr>
                    <a:r>
                      <a:rPr lang="en-US" altLang="ko-KR" sz="1400" dirty="0"/>
                      <a:t>76.2</a:t>
                    </a:r>
                    <a:r>
                      <a:rPr lang="ko-KR" altLang="en-US" sz="1400" dirty="0"/>
                      <a:t>톤</a:t>
                    </a:r>
                  </a:p>
                  <a:p>
                    <a:pPr>
                      <a:defRPr sz="1400" b="1">
                        <a:solidFill>
                          <a:schemeClr val="bg1"/>
                        </a:solidFill>
                        <a:latin typeface="KOPUBDOTUM_PRO MEDIUM" pitchFamily="2" charset="-127"/>
                        <a:ea typeface="KOPUBDOTUM_PRO MEDIUM" pitchFamily="2" charset="-127"/>
                      </a:defRPr>
                    </a:pPr>
                    <a:r>
                      <a:rPr lang="en-US" altLang="ko-KR" sz="1400" dirty="0"/>
                      <a:t>40.6%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KOPUBDOTUM_PRO MEDIUM" pitchFamily="2" charset="-127"/>
                      <a:ea typeface="KOPUBDOTUM_PRO MEDIUM" pitchFamily="2" charset="-127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69105924524939"/>
                      <c:h val="0.181356135263775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A6A-8149-B9AC-B9A70CE87E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KOPUBDOTUM_PRO MEDIUM" pitchFamily="2" charset="-127"/>
                    <a:ea typeface="KOPUBDOTUM_PRO MEDIUM" pitchFamily="2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Sheet1!$C$50:$C$51</c:f>
              <c:strCache>
                <c:ptCount val="2"/>
                <c:pt idx="0">
                  <c:v>자가제조 김치</c:v>
                </c:pt>
                <c:pt idx="1">
                  <c:v>상품 김치</c:v>
                </c:pt>
              </c:strCache>
            </c:strRef>
          </c:cat>
          <c:val>
            <c:numRef>
              <c:f>Sheet1!$D$50:$D$51</c:f>
              <c:numCache>
                <c:formatCode>General</c:formatCode>
                <c:ptCount val="2"/>
                <c:pt idx="0">
                  <c:v>111.5</c:v>
                </c:pt>
                <c:pt idx="1">
                  <c:v>76.2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6A-8149-B9AC-B9A70CE87EF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KoPubDotum_Pro Medium" pitchFamily="2" charset="-127"/>
                <a:ea typeface="KoPubDotum_Pro Medium" pitchFamily="2" charset="-127"/>
                <a:cs typeface="+mn-cs"/>
              </a:defRPr>
            </a:pPr>
            <a:endParaRPr lang="ko-K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KoPubDotum_Pro Medium" pitchFamily="2" charset="-127"/>
                <a:ea typeface="KoPubDotum_Pro Medium" pitchFamily="2" charset="-127"/>
                <a:cs typeface="+mn-cs"/>
              </a:defRPr>
            </a:pPr>
            <a:endParaRPr lang="ko-KR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KoPubDotum_Pro Medium" pitchFamily="2" charset="-127"/>
              <a:ea typeface="KoPubDotum_Pro Medium" pitchFamily="2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Sheet1!$C$47</c:f>
              <c:strCache>
                <c:ptCount val="1"/>
                <c:pt idx="0">
                  <c:v>김치 수입량</c:v>
                </c:pt>
              </c:strCache>
            </c:strRef>
          </c:tx>
          <c:spPr>
            <a:solidFill>
              <a:srgbClr val="AE0E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DOTUM_PRO MEDIUM" pitchFamily="2" charset="-127"/>
                    <a:ea typeface="KOPUBDOTUM_PRO MEDIUM" pitchFamily="2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Sheet1!$D$46:$J$46</c:f>
              <c:numCache>
                <c:formatCode>General</c:formatCode>
                <c:ptCount val="7"/>
                <c:pt idx="0">
                  <c:v>2010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Sheet1!$D$47:$J$47</c:f>
              <c:numCache>
                <c:formatCode>0.0</c:formatCode>
                <c:ptCount val="7"/>
                <c:pt idx="0">
                  <c:v>19.293600000000001</c:v>
                </c:pt>
                <c:pt idx="1">
                  <c:v>22.412400000000002</c:v>
                </c:pt>
                <c:pt idx="2">
                  <c:v>25.3432</c:v>
                </c:pt>
                <c:pt idx="3">
                  <c:v>27.563099999999999</c:v>
                </c:pt>
                <c:pt idx="4">
                  <c:v>29.074200000000001</c:v>
                </c:pt>
                <c:pt idx="5">
                  <c:v>30.604900000000001</c:v>
                </c:pt>
                <c:pt idx="6">
                  <c:v>28.1187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23-2E4C-80B9-F0D333CA09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81390848"/>
        <c:axId val="137926848"/>
      </c:barChart>
      <c:catAx>
        <c:axId val="181390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KOPUBDOTUM_PRO MEDIUM" pitchFamily="2" charset="-127"/>
                <a:ea typeface="KOPUBDOTUM_PRO MEDIUM" pitchFamily="2" charset="-127"/>
                <a:cs typeface="+mn-cs"/>
              </a:defRPr>
            </a:pPr>
            <a:endParaRPr lang="ko-KR"/>
          </a:p>
        </c:txPr>
        <c:crossAx val="137926848"/>
        <c:crosses val="autoZero"/>
        <c:auto val="1"/>
        <c:lblAlgn val="ctr"/>
        <c:lblOffset val="100"/>
        <c:noMultiLvlLbl val="0"/>
      </c:catAx>
      <c:valAx>
        <c:axId val="137926848"/>
        <c:scaling>
          <c:orientation val="minMax"/>
          <c:min val="10"/>
        </c:scaling>
        <c:delete val="1"/>
        <c:axPos val="l"/>
        <c:numFmt formatCode="0.0" sourceLinked="1"/>
        <c:majorTickMark val="none"/>
        <c:minorTickMark val="none"/>
        <c:tickLblPos val="nextTo"/>
        <c:crossAx val="181390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Sheet1!$C$39</c:f>
              <c:strCache>
                <c:ptCount val="1"/>
                <c:pt idx="0">
                  <c:v>김치를 직접 담그지 않는 가구 비중</c:v>
                </c:pt>
              </c:strCache>
            </c:strRef>
          </c:tx>
          <c:spPr>
            <a:solidFill>
              <a:srgbClr val="AE0E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KOPUBDOTUM_PRO MEDIUM" pitchFamily="2" charset="-127"/>
                    <a:ea typeface="KOPUBDOTUM_PRO MEDIUM" pitchFamily="2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Sheet1!$D$38:$F$38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Sheet1!$D$39:$F$39</c:f>
              <c:numCache>
                <c:formatCode>0.0%</c:formatCode>
                <c:ptCount val="3"/>
                <c:pt idx="0">
                  <c:v>0.437</c:v>
                </c:pt>
                <c:pt idx="1">
                  <c:v>0.46700000000000003</c:v>
                </c:pt>
                <c:pt idx="2">
                  <c:v>0.58299999999999996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C8-0846-84CE-D8EE41C4DB7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88237312"/>
        <c:axId val="137928000"/>
      </c:barChart>
      <c:catAx>
        <c:axId val="188237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KOPUBDOTUM_PRO MEDIUM" pitchFamily="2" charset="-127"/>
                <a:ea typeface="KOPUBDOTUM_PRO MEDIUM" pitchFamily="2" charset="-127"/>
                <a:cs typeface="+mn-cs"/>
              </a:defRPr>
            </a:pPr>
            <a:endParaRPr lang="ko-KR"/>
          </a:p>
        </c:txPr>
        <c:crossAx val="137928000"/>
        <c:crosses val="autoZero"/>
        <c:auto val="1"/>
        <c:lblAlgn val="ctr"/>
        <c:lblOffset val="100"/>
        <c:noMultiLvlLbl val="0"/>
      </c:catAx>
      <c:valAx>
        <c:axId val="13792800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88237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Sheet1!$C$36</c:f>
              <c:strCache>
                <c:ptCount val="1"/>
                <c:pt idx="0">
                  <c:v>1인 연간 섭취량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DOTUM_PRO MEDIUM" pitchFamily="2" charset="-127"/>
                    <a:ea typeface="KOPUBDOTUM_PRO MEDIUM" pitchFamily="2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Sheet1!$D$35:$I$35</c:f>
              <c:numCache>
                <c:formatCode>General</c:formatCode>
                <c:ptCount val="6"/>
                <c:pt idx="0">
                  <c:v>2010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Sheet1!$D$36:$I$36</c:f>
              <c:numCache>
                <c:formatCode>0.0</c:formatCode>
                <c:ptCount val="6"/>
                <c:pt idx="0">
                  <c:v>39.456499999999998</c:v>
                </c:pt>
                <c:pt idx="1">
                  <c:v>34.747999999999998</c:v>
                </c:pt>
                <c:pt idx="2">
                  <c:v>33.3245</c:v>
                </c:pt>
                <c:pt idx="3">
                  <c:v>35.149500000000003</c:v>
                </c:pt>
                <c:pt idx="4">
                  <c:v>32.558</c:v>
                </c:pt>
                <c:pt idx="5">
                  <c:v>31.536000000000005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3F-2541-ADEA-0374BB2410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88238336"/>
        <c:axId val="188482688"/>
      </c:barChart>
      <c:catAx>
        <c:axId val="18823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KOPUBDOTUM_PRO MEDIUM" pitchFamily="2" charset="-127"/>
                <a:ea typeface="KOPUBDOTUM_PRO MEDIUM" pitchFamily="2" charset="-127"/>
                <a:cs typeface="+mn-cs"/>
              </a:defRPr>
            </a:pPr>
            <a:endParaRPr lang="ko-KR"/>
          </a:p>
        </c:txPr>
        <c:crossAx val="188482688"/>
        <c:crosses val="autoZero"/>
        <c:auto val="1"/>
        <c:lblAlgn val="ctr"/>
        <c:lblOffset val="100"/>
        <c:noMultiLvlLbl val="0"/>
      </c:catAx>
      <c:valAx>
        <c:axId val="188482688"/>
        <c:scaling>
          <c:orientation val="minMax"/>
          <c:min val="20"/>
        </c:scaling>
        <c:delete val="1"/>
        <c:axPos val="l"/>
        <c:numFmt formatCode="0.0" sourceLinked="1"/>
        <c:majorTickMark val="none"/>
        <c:minorTickMark val="none"/>
        <c:tickLblPos val="nextTo"/>
        <c:crossAx val="18823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AF15F4-7EC0-8B40-9731-B43193764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BCC87CB-A464-924C-9271-FFAB5121A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68BF3C-D973-EB47-A70F-97B27389D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339F2F-9AF0-F745-BA18-BB53D9CB8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1CC3D4-C326-0046-84EA-A7A9669E2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23394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81F78F-4EC2-0642-A979-2D7960AAC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CE8B0E2-A048-C14B-9530-7A99206B10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141725F-5C8D-AA4A-A7CE-465ACC250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FACEA5-01E8-044C-AED7-642BE91F8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99C687-EAF7-E146-8CE5-4B0077303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08192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9C986A3-F57B-CE4F-8F03-AC29EB473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487EA7-6B5D-C94C-A880-FF5E02803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C1553A-15A3-5943-815D-EAB9CAC0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53E3D8-0CBB-5D42-91F9-08277A9D4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BA35AB-C986-924B-B899-B779094AD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1541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AB9457-C94D-B844-AF7B-7C7F41755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D3821A-8BDB-F54E-9F25-E3D16F125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432BFB-2E24-9F41-9486-B02436B5B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7FE10A-B5B9-F34C-A240-9A76B1D81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FE2BE59-DE8D-9C42-9C2A-47400D5A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78128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B8CBE8-02EF-0046-85F7-F192A66AB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E24A98-3A22-2248-8E17-F7F05AF22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AD0175-16CF-4B4C-97B3-17133AC0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E01A223-0675-A64D-A44D-7F1373D6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A64FDD-3C37-D745-8891-77234CAA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61549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282828-C632-E745-A36F-5F3C0BBFB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438FF80-79C3-B241-8053-8022B81E7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62A7118-77F2-B84A-8D68-E9A719419A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F869258-7714-D140-B5C4-6E4986823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A28775-CCDC-CA44-B6C2-4FF054C3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3448348-D576-AB40-B96B-A7808E80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2413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444181-E8A3-F649-BBFC-A7FF953D7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13C746-6411-3248-A817-F5CFFAB04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414A5B3-DE7D-7E4E-B955-8CFE6F5E3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21496CA-4B81-CD46-B331-8967B243D4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342A2C1-1DEF-7844-AAA7-FC67B6A67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A5A8869-42E1-364A-B73F-F00C5279F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AAC609-825A-BE4C-BF9B-E065644C1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D8234F-47F5-844F-A6BD-E471FC47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27490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23387C-E623-F744-9770-2EFB5973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6464F19-3264-8840-9DC4-40FA26CCC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CF1C176-627B-C24B-84BB-C298CEDF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5A027EE-5ABD-5C4C-ABB6-193F045E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34611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B6A3680-6FFE-E141-86D3-18AC9EA7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5FE760C-CCBF-D74A-8ECD-1E1DBE54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1ACB52F-27D2-4943-BED2-F2B2F6F0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7912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F2323C-741C-D546-AC57-BA09CAB0C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34D826-0468-E848-AB39-74CC98590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958030-57EE-FC46-B8C6-3EB0A3136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B207509-666F-7843-8E69-E266C6C47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C65BBC4-A012-9241-9278-055F97176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0384121-B2C7-A24B-AAD0-7F2851E9F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1603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BB5B0D-CA93-BA41-88FD-E924C007C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328E342-1BD4-7F43-9730-04A7B9E82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C513F2F-F72E-2347-BBDD-1AFD0F648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525A05-2E52-AC41-8941-10A6DEE9E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1A5BA2-4F44-874B-87AA-FA0644FD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9D43ACE-C549-AD41-A532-81858E78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8071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0BD2FF2-A7C5-5647-829A-0A6402BB5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B5BF21-63A6-4445-9D03-DB4439F26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F8F792-83C6-7E41-A6EA-06254D008B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90EF-B754-6C4D-B5AE-DF1AD88FA6C3}" type="datetimeFigureOut">
              <a:rPr kumimoji="1" lang="ko-KR" altLang="en-US" smtClean="0"/>
              <a:t>2022-11-30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9F866E-B68D-E545-B822-E66C85201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4482D9-4605-394B-9F7B-5A1CC0E0D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CECDA-5666-3D4F-8D43-76B035D1C44B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24732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음식이(가) 표시된 사진&#10;&#10;자동 생성된 설명">
            <a:extLst>
              <a:ext uri="{FF2B5EF4-FFF2-40B4-BE49-F238E27FC236}">
                <a16:creationId xmlns:a16="http://schemas.microsoft.com/office/drawing/2014/main" id="{5BB15218-E4E7-F948-8B09-71A4480A55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6614" y="0"/>
            <a:ext cx="10295386" cy="6864196"/>
          </a:xfr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DC14EFE-8534-C545-A175-036263BE4C07}"/>
              </a:ext>
            </a:extLst>
          </p:cNvPr>
          <p:cNvSpPr/>
          <p:nvPr/>
        </p:nvSpPr>
        <p:spPr>
          <a:xfrm>
            <a:off x="1559858" y="0"/>
            <a:ext cx="336755" cy="6858000"/>
          </a:xfrm>
          <a:prstGeom prst="rect">
            <a:avLst/>
          </a:prstGeom>
          <a:solidFill>
            <a:srgbClr val="9E0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E532332-6926-D841-8FA3-CCDCE026CF52}"/>
              </a:ext>
            </a:extLst>
          </p:cNvPr>
          <p:cNvSpPr/>
          <p:nvPr/>
        </p:nvSpPr>
        <p:spPr>
          <a:xfrm>
            <a:off x="1896614" y="0"/>
            <a:ext cx="10295386" cy="6858000"/>
          </a:xfrm>
          <a:prstGeom prst="rect">
            <a:avLst/>
          </a:prstGeom>
          <a:solidFill>
            <a:srgbClr val="9E0C02">
              <a:alpha val="228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9" name="Rectangle 44">
            <a:extLst>
              <a:ext uri="{FF2B5EF4-FFF2-40B4-BE49-F238E27FC236}">
                <a16:creationId xmlns:a16="http://schemas.microsoft.com/office/drawing/2014/main" id="{64E173E0-F7B4-7849-AAEE-608C02357B85}"/>
              </a:ext>
            </a:extLst>
          </p:cNvPr>
          <p:cNvSpPr/>
          <p:nvPr/>
        </p:nvSpPr>
        <p:spPr>
          <a:xfrm>
            <a:off x="-1" y="1227662"/>
            <a:ext cx="6096001" cy="464574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ea typeface="Noto Sans KR" panose="020B0500000000000000" pitchFamily="34" charset="-127"/>
              </a:rPr>
              <a:t>Valuations</a:t>
            </a:r>
          </a:p>
        </p:txBody>
      </p:sp>
      <p:cxnSp>
        <p:nvCxnSpPr>
          <p:cNvPr id="11" name="직선 연결선[R] 10">
            <a:extLst>
              <a:ext uri="{FF2B5EF4-FFF2-40B4-BE49-F238E27FC236}">
                <a16:creationId xmlns:a16="http://schemas.microsoft.com/office/drawing/2014/main" id="{BD9038EA-4F07-5345-85A6-627509DE5B31}"/>
              </a:ext>
            </a:extLst>
          </p:cNvPr>
          <p:cNvCxnSpPr>
            <a:cxnSpLocks/>
          </p:cNvCxnSpPr>
          <p:nvPr/>
        </p:nvCxnSpPr>
        <p:spPr>
          <a:xfrm>
            <a:off x="-1" y="2212258"/>
            <a:ext cx="5250427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A37291E-029C-C64D-8E74-3B4100EA2D72}"/>
              </a:ext>
            </a:extLst>
          </p:cNvPr>
          <p:cNvSpPr txBox="1"/>
          <p:nvPr/>
        </p:nvSpPr>
        <p:spPr>
          <a:xfrm>
            <a:off x="416509" y="1750461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600" b="1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en-US" altLang="ko-KR" sz="1600" b="1" dirty="0">
                <a:latin typeface="KOPUBDOTUM_PRO MEDIUM" pitchFamily="2" charset="-127"/>
                <a:ea typeface="KOPUBDOTUM_PRO MEDIUM" pitchFamily="2" charset="-127"/>
              </a:rPr>
              <a:t>2022 </a:t>
            </a:r>
            <a:r>
              <a:rPr kumimoji="1" lang="ko-KR" altLang="en-US" sz="1600" b="1" dirty="0" err="1">
                <a:latin typeface="KOPUBDOTUM_PRO MEDIUM" pitchFamily="2" charset="-127"/>
                <a:ea typeface="KOPUBDOTUM_PRO MEDIUM" pitchFamily="2" charset="-127"/>
              </a:rPr>
              <a:t>컨퍼런스</a:t>
            </a:r>
            <a:endParaRPr kumimoji="1" lang="ko-KR" altLang="en-US" sz="1600" b="1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D3523F-3A28-9C44-A229-9EA66C04E2B0}"/>
              </a:ext>
            </a:extLst>
          </p:cNvPr>
          <p:cNvSpPr txBox="1"/>
          <p:nvPr/>
        </p:nvSpPr>
        <p:spPr>
          <a:xfrm>
            <a:off x="416509" y="2950368"/>
            <a:ext cx="40318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김치와 </a:t>
            </a:r>
            <a:r>
              <a:rPr kumimoji="1" lang="ko-KR" altLang="en-US" sz="36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케이푸드의</a:t>
            </a:r>
            <a:endParaRPr kumimoji="1" lang="en-US" altLang="ko-KR" sz="3600" dirty="0">
              <a:solidFill>
                <a:srgbClr val="9E0C02"/>
              </a:solidFill>
              <a:latin typeface="BM DoHyeon OTF" panose="020B0600000101010101" pitchFamily="34" charset="-127"/>
              <a:ea typeface="BM DoHyeon OTF" panose="020B0600000101010101" pitchFamily="34" charset="-127"/>
            </a:endParaRPr>
          </a:p>
          <a:p>
            <a:r>
              <a:rPr kumimoji="1" lang="ko-KR" altLang="en-US" sz="36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세계화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96B2CB-3385-1547-B309-B0F94FFBE3C9}"/>
              </a:ext>
            </a:extLst>
          </p:cNvPr>
          <p:cNvSpPr txBox="1"/>
          <p:nvPr/>
        </p:nvSpPr>
        <p:spPr>
          <a:xfrm>
            <a:off x="416509" y="4611807"/>
            <a:ext cx="16049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400" b="1" dirty="0" err="1">
                <a:latin typeface="KOPUBDOTUM_PRO MEDIUM" pitchFamily="2" charset="-127"/>
                <a:ea typeface="KOPUBDOTUM_PRO MEDIUM" pitchFamily="2" charset="-127"/>
              </a:rPr>
              <a:t>셰프</a:t>
            </a:r>
            <a:r>
              <a:rPr kumimoji="1" lang="ko-KR" altLang="en-US" sz="1400" b="1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en-US" altLang="ko-KR" sz="1400" b="1" dirty="0">
                <a:latin typeface="KOPUBDOTUM_PRO MEDIUM" pitchFamily="2" charset="-127"/>
                <a:ea typeface="KOPUBDOTUM_PRO MEDIUM" pitchFamily="2" charset="-127"/>
              </a:rPr>
              <a:t>&amp; </a:t>
            </a:r>
            <a:r>
              <a:rPr kumimoji="1" lang="ko-KR" altLang="en-US" sz="1400" b="1" dirty="0">
                <a:latin typeface="KOPUBDOTUM_PRO MEDIUM" pitchFamily="2" charset="-127"/>
                <a:ea typeface="KOPUBDOTUM_PRO MEDIUM" pitchFamily="2" charset="-127"/>
              </a:rPr>
              <a:t>칼럼니스트 </a:t>
            </a:r>
            <a:endParaRPr kumimoji="1" lang="en-US" altLang="ko-KR" sz="1400" b="1" dirty="0">
              <a:latin typeface="KOPUBDOTUM_PRO MEDIUM" pitchFamily="2" charset="-127"/>
              <a:ea typeface="KOPUBDOTUM_PRO MEDIUM" pitchFamily="2" charset="-127"/>
            </a:endParaRPr>
          </a:p>
          <a:p>
            <a:r>
              <a:rPr kumimoji="1" lang="ko-KR" altLang="en-US" sz="1600" b="1" dirty="0">
                <a:latin typeface="KOPUBDOTUM_PRO MEDIUM" pitchFamily="2" charset="-127"/>
                <a:ea typeface="KOPUBDOTUM_PRO MEDIUM" pitchFamily="2" charset="-127"/>
              </a:rPr>
              <a:t>박찬일</a:t>
            </a:r>
          </a:p>
        </p:txBody>
      </p:sp>
    </p:spTree>
    <p:extLst>
      <p:ext uri="{BB962C8B-B14F-4D97-AF65-F5344CB8AC3E}">
        <p14:creationId xmlns:p14="http://schemas.microsoft.com/office/powerpoint/2010/main" val="117432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시의전서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 속 김치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71020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통배추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김치가 보이지 않음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4336778" y="5123800"/>
            <a:ext cx="35184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시의전서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(</a:t>
            </a:r>
            <a:r>
              <a:rPr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是議全書</a:t>
            </a:r>
            <a:r>
              <a:rPr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) </a:t>
            </a:r>
            <a:r>
              <a:rPr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발췌문</a:t>
            </a: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906486" y="708922"/>
            <a:ext cx="8717243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user\Desktop\0_시의전서연구회 노명희입니다_220804\장김치 외김치.jpg">
            <a:extLst>
              <a:ext uri="{FF2B5EF4-FFF2-40B4-BE49-F238E27FC236}">
                <a16:creationId xmlns:a16="http://schemas.microsoft.com/office/drawing/2014/main" id="{8BF4AB7A-A502-4343-897C-4F008FD57B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66"/>
          <a:stretch/>
        </p:blipFill>
        <p:spPr bwMode="auto">
          <a:xfrm>
            <a:off x="1217701" y="2297096"/>
            <a:ext cx="1847243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user\Desktop\0_시의전서연구회 노명희입니다_220804\동침이  석박지.jpg">
            <a:extLst>
              <a:ext uri="{FF2B5EF4-FFF2-40B4-BE49-F238E27FC236}">
                <a16:creationId xmlns:a16="http://schemas.microsoft.com/office/drawing/2014/main" id="{57BF0DB8-B20B-844B-AEDA-9C841FB0D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083" y="2275325"/>
            <a:ext cx="1821412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user\Desktop\0_시의전서연구회 노명희입니다_220804\열젓국지.jpg">
            <a:extLst>
              <a:ext uri="{FF2B5EF4-FFF2-40B4-BE49-F238E27FC236}">
                <a16:creationId xmlns:a16="http://schemas.microsoft.com/office/drawing/2014/main" id="{AACF66CD-3FD3-F448-9AB1-7F96321EA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555" y="2275325"/>
            <a:ext cx="1821412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user\Desktop\0_시의전서연구회 노명희입니다_220804\외김치.jpg">
            <a:extLst>
              <a:ext uri="{FF2B5EF4-FFF2-40B4-BE49-F238E27FC236}">
                <a16:creationId xmlns:a16="http://schemas.microsoft.com/office/drawing/2014/main" id="{9955D1CF-36E6-494F-8A12-D5AF53A3B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609" y="2300791"/>
            <a:ext cx="1821412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user\Desktop\0_시의전서연구회 노명희입니다_220804\장김치 외김치.jpg">
            <a:extLst>
              <a:ext uri="{FF2B5EF4-FFF2-40B4-BE49-F238E27FC236}">
                <a16:creationId xmlns:a16="http://schemas.microsoft.com/office/drawing/2014/main" id="{1BE78509-6BF6-0548-98FF-F0A4DB7FB7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3253060" y="2293646"/>
            <a:ext cx="1852379" cy="263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19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현대 김치의 특징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71020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송엽 </a:t>
            </a:r>
            <a:r>
              <a:rPr lang="ko-KR" altLang="en-US" sz="1600" dirty="0" err="1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내저형으로</a:t>
            </a:r>
            <a:r>
              <a:rPr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 단순화</a:t>
            </a:r>
            <a:r>
              <a:rPr lang="en-US" altLang="ko-KR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 err="1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일률화</a:t>
            </a:r>
            <a:r>
              <a:rPr lang="en-US" altLang="ko-KR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 ‘</a:t>
            </a:r>
            <a:r>
              <a:rPr lang="ko-KR" altLang="en-US" sz="1600" dirty="0" err="1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몰빵</a:t>
            </a:r>
            <a:r>
              <a:rPr lang="en-US" altLang="ko-KR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’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김치의 다채로운 특성 사장됨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김치는 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통배추만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김치가 아님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김치는 모든 채소와 동물성 재료를 활용할 수 있지만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관련 홍보가 부족함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4335378" y="5529019"/>
            <a:ext cx="35184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통배추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김장 체험 중인 외국인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906486" y="708922"/>
            <a:ext cx="8717243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user\Desktop\0_시의전서연구회 노명희입니다_220804\NISI20211116_0000869939_web.jpg">
            <a:extLst>
              <a:ext uri="{FF2B5EF4-FFF2-40B4-BE49-F238E27FC236}">
                <a16:creationId xmlns:a16="http://schemas.microsoft.com/office/drawing/2014/main" id="{CA0E9699-0C7A-6443-8CD6-AAEA82977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778" y="2590185"/>
            <a:ext cx="3673644" cy="270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76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한국 개화기에 영향을 미친 일본 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&amp; 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중국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일본은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1876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년 조일수호조규로 이미 개항의 과실을 수확하고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임오군란 당시 조선 땅 곳곳에 진출의 영향력을 행사 중이었다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청은 임오군란 이후 조선과 조청무역협정을 맺음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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이는 </a:t>
            </a:r>
            <a:r>
              <a:rPr kumimoji="1"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화교의 조선 진출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계기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2347273" y="5255032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아지노모도사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일제시대 광고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7485681" y="5248810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아지노모도사의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한국 내 광고 행위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5949696" y="708922"/>
            <a:ext cx="5674033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내용 개체 틀 3">
            <a:extLst>
              <a:ext uri="{FF2B5EF4-FFF2-40B4-BE49-F238E27FC236}">
                <a16:creationId xmlns:a16="http://schemas.microsoft.com/office/drawing/2014/main" id="{394C8C9F-041C-FE41-979D-9FF116B5E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t="2464" r="1814" b="3046"/>
          <a:stretch/>
        </p:blipFill>
        <p:spPr>
          <a:xfrm>
            <a:off x="1460143" y="2743200"/>
            <a:ext cx="4249692" cy="2274027"/>
          </a:xfrm>
        </p:spPr>
      </p:pic>
      <p:pic>
        <p:nvPicPr>
          <p:cNvPr id="21" name="내용 개체 틀 3">
            <a:extLst>
              <a:ext uri="{FF2B5EF4-FFF2-40B4-BE49-F238E27FC236}">
                <a16:creationId xmlns:a16="http://schemas.microsoft.com/office/drawing/2014/main" id="{BEA32D11-6623-D542-82F9-D3FFA702E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2"/>
          <a:stretch/>
        </p:blipFill>
        <p:spPr>
          <a:xfrm>
            <a:off x="6482166" y="2683907"/>
            <a:ext cx="4329193" cy="233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42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한국 개화기에 영향을 미친 일본 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&amp; 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중국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우리나라에서 대세였던 배추는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반결구이나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청의 소개로 배추가 소개되었다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중국의 배추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소아시아의 마늘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멕시코의 고추가 만난 결과가 김치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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세계적인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문화융합의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 결과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5949696" y="708922"/>
            <a:ext cx="5674033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내용 개체 틀 7">
            <a:extLst>
              <a:ext uri="{FF2B5EF4-FFF2-40B4-BE49-F238E27FC236}">
                <a16:creationId xmlns:a16="http://schemas.microsoft.com/office/drawing/2014/main" id="{750C3060-2D7C-4C40-9B16-C125B4AB87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" t="6116" r="5038" b="3837"/>
          <a:stretch/>
        </p:blipFill>
        <p:spPr>
          <a:xfrm>
            <a:off x="1429416" y="2115816"/>
            <a:ext cx="2302594" cy="3523489"/>
          </a:xfrm>
          <a:prstGeom prst="rect">
            <a:avLst/>
          </a:prstGeom>
        </p:spPr>
      </p:pic>
      <p:pic>
        <p:nvPicPr>
          <p:cNvPr id="16" name="내용 개체 틀 6">
            <a:extLst>
              <a:ext uri="{FF2B5EF4-FFF2-40B4-BE49-F238E27FC236}">
                <a16:creationId xmlns:a16="http://schemas.microsoft.com/office/drawing/2014/main" id="{53887BBA-9C48-C047-974E-2A90B0692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18"/>
          <a:stretch/>
        </p:blipFill>
        <p:spPr>
          <a:xfrm>
            <a:off x="4775491" y="2245275"/>
            <a:ext cx="2302594" cy="3394030"/>
          </a:xfrm>
        </p:spPr>
      </p:pic>
      <p:pic>
        <p:nvPicPr>
          <p:cNvPr id="22" name="내용 개체 틀 4">
            <a:extLst>
              <a:ext uri="{FF2B5EF4-FFF2-40B4-BE49-F238E27FC236}">
                <a16:creationId xmlns:a16="http://schemas.microsoft.com/office/drawing/2014/main" id="{2056B416-19BB-2048-8C2D-C7BA5F4348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7" b="14888"/>
          <a:stretch/>
        </p:blipFill>
        <p:spPr>
          <a:xfrm>
            <a:off x="8121566" y="2245275"/>
            <a:ext cx="2641018" cy="339403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8A467C4-8479-BA41-85E9-D07767356C18}"/>
              </a:ext>
            </a:extLst>
          </p:cNvPr>
          <p:cNvSpPr txBox="1"/>
          <p:nvPr/>
        </p:nvSpPr>
        <p:spPr>
          <a:xfrm>
            <a:off x="1401190" y="5833585"/>
            <a:ext cx="23590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반결구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89D183-53A0-0445-B487-446AE8250869}"/>
              </a:ext>
            </a:extLst>
          </p:cNvPr>
          <p:cNvSpPr txBox="1"/>
          <p:nvPr/>
        </p:nvSpPr>
        <p:spPr>
          <a:xfrm>
            <a:off x="4747265" y="5833585"/>
            <a:ext cx="23590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현재의 배추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ACE565-C8F2-3E42-88E5-526E84EE3C8E}"/>
              </a:ext>
            </a:extLst>
          </p:cNvPr>
          <p:cNvSpPr txBox="1"/>
          <p:nvPr/>
        </p:nvSpPr>
        <p:spPr>
          <a:xfrm>
            <a:off x="8262552" y="5833585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산동농원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(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화교농원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)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배추 광고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4635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A8FB94C-751C-0247-A7E0-4213183A6E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4" b="1447"/>
          <a:stretch/>
        </p:blipFill>
        <p:spPr>
          <a:xfrm>
            <a:off x="2077805" y="1829706"/>
            <a:ext cx="4272420" cy="3198586"/>
          </a:xfrm>
          <a:prstGeom prst="rect">
            <a:avLst/>
          </a:prstGeom>
        </p:spPr>
      </p:pic>
      <p:pic>
        <p:nvPicPr>
          <p:cNvPr id="12" name="내용 개체 틀 3">
            <a:extLst>
              <a:ext uri="{FF2B5EF4-FFF2-40B4-BE49-F238E27FC236}">
                <a16:creationId xmlns:a16="http://schemas.microsoft.com/office/drawing/2014/main" id="{D4A788E2-5DEA-7A48-9781-2B1EABAA97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" b="7439"/>
          <a:stretch/>
        </p:blipFill>
        <p:spPr>
          <a:xfrm>
            <a:off x="6949881" y="1829706"/>
            <a:ext cx="4272419" cy="3198587"/>
          </a:xfrm>
        </p:spPr>
      </p:pic>
      <p:pic>
        <p:nvPicPr>
          <p:cNvPr id="13" name="그림 12" descr="음식, 플레이트, 테이블, 실내이(가) 표시된 사진&#10;&#10;자동 생성된 설명">
            <a:extLst>
              <a:ext uri="{FF2B5EF4-FFF2-40B4-BE49-F238E27FC236}">
                <a16:creationId xmlns:a16="http://schemas.microsoft.com/office/drawing/2014/main" id="{6C19B697-B37A-4446-9AFC-D8FF8FB9966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</a:blip>
          <a:srcRect l="32009"/>
          <a:stretch/>
        </p:blipFill>
        <p:spPr>
          <a:xfrm>
            <a:off x="0" y="1829706"/>
            <a:ext cx="1478149" cy="31985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2A7AB00-DBA9-9844-90A6-4A0520225CD3}"/>
              </a:ext>
            </a:extLst>
          </p:cNvPr>
          <p:cNvSpPr txBox="1"/>
          <p:nvPr/>
        </p:nvSpPr>
        <p:spPr>
          <a:xfrm>
            <a:off x="7453744" y="505007"/>
            <a:ext cx="47408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한국 주거문화와 </a:t>
            </a:r>
            <a:r>
              <a:rPr kumimoji="1" lang="ko-KR" altLang="en-US" sz="2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식문화의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 변화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cxnSp>
        <p:nvCxnSpPr>
          <p:cNvPr id="16" name="직선 연결선[R] 15">
            <a:extLst>
              <a:ext uri="{FF2B5EF4-FFF2-40B4-BE49-F238E27FC236}">
                <a16:creationId xmlns:a16="http://schemas.microsoft.com/office/drawing/2014/main" id="{ABCA4A57-BD16-5046-91F6-AF914A78F2DA}"/>
              </a:ext>
            </a:extLst>
          </p:cNvPr>
          <p:cNvCxnSpPr>
            <a:cxnSpLocks/>
          </p:cNvCxnSpPr>
          <p:nvPr/>
        </p:nvCxnSpPr>
        <p:spPr>
          <a:xfrm>
            <a:off x="3837709" y="722777"/>
            <a:ext cx="3283527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1B5BB04-8FD2-BA40-BFB6-B48FB149F511}"/>
              </a:ext>
            </a:extLst>
          </p:cNvPr>
          <p:cNvSpPr txBox="1"/>
          <p:nvPr/>
        </p:nvSpPr>
        <p:spPr>
          <a:xfrm>
            <a:off x="4042208" y="5210131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1960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년대 중산층의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  <a:p>
            <a:pPr algn="r"/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부엌 모습 </a:t>
            </a:r>
            <a:endParaRPr lang="ko-KR" altLang="en-US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EDEF36-E1A7-9F4B-BB26-65E512F32C38}"/>
              </a:ext>
            </a:extLst>
          </p:cNvPr>
          <p:cNvSpPr txBox="1"/>
          <p:nvPr/>
        </p:nvSpPr>
        <p:spPr>
          <a:xfrm>
            <a:off x="7906567" y="5199982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시영아파트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초기 모습</a:t>
            </a:r>
            <a:endParaRPr lang="ko-KR" altLang="en-US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5262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14" name="내용 개체 틀 3">
            <a:extLst>
              <a:ext uri="{FF2B5EF4-FFF2-40B4-BE49-F238E27FC236}">
                <a16:creationId xmlns:a16="http://schemas.microsoft.com/office/drawing/2014/main" id="{B7D52658-24DF-8249-8C73-E3F3F5ED7F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38" t="1548" b="7439"/>
          <a:stretch/>
        </p:blipFill>
        <p:spPr>
          <a:xfrm>
            <a:off x="-12856" y="1829706"/>
            <a:ext cx="1745791" cy="3198587"/>
          </a:xfrm>
        </p:spPr>
      </p:pic>
      <p:pic>
        <p:nvPicPr>
          <p:cNvPr id="17" name="내용 개체 틀 3">
            <a:extLst>
              <a:ext uri="{FF2B5EF4-FFF2-40B4-BE49-F238E27FC236}">
                <a16:creationId xmlns:a16="http://schemas.microsoft.com/office/drawing/2014/main" id="{DCEBC11F-E8C5-BA41-98A4-DF7B498C5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269" y="1829705"/>
            <a:ext cx="5824022" cy="31991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E1BA38-D004-9A41-93C4-5F838D2E24E7}"/>
              </a:ext>
            </a:extLst>
          </p:cNvPr>
          <p:cNvSpPr txBox="1"/>
          <p:nvPr/>
        </p:nvSpPr>
        <p:spPr>
          <a:xfrm>
            <a:off x="8812190" y="2185620"/>
            <a:ext cx="29094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4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와우아파트</a:t>
            </a:r>
            <a:endParaRPr lang="ko-KR" altLang="en-US" sz="4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0EB500-127C-5645-873A-64BF3CC70943}"/>
              </a:ext>
            </a:extLst>
          </p:cNvPr>
          <p:cNvSpPr txBox="1"/>
          <p:nvPr/>
        </p:nvSpPr>
        <p:spPr>
          <a:xfrm>
            <a:off x="9317880" y="2844225"/>
            <a:ext cx="18980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붕괴사건</a:t>
            </a:r>
            <a:endParaRPr lang="ko-KR" altLang="en-US" sz="3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5B9975-E905-4042-9B95-53ECF02CAA63}"/>
              </a:ext>
            </a:extLst>
          </p:cNvPr>
          <p:cNvSpPr txBox="1"/>
          <p:nvPr/>
        </p:nvSpPr>
        <p:spPr>
          <a:xfrm>
            <a:off x="8971167" y="4197296"/>
            <a:ext cx="2591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ko-KR" altLang="en-US" sz="24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군대식</a:t>
            </a:r>
            <a:endParaRPr kumimoji="1" lang="en-US" altLang="ko-KR" sz="24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  <a:p>
            <a:pPr algn="ctr"/>
            <a:r>
              <a:rPr kumimoji="1" lang="ko-KR" altLang="en-US" sz="24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압축성장의 폐해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51629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한국 주거문화와 </a:t>
            </a:r>
            <a:r>
              <a:rPr kumimoji="1" lang="ko-KR" altLang="en-US" sz="2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식문화의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 변화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04783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와우아파트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붕괴사건을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기화로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현대적 시민의 삶을 국가권력이 정하게 된다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혼분식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새마을 운동과 연결되어 생겨난 박정희 정부의 새로운 운동이 바로 </a:t>
            </a:r>
            <a:r>
              <a:rPr kumimoji="1" lang="en-US" altLang="ko-KR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‘</a:t>
            </a:r>
            <a:r>
              <a:rPr kumimoji="1"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장독대없애기 운동</a:t>
            </a:r>
            <a:r>
              <a:rPr kumimoji="1" lang="en-US" altLang="ko-KR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’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박정희 정부는 </a:t>
            </a:r>
            <a:r>
              <a:rPr kumimoji="1"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아파트 붕괴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가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층층마다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들여놓은 </a:t>
            </a:r>
            <a:r>
              <a:rPr kumimoji="1"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</a:rPr>
              <a:t>장독대 때문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이라는 주장을 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  <a:endParaRPr lang="ko-KR" altLang="en-US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4936602" y="5856690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장독대없애기 운동 관련 기사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4936602" y="708922"/>
            <a:ext cx="6687127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내용 개체 틀 3">
            <a:extLst>
              <a:ext uri="{FF2B5EF4-FFF2-40B4-BE49-F238E27FC236}">
                <a16:creationId xmlns:a16="http://schemas.microsoft.com/office/drawing/2014/main" id="{5BC93CA3-DC5B-2944-99AF-791EE50FA2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98" y="2168497"/>
            <a:ext cx="2488604" cy="3547585"/>
          </a:xfrm>
        </p:spPr>
      </p:pic>
    </p:spTree>
    <p:extLst>
      <p:ext uri="{BB962C8B-B14F-4D97-AF65-F5344CB8AC3E}">
        <p14:creationId xmlns:p14="http://schemas.microsoft.com/office/powerpoint/2010/main" val="3010349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 없이 못 사는 한국인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국내산 김장용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절임배추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가격만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10kg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에 약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3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만원이나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중국산 김치는 양념 완료된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10kg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의 가격이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1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만원 꼴이다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중국산 김치는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요식업소에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광범위하게 팔린다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 </a:t>
            </a:r>
            <a:r>
              <a:rPr kumimoji="1" lang="ko-KR" altLang="en-US" sz="1600" dirty="0">
                <a:solidFill>
                  <a:srgbClr val="9E0C02"/>
                </a:solidFill>
                <a:latin typeface="KoPubDotum_Pro Medium" pitchFamily="2" charset="-127"/>
                <a:ea typeface="KoPubDotum_Pro Medium" pitchFamily="2" charset="-127"/>
                <a:sym typeface="Wingdings" pitchFamily="2" charset="2"/>
              </a:rPr>
              <a:t>정작 저렴한 김치를 먹는 한국인</a:t>
            </a:r>
            <a:endParaRPr kumimoji="1" lang="en-US" altLang="ko-KR" sz="1600" dirty="0">
              <a:solidFill>
                <a:srgbClr val="9E0C02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4308764" y="708922"/>
            <a:ext cx="7314965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내용 개체 틀 3">
            <a:extLst>
              <a:ext uri="{FF2B5EF4-FFF2-40B4-BE49-F238E27FC236}">
                <a16:creationId xmlns:a16="http://schemas.microsoft.com/office/drawing/2014/main" id="{D33FC55E-B558-C943-BFC2-DB0155C73C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8" b="19632"/>
          <a:stretch/>
        </p:blipFill>
        <p:spPr>
          <a:xfrm>
            <a:off x="1177637" y="2087391"/>
            <a:ext cx="2507673" cy="3460476"/>
          </a:xfrm>
        </p:spPr>
      </p:pic>
      <p:pic>
        <p:nvPicPr>
          <p:cNvPr id="16" name="내용 개체 틀 11">
            <a:extLst>
              <a:ext uri="{FF2B5EF4-FFF2-40B4-BE49-F238E27FC236}">
                <a16:creationId xmlns:a16="http://schemas.microsoft.com/office/drawing/2014/main" id="{3CF3BCF2-980F-9748-BC70-EAC337BBC5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18978" r="10895" b="11835"/>
          <a:stretch/>
        </p:blipFill>
        <p:spPr>
          <a:xfrm>
            <a:off x="4308764" y="2119801"/>
            <a:ext cx="6719455" cy="3409218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72815DEF-98CF-C446-96C5-DD818C406671}"/>
              </a:ext>
            </a:extLst>
          </p:cNvPr>
          <p:cNvSpPr/>
          <p:nvPr/>
        </p:nvSpPr>
        <p:spPr>
          <a:xfrm>
            <a:off x="1280555" y="4483595"/>
            <a:ext cx="577273" cy="1827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C854470-305A-C34C-9AF1-591229F4A09E}"/>
              </a:ext>
            </a:extLst>
          </p:cNvPr>
          <p:cNvSpPr/>
          <p:nvPr/>
        </p:nvSpPr>
        <p:spPr>
          <a:xfrm>
            <a:off x="7890235" y="2309235"/>
            <a:ext cx="772997" cy="236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56B1082-422B-E642-BD94-859FF0031C33}"/>
              </a:ext>
            </a:extLst>
          </p:cNvPr>
          <p:cNvSpPr/>
          <p:nvPr/>
        </p:nvSpPr>
        <p:spPr>
          <a:xfrm>
            <a:off x="8099197" y="3181772"/>
            <a:ext cx="243526" cy="236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05F5F-0B8C-2746-8AC3-CF23B45FA1BB}"/>
              </a:ext>
            </a:extLst>
          </p:cNvPr>
          <p:cNvSpPr txBox="1"/>
          <p:nvPr/>
        </p:nvSpPr>
        <p:spPr>
          <a:xfrm>
            <a:off x="1251950" y="5695102"/>
            <a:ext cx="23590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절임배추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인터넷가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86908C-F115-C14A-B08C-5AD0A4F38CE1}"/>
              </a:ext>
            </a:extLst>
          </p:cNvPr>
          <p:cNvSpPr txBox="1"/>
          <p:nvPr/>
        </p:nvSpPr>
        <p:spPr>
          <a:xfrm>
            <a:off x="6499902" y="5695102"/>
            <a:ext cx="27757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중국산 김치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인터넷가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4691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일본은 김치를 모른다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한 일본 칼럼의 제목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: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유효기간이 지난 김치를 먹을 수 있나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일본인들은 김치가 익어야 맛있다는 것을 모른다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4949772" y="5709223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일본 검색엔진 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‘</a:t>
            </a: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 유효기간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’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검색 자료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?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4308764" y="708922"/>
            <a:ext cx="7314965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내용 개체 틀 3">
            <a:extLst>
              <a:ext uri="{FF2B5EF4-FFF2-40B4-BE49-F238E27FC236}">
                <a16:creationId xmlns:a16="http://schemas.microsoft.com/office/drawing/2014/main" id="{FE60D7FE-E3D2-D943-BDB3-C66B9CC4F3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" t="14306" r="5992" b="6955"/>
          <a:stretch/>
        </p:blipFill>
        <p:spPr>
          <a:xfrm>
            <a:off x="2494494" y="1789394"/>
            <a:ext cx="7269603" cy="3739625"/>
          </a:xfr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E4703A6-9526-D246-8604-55FAFEB20974}"/>
              </a:ext>
            </a:extLst>
          </p:cNvPr>
          <p:cNvSpPr/>
          <p:nvPr/>
        </p:nvSpPr>
        <p:spPr>
          <a:xfrm>
            <a:off x="2590748" y="1794288"/>
            <a:ext cx="2231510" cy="260788"/>
          </a:xfrm>
          <a:prstGeom prst="rect">
            <a:avLst/>
          </a:prstGeom>
          <a:solidFill>
            <a:srgbClr val="9E0C0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438505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일본은 김치를 모른다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한 일본 칼럼의 제목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: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유효기간이 지난 김치를 먹을 수 있나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일본인들은 김치가 익어야 맛있다는 것을 모른다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4509040" y="5624959"/>
            <a:ext cx="2966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매일경제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한수산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칼럼 발췌 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(2012.10.05)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4308764" y="708922"/>
            <a:ext cx="7314965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60FE4A40-DC95-AD45-9AF9-1A75F0763D52}"/>
              </a:ext>
            </a:extLst>
          </p:cNvPr>
          <p:cNvGrpSpPr/>
          <p:nvPr/>
        </p:nvGrpSpPr>
        <p:grpSpPr>
          <a:xfrm>
            <a:off x="3265448" y="1977143"/>
            <a:ext cx="5457638" cy="3437170"/>
            <a:chOff x="1581791" y="1912848"/>
            <a:chExt cx="5457638" cy="3437170"/>
          </a:xfrm>
        </p:grpSpPr>
        <p:pic>
          <p:nvPicPr>
            <p:cNvPr id="7" name="그림 6" descr="텍스트이(가) 표시된 사진&#10;&#10;자동 생성된 설명">
              <a:extLst>
                <a:ext uri="{FF2B5EF4-FFF2-40B4-BE49-F238E27FC236}">
                  <a16:creationId xmlns:a16="http://schemas.microsoft.com/office/drawing/2014/main" id="{B0355C81-259D-FD4E-ADD8-A16349B99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1791" y="2340316"/>
              <a:ext cx="5453945" cy="3009702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E5AD3EB6-8FFA-8A47-96A8-42B91B747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3850" y="1912848"/>
              <a:ext cx="5445579" cy="4041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23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5" name="내용 개체 틀 6">
            <a:extLst>
              <a:ext uri="{FF2B5EF4-FFF2-40B4-BE49-F238E27FC236}">
                <a16:creationId xmlns:a16="http://schemas.microsoft.com/office/drawing/2014/main" id="{4AAD4E5A-7AF7-DF42-902E-095C4213B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821" y="1340237"/>
            <a:ext cx="3341295" cy="4038994"/>
          </a:xfrm>
        </p:spPr>
      </p:pic>
      <p:pic>
        <p:nvPicPr>
          <p:cNvPr id="6" name="그림 5" descr="음식, 플레이트, 테이블, 실내이(가) 표시된 사진&#10;&#10;자동 생성된 설명">
            <a:extLst>
              <a:ext uri="{FF2B5EF4-FFF2-40B4-BE49-F238E27FC236}">
                <a16:creationId xmlns:a16="http://schemas.microsoft.com/office/drawing/2014/main" id="{25307423-B61E-9747-9243-445E2A44A9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09"/>
          <a:stretch/>
        </p:blipFill>
        <p:spPr>
          <a:xfrm>
            <a:off x="0" y="1340237"/>
            <a:ext cx="1879634" cy="40673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9C3F39-D8F1-4045-B5F7-35F26E8593A6}"/>
              </a:ext>
            </a:extLst>
          </p:cNvPr>
          <p:cNvSpPr txBox="1"/>
          <p:nvPr/>
        </p:nvSpPr>
        <p:spPr>
          <a:xfrm>
            <a:off x="6096000" y="2228671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36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Intro</a:t>
            </a:r>
          </a:p>
          <a:p>
            <a:endParaRPr kumimoji="1" lang="ko-KR" altLang="en-US" sz="3600" dirty="0">
              <a:solidFill>
                <a:srgbClr val="9E0C02"/>
              </a:solidFill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59CCEA-C1A3-8E46-A4F8-57F2486EB09C}"/>
              </a:ext>
            </a:extLst>
          </p:cNvPr>
          <p:cNvSpPr txBox="1"/>
          <p:nvPr/>
        </p:nvSpPr>
        <p:spPr>
          <a:xfrm>
            <a:off x="6096000" y="2996422"/>
            <a:ext cx="49904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40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</a:t>
            </a:r>
            <a:r>
              <a:rPr kumimoji="1" lang="ko-KR" altLang="en-US" sz="3200" dirty="0" err="1">
                <a:latin typeface="BM DoHyeon OTF" panose="020B0600000101010101" pitchFamily="34" charset="-127"/>
                <a:ea typeface="BM DoHyeon OTF" panose="020B0600000101010101" pitchFamily="34" charset="-127"/>
              </a:rPr>
              <a:t>란</a:t>
            </a:r>
            <a:r>
              <a:rPr kumimoji="1" lang="ko-KR" altLang="en-US" sz="36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 </a:t>
            </a:r>
            <a:r>
              <a:rPr kumimoji="1" lang="ko-KR" altLang="en-US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무엇인가</a:t>
            </a:r>
            <a:r>
              <a:rPr kumimoji="1" lang="en-US" altLang="ko-KR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  <a:endParaRPr kumimoji="1" lang="en-US" altLang="ko-KR" sz="36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  <a:p>
            <a:r>
              <a:rPr kumimoji="1" lang="ko-KR" altLang="en-US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김치는 왜</a:t>
            </a:r>
            <a:r>
              <a:rPr kumimoji="1" lang="ko-KR" altLang="en-US" sz="36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 손으로 찢어야 </a:t>
            </a:r>
            <a:endParaRPr kumimoji="1" lang="en-US" altLang="ko-KR" sz="3600" dirty="0">
              <a:solidFill>
                <a:srgbClr val="9E0C02"/>
              </a:solidFill>
              <a:latin typeface="BM DoHyeon OTF" panose="020B0600000101010101" pitchFamily="34" charset="-127"/>
              <a:ea typeface="BM DoHyeon OTF" panose="020B0600000101010101" pitchFamily="34" charset="-127"/>
            </a:endParaRPr>
          </a:p>
          <a:p>
            <a:r>
              <a:rPr kumimoji="1" lang="ko-KR" altLang="en-US" sz="36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더 맛있게 </a:t>
            </a:r>
            <a:r>
              <a:rPr kumimoji="1" lang="ko-KR" altLang="en-US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느껴질까</a:t>
            </a:r>
            <a:r>
              <a:rPr kumimoji="1" lang="en-US" altLang="ko-KR" sz="32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  <a:endParaRPr kumimoji="1" lang="en-US" altLang="ko-KR" sz="36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7933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15" name="내용 개체 틀 3">
            <a:extLst>
              <a:ext uri="{FF2B5EF4-FFF2-40B4-BE49-F238E27FC236}">
                <a16:creationId xmlns:a16="http://schemas.microsoft.com/office/drawing/2014/main" id="{4B79DC53-B2BA-134C-854D-9ECF38A1A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3" r="24036"/>
          <a:stretch/>
        </p:blipFill>
        <p:spPr>
          <a:xfrm>
            <a:off x="0" y="1409151"/>
            <a:ext cx="1537855" cy="4039698"/>
          </a:xfrm>
        </p:spPr>
      </p:pic>
      <p:pic>
        <p:nvPicPr>
          <p:cNvPr id="11" name="내용 개체 틀 8">
            <a:extLst>
              <a:ext uri="{FF2B5EF4-FFF2-40B4-BE49-F238E27FC236}">
                <a16:creationId xmlns:a16="http://schemas.microsoft.com/office/drawing/2014/main" id="{AD6AF880-E988-034E-8654-0F3254967D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5940" y="2065899"/>
            <a:ext cx="4038600" cy="2727300"/>
          </a:xfrm>
          <a:prstGeom prst="rect">
            <a:avLst/>
          </a:prstGeom>
        </p:spPr>
      </p:pic>
      <p:pic>
        <p:nvPicPr>
          <p:cNvPr id="18" name="내용 개체 틀 9">
            <a:extLst>
              <a:ext uri="{FF2B5EF4-FFF2-40B4-BE49-F238E27FC236}">
                <a16:creationId xmlns:a16="http://schemas.microsoft.com/office/drawing/2014/main" id="{6AB36BA7-CD9D-794B-9868-5D8AF54A25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6975" y="2065899"/>
            <a:ext cx="4038600" cy="27273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6C7E2D3-5A33-B447-A33B-611F1A1E47BC}"/>
              </a:ext>
            </a:extLst>
          </p:cNvPr>
          <p:cNvSpPr txBox="1"/>
          <p:nvPr/>
        </p:nvSpPr>
        <p:spPr>
          <a:xfrm>
            <a:off x="8208225" y="3429000"/>
            <a:ext cx="41902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ko-KR" altLang="en-US" sz="40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김치와 고추</a:t>
            </a:r>
            <a:endParaRPr lang="ko-KR" altLang="en-US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452080-82CC-9D46-89CD-E2DD3FFE4040}"/>
              </a:ext>
            </a:extLst>
          </p:cNvPr>
          <p:cNvSpPr txBox="1"/>
          <p:nvPr/>
        </p:nvSpPr>
        <p:spPr>
          <a:xfrm>
            <a:off x="8208225" y="2993146"/>
            <a:ext cx="41902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ko-KR" altLang="en-US" sz="24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메인 </a:t>
            </a:r>
            <a:r>
              <a:rPr kumimoji="1" lang="ko-KR" altLang="en-US" sz="2400" dirty="0" err="1">
                <a:latin typeface="BM DoHyeon OTF" panose="020B0600000101010101" pitchFamily="34" charset="-127"/>
                <a:ea typeface="BM DoHyeon OTF" panose="020B0600000101010101" pitchFamily="34" charset="-127"/>
              </a:rPr>
              <a:t>가니쉬가</a:t>
            </a:r>
            <a:endParaRPr kumimoji="1" lang="en-US" altLang="ko-KR" sz="24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0544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E93B11B-5745-D441-98C9-11C9B295B6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19262"/>
          <a:stretch/>
        </p:blipFill>
        <p:spPr>
          <a:xfrm>
            <a:off x="0" y="1835584"/>
            <a:ext cx="2056407" cy="3820149"/>
          </a:xfrm>
          <a:prstGeom prst="rect">
            <a:avLst/>
          </a:prstGeom>
        </p:spPr>
      </p:pic>
      <p:pic>
        <p:nvPicPr>
          <p:cNvPr id="18" name="내용 개체 틀 4">
            <a:extLst>
              <a:ext uri="{FF2B5EF4-FFF2-40B4-BE49-F238E27FC236}">
                <a16:creationId xmlns:a16="http://schemas.microsoft.com/office/drawing/2014/main" id="{C810C39A-68E8-2C4B-B313-6907D649A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917" y="1835584"/>
            <a:ext cx="6604545" cy="3820149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6BA8819-504B-5D40-8414-BBC31E7B6ADF}"/>
              </a:ext>
            </a:extLst>
          </p:cNvPr>
          <p:cNvSpPr txBox="1"/>
          <p:nvPr/>
        </p:nvSpPr>
        <p:spPr>
          <a:xfrm>
            <a:off x="6163805" y="5826753"/>
            <a:ext cx="317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발효의 일종인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드라이에이징</a:t>
            </a:r>
            <a:endParaRPr lang="ko-KR" altLang="en-US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3DA9F3-EC58-B64A-838F-864D27FA456C}"/>
              </a:ext>
            </a:extLst>
          </p:cNvPr>
          <p:cNvSpPr txBox="1"/>
          <p:nvPr/>
        </p:nvSpPr>
        <p:spPr>
          <a:xfrm>
            <a:off x="3606799" y="394572"/>
            <a:ext cx="52602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8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고급은 곧 기술이다</a:t>
            </a:r>
            <a:r>
              <a:rPr kumimoji="1" lang="en-US" altLang="ko-KR" sz="28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8B5CC5-A71C-8C49-9178-CB7038190025}"/>
              </a:ext>
            </a:extLst>
          </p:cNvPr>
          <p:cNvSpPr txBox="1"/>
          <p:nvPr/>
        </p:nvSpPr>
        <p:spPr>
          <a:xfrm>
            <a:off x="3606799" y="880534"/>
            <a:ext cx="48647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40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기술이 곧 고급이다</a:t>
            </a:r>
            <a:r>
              <a:rPr kumimoji="1" lang="en-US" altLang="ko-KR" sz="40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71403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김치는 이미 세계의 음식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아마존에 검색하면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김치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시즈닝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’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은 이미 잘 팔리고 있는 상품이다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외국인들은 외국인들대로 즐기고 있으며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김치의 매력을 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4612619" y="5564303"/>
            <a:ext cx="2966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아마존 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‘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시즈닝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’ </a:t>
            </a: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검색 결과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996267" y="708922"/>
            <a:ext cx="7627462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D064DCDB-B39A-5642-B032-7ED50CD0A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171" y="1924682"/>
            <a:ext cx="7605657" cy="345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98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김치는 이미 세계의 음식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이탈리아 사람들은 김치에 왜 사과를 넣는지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왜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쌀풀을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쑤어 넣는지 알고 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2176268" y="5510379"/>
            <a:ext cx="2966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이탈리아 매체에 소개된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 레시피 속 준비 재료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996267" y="708922"/>
            <a:ext cx="7627462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내용 개체 틀 8">
            <a:extLst>
              <a:ext uri="{FF2B5EF4-FFF2-40B4-BE49-F238E27FC236}">
                <a16:creationId xmlns:a16="http://schemas.microsoft.com/office/drawing/2014/main" id="{5CEB6744-69F1-0B4B-B320-291B489746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226" y="2041810"/>
            <a:ext cx="4836844" cy="3228594"/>
          </a:xfrm>
        </p:spPr>
      </p:pic>
      <p:pic>
        <p:nvPicPr>
          <p:cNvPr id="11" name="내용 개체 틀 3">
            <a:extLst>
              <a:ext uri="{FF2B5EF4-FFF2-40B4-BE49-F238E27FC236}">
                <a16:creationId xmlns:a16="http://schemas.microsoft.com/office/drawing/2014/main" id="{78995141-46B1-8B4F-A4DB-41AADB0E76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" t="11467" r="31332" b="7253"/>
          <a:stretch/>
        </p:blipFill>
        <p:spPr>
          <a:xfrm>
            <a:off x="6651811" y="2085358"/>
            <a:ext cx="4303059" cy="3137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B3E9E2B-6C29-C645-A353-A59ADE0B664B}"/>
              </a:ext>
            </a:extLst>
          </p:cNvPr>
          <p:cNvSpPr txBox="1"/>
          <p:nvPr/>
        </p:nvSpPr>
        <p:spPr>
          <a:xfrm>
            <a:off x="7319960" y="5510244"/>
            <a:ext cx="2966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이탈리아 웹사이트 중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김치에 대한 문답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9781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김치는 이미 세계의 음식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11491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뉴욕에서 가장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핫한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식당 중 하나인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아토보이의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셰프는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한국인 박정현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셰프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그는 김치를 주역으로 쓴다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아토보이의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김치칵테일은 뉴욕에서 유행한 아이템 중 하나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1109892" y="5464077"/>
            <a:ext cx="29667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&lt;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아토보이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&gt;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박정현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셰프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996267" y="708922"/>
            <a:ext cx="7627462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B3E9E2B-6C29-C645-A353-A59ADE0B664B}"/>
              </a:ext>
            </a:extLst>
          </p:cNvPr>
          <p:cNvSpPr txBox="1"/>
          <p:nvPr/>
        </p:nvSpPr>
        <p:spPr>
          <a:xfrm>
            <a:off x="4612620" y="5464077"/>
            <a:ext cx="29667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아토보이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김치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pic>
        <p:nvPicPr>
          <p:cNvPr id="13" name="내용 개체 틀 4">
            <a:extLst>
              <a:ext uri="{FF2B5EF4-FFF2-40B4-BE49-F238E27FC236}">
                <a16:creationId xmlns:a16="http://schemas.microsoft.com/office/drawing/2014/main" id="{7F743108-BEDE-394C-9E47-E41419C8E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55"/>
          <a:stretch/>
        </p:blipFill>
        <p:spPr>
          <a:xfrm>
            <a:off x="926516" y="2193657"/>
            <a:ext cx="3333512" cy="3115300"/>
          </a:xfrm>
        </p:spPr>
      </p:pic>
      <p:pic>
        <p:nvPicPr>
          <p:cNvPr id="16" name="내용 개체 틀 3">
            <a:extLst>
              <a:ext uri="{FF2B5EF4-FFF2-40B4-BE49-F238E27FC236}">
                <a16:creationId xmlns:a16="http://schemas.microsoft.com/office/drawing/2014/main" id="{E2055CAD-6718-8241-B470-B96634817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74" y="2193657"/>
            <a:ext cx="2334044" cy="3115300"/>
          </a:xfrm>
          <a:prstGeom prst="rect">
            <a:avLst/>
          </a:prstGeom>
        </p:spPr>
      </p:pic>
      <p:pic>
        <p:nvPicPr>
          <p:cNvPr id="17" name="내용 개체 틀 3">
            <a:extLst>
              <a:ext uri="{FF2B5EF4-FFF2-40B4-BE49-F238E27FC236}">
                <a16:creationId xmlns:a16="http://schemas.microsoft.com/office/drawing/2014/main" id="{FB763FEF-E088-5048-B6C8-1E6796ECBC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4" r="18823"/>
          <a:stretch/>
        </p:blipFill>
        <p:spPr>
          <a:xfrm>
            <a:off x="7998564" y="2193657"/>
            <a:ext cx="3245221" cy="308126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BCD2080-4436-6D4F-B0C7-27FF1A3D6072}"/>
              </a:ext>
            </a:extLst>
          </p:cNvPr>
          <p:cNvSpPr txBox="1"/>
          <p:nvPr/>
        </p:nvSpPr>
        <p:spPr>
          <a:xfrm>
            <a:off x="8115349" y="5479496"/>
            <a:ext cx="29667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박정현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김치칵테일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8932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3DA9F3-EC58-B64A-838F-864D27FA456C}"/>
              </a:ext>
            </a:extLst>
          </p:cNvPr>
          <p:cNvSpPr txBox="1"/>
          <p:nvPr/>
        </p:nvSpPr>
        <p:spPr>
          <a:xfrm>
            <a:off x="2613268" y="394572"/>
            <a:ext cx="52602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800" dirty="0" err="1">
                <a:latin typeface="BM DoHyeon OTF" panose="020B0600000101010101" pitchFamily="34" charset="-127"/>
                <a:ea typeface="BM DoHyeon OTF" panose="020B0600000101010101" pitchFamily="34" charset="-127"/>
              </a:rPr>
              <a:t>케이푸드의</a:t>
            </a:r>
            <a:r>
              <a:rPr kumimoji="1" lang="ko-KR" altLang="en-US" sz="28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 약진 </a:t>
            </a:r>
            <a:endParaRPr kumimoji="1" lang="en-US" altLang="ko-KR" sz="28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3" y="2180491"/>
            <a:ext cx="4198285" cy="2351039"/>
          </a:xfrm>
        </p:spPr>
      </p:pic>
      <p:pic>
        <p:nvPicPr>
          <p:cNvPr id="1026" name="Picture 2" descr="C:\Users\user\Desktop\새 폴더\다운로드 (1)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67" y="177604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새 폴더\다운로드 (2).jf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594" y="2708763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새 폴더\maxresdefa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202" y="3639771"/>
            <a:ext cx="5205481" cy="292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123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0"/>
            <a:ext cx="3465871" cy="6858000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3DA9F3-EC58-B64A-838F-864D27FA456C}"/>
              </a:ext>
            </a:extLst>
          </p:cNvPr>
          <p:cNvSpPr txBox="1"/>
          <p:nvPr/>
        </p:nvSpPr>
        <p:spPr>
          <a:xfrm>
            <a:off x="3606799" y="394572"/>
            <a:ext cx="52602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8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김치의 변신은 무죄</a:t>
            </a:r>
            <a:r>
              <a:rPr kumimoji="1" lang="en-US" altLang="ko-KR" sz="2800" dirty="0"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8B5CC5-A71C-8C49-9178-CB7038190025}"/>
              </a:ext>
            </a:extLst>
          </p:cNvPr>
          <p:cNvSpPr txBox="1"/>
          <p:nvPr/>
        </p:nvSpPr>
        <p:spPr>
          <a:xfrm>
            <a:off x="3606798" y="880534"/>
            <a:ext cx="77107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40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김치의 변주는 무엇을 의미하는가</a:t>
            </a:r>
            <a:endParaRPr kumimoji="1" lang="en-US" altLang="ko-KR" sz="4000" dirty="0">
              <a:solidFill>
                <a:srgbClr val="9E0C02"/>
              </a:solidFill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  <p:pic>
        <p:nvPicPr>
          <p:cNvPr id="12" name="내용 개체 틀 3">
            <a:extLst>
              <a:ext uri="{FF2B5EF4-FFF2-40B4-BE49-F238E27FC236}">
                <a16:creationId xmlns:a16="http://schemas.microsoft.com/office/drawing/2014/main" id="{55C84CB5-7FED-7F4E-BE21-80DAD653D4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598" y="2182941"/>
            <a:ext cx="5740270" cy="3228902"/>
          </a:xfrm>
        </p:spPr>
      </p:pic>
      <p:pic>
        <p:nvPicPr>
          <p:cNvPr id="13" name="내용 개체 틀 6">
            <a:extLst>
              <a:ext uri="{FF2B5EF4-FFF2-40B4-BE49-F238E27FC236}">
                <a16:creationId xmlns:a16="http://schemas.microsoft.com/office/drawing/2014/main" id="{00A42CB8-77D1-634C-AD2E-964B95F812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/>
          <a:stretch/>
        </p:blipFill>
        <p:spPr>
          <a:xfrm>
            <a:off x="0" y="2182941"/>
            <a:ext cx="2488368" cy="3228902"/>
          </a:xfrm>
          <a:prstGeom prst="rect">
            <a:avLst/>
          </a:prstGeom>
        </p:spPr>
      </p:pic>
      <p:pic>
        <p:nvPicPr>
          <p:cNvPr id="14" name="내용 개체 틀 9">
            <a:extLst>
              <a:ext uri="{FF2B5EF4-FFF2-40B4-BE49-F238E27FC236}">
                <a16:creationId xmlns:a16="http://schemas.microsoft.com/office/drawing/2014/main" id="{454C5899-C3B0-2144-A3F1-8D9A0B79FD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098" y="2182941"/>
            <a:ext cx="3228902" cy="322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90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음식이(가) 표시된 사진&#10;&#10;자동 생성된 설명">
            <a:extLst>
              <a:ext uri="{FF2B5EF4-FFF2-40B4-BE49-F238E27FC236}">
                <a16:creationId xmlns:a16="http://schemas.microsoft.com/office/drawing/2014/main" id="{5BB15218-E4E7-F948-8B09-71A4480A55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6614" y="0"/>
            <a:ext cx="10295386" cy="6864196"/>
          </a:xfr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DC14EFE-8534-C545-A175-036263BE4C07}"/>
              </a:ext>
            </a:extLst>
          </p:cNvPr>
          <p:cNvSpPr/>
          <p:nvPr/>
        </p:nvSpPr>
        <p:spPr>
          <a:xfrm>
            <a:off x="1559858" y="0"/>
            <a:ext cx="336755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E532332-6926-D841-8FA3-CCDCE026CF52}"/>
              </a:ext>
            </a:extLst>
          </p:cNvPr>
          <p:cNvSpPr/>
          <p:nvPr/>
        </p:nvSpPr>
        <p:spPr>
          <a:xfrm>
            <a:off x="1896614" y="0"/>
            <a:ext cx="10295386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9" name="Rectangle 44">
            <a:extLst>
              <a:ext uri="{FF2B5EF4-FFF2-40B4-BE49-F238E27FC236}">
                <a16:creationId xmlns:a16="http://schemas.microsoft.com/office/drawing/2014/main" id="{64E173E0-F7B4-7849-AAEE-608C02357B85}"/>
              </a:ext>
            </a:extLst>
          </p:cNvPr>
          <p:cNvSpPr/>
          <p:nvPr/>
        </p:nvSpPr>
        <p:spPr>
          <a:xfrm>
            <a:off x="-1" y="1120878"/>
            <a:ext cx="6096001" cy="464574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ea typeface="Noto Sans KR" panose="020B0500000000000000" pitchFamily="34" charset="-127"/>
              </a:rPr>
              <a:t>Valuations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D3523F-3A28-9C44-A229-9EA66C04E2B0}"/>
              </a:ext>
            </a:extLst>
          </p:cNvPr>
          <p:cNvSpPr txBox="1"/>
          <p:nvPr/>
        </p:nvSpPr>
        <p:spPr>
          <a:xfrm>
            <a:off x="472060" y="2843584"/>
            <a:ext cx="21755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72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Q&amp;A</a:t>
            </a:r>
            <a:endParaRPr kumimoji="1" lang="ko-KR" altLang="en-US" sz="7200" dirty="0">
              <a:latin typeface="BM DoHyeon OTF" panose="020B0600000101010101" pitchFamily="34" charset="-127"/>
              <a:ea typeface="BM DoHyeon OTF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5293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5455402"/>
            <a:ext cx="12192000" cy="1402597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5455403"/>
            <a:ext cx="12192000" cy="1402596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BTS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와 김치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679700" y="708922"/>
            <a:ext cx="8944029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그림 20" descr="텍스트, 실내이(가) 표시된 사진&#10;&#10;자동 생성된 설명">
            <a:extLst>
              <a:ext uri="{FF2B5EF4-FFF2-40B4-BE49-F238E27FC236}">
                <a16:creationId xmlns:a16="http://schemas.microsoft.com/office/drawing/2014/main" id="{8889FE0B-8117-7E46-9F12-9B720D48F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24" y="2499269"/>
            <a:ext cx="3580633" cy="2594662"/>
          </a:xfrm>
          <a:prstGeom prst="rect">
            <a:avLst/>
          </a:prstGeom>
        </p:spPr>
      </p:pic>
      <p:grpSp>
        <p:nvGrpSpPr>
          <p:cNvPr id="24" name="그룹 23">
            <a:extLst>
              <a:ext uri="{FF2B5EF4-FFF2-40B4-BE49-F238E27FC236}">
                <a16:creationId xmlns:a16="http://schemas.microsoft.com/office/drawing/2014/main" id="{10DD2273-7C6F-D142-B0F1-8C27FC189201}"/>
              </a:ext>
            </a:extLst>
          </p:cNvPr>
          <p:cNvGrpSpPr/>
          <p:nvPr/>
        </p:nvGrpSpPr>
        <p:grpSpPr>
          <a:xfrm>
            <a:off x="4580362" y="2380702"/>
            <a:ext cx="7043367" cy="2713229"/>
            <a:chOff x="5026159" y="2605292"/>
            <a:chExt cx="6249405" cy="2407381"/>
          </a:xfrm>
        </p:grpSpPr>
        <p:pic>
          <p:nvPicPr>
            <p:cNvPr id="13" name="그림 12" descr="텍스트이(가) 표시된 사진&#10;&#10;자동 생성된 설명">
              <a:extLst>
                <a:ext uri="{FF2B5EF4-FFF2-40B4-BE49-F238E27FC236}">
                  <a16:creationId xmlns:a16="http://schemas.microsoft.com/office/drawing/2014/main" id="{134A5E04-FB9C-EC44-A1C6-E06285AB4C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8718"/>
            <a:stretch/>
          </p:blipFill>
          <p:spPr>
            <a:xfrm>
              <a:off x="5026159" y="3877503"/>
              <a:ext cx="6249405" cy="1135170"/>
            </a:xfrm>
            <a:prstGeom prst="rect">
              <a:avLst/>
            </a:prstGeom>
          </p:spPr>
        </p:pic>
        <p:pic>
          <p:nvPicPr>
            <p:cNvPr id="23" name="그림 22" descr="텍스트이(가) 표시된 사진&#10;&#10;자동 생성된 설명">
              <a:extLst>
                <a:ext uri="{FF2B5EF4-FFF2-40B4-BE49-F238E27FC236}">
                  <a16:creationId xmlns:a16="http://schemas.microsoft.com/office/drawing/2014/main" id="{A08FDB02-BCB5-5543-A425-3DA158D0B5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7482"/>
            <a:stretch/>
          </p:blipFill>
          <p:spPr>
            <a:xfrm>
              <a:off x="5026159" y="2605292"/>
              <a:ext cx="6249405" cy="1201071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2AF3E01-AD7C-644D-86CE-8F260732F40C}"/>
              </a:ext>
            </a:extLst>
          </p:cNvPr>
          <p:cNvSpPr txBox="1"/>
          <p:nvPr/>
        </p:nvSpPr>
        <p:spPr>
          <a:xfrm>
            <a:off x="968438" y="5598939"/>
            <a:ext cx="3046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BTS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유튜브 김장 컨텐츠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4ECAA4-20BB-F14A-A759-A87D54B977A1}"/>
              </a:ext>
            </a:extLst>
          </p:cNvPr>
          <p:cNvSpPr txBox="1"/>
          <p:nvPr/>
        </p:nvSpPr>
        <p:spPr>
          <a:xfrm>
            <a:off x="5703252" y="5614191"/>
            <a:ext cx="47975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BTS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김장 방송 이후 영향력을 다룬 언론 보도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BDFFDA-5786-1F42-929C-BC5CD9932209}"/>
              </a:ext>
            </a:extLst>
          </p:cNvPr>
          <p:cNvSpPr txBox="1"/>
          <p:nvPr/>
        </p:nvSpPr>
        <p:spPr>
          <a:xfrm>
            <a:off x="8844169" y="789101"/>
            <a:ext cx="2882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출처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: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Youtube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 BTS VLIVE, 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한국일보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한경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0D7FEB-4C01-B14D-BCAD-BB0CCDFEF182}"/>
              </a:ext>
            </a:extLst>
          </p:cNvPr>
          <p:cNvSpPr txBox="1"/>
          <p:nvPr/>
        </p:nvSpPr>
        <p:spPr>
          <a:xfrm>
            <a:off x="383584" y="1209835"/>
            <a:ext cx="108432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김치에 기름 부은 격</a:t>
            </a:r>
            <a:r>
              <a:rPr lang="en-US" altLang="ko-KR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? </a:t>
            </a: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이제 김치는 세계인의 관심사</a:t>
            </a:r>
            <a:r>
              <a:rPr lang="en-US" altLang="ko-KR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!</a:t>
            </a: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 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705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BTS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와 김치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?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679700" y="708922"/>
            <a:ext cx="8944029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CBDFFDA-5786-1F42-929C-BC5CD9932209}"/>
              </a:ext>
            </a:extLst>
          </p:cNvPr>
          <p:cNvSpPr txBox="1"/>
          <p:nvPr/>
        </p:nvSpPr>
        <p:spPr>
          <a:xfrm>
            <a:off x="7370192" y="803002"/>
            <a:ext cx="4253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출처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: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Youtube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 JOLLY,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TeeKay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 The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Blerd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Nikocado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kumimoji="1" lang="en-US" altLang="ko-KR" sz="1200" i="1" dirty="0" err="1">
                <a:latin typeface="KOPUBDOTUM_PRO MEDIUM" pitchFamily="2" charset="-127"/>
                <a:ea typeface="KOPUBDOTUM_PRO MEDIUM" pitchFamily="2" charset="-127"/>
              </a:rPr>
              <a:t>Avokado</a:t>
            </a:r>
            <a:endParaRPr kumimoji="1" lang="ko-KR" altLang="en-US" sz="1200" i="1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EE48859-7D4F-B340-A975-5D5CF0CCA5FB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136AFCE-7AE9-4E4B-9502-EF99859C04F7}"/>
              </a:ext>
            </a:extLst>
          </p:cNvPr>
          <p:cNvSpPr/>
          <p:nvPr/>
        </p:nvSpPr>
        <p:spPr>
          <a:xfrm>
            <a:off x="0" y="4200041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29" name="그림 28" descr="텍스트, 사람, 실내이(가) 표시된 사진&#10;&#10;자동 생성된 설명">
            <a:extLst>
              <a:ext uri="{FF2B5EF4-FFF2-40B4-BE49-F238E27FC236}">
                <a16:creationId xmlns:a16="http://schemas.microsoft.com/office/drawing/2014/main" id="{002011B6-DE0E-3B4B-A275-52AA3B926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859" y="2817187"/>
            <a:ext cx="3534281" cy="2520090"/>
          </a:xfrm>
          <a:prstGeom prst="rect">
            <a:avLst/>
          </a:prstGeom>
        </p:spPr>
      </p:pic>
      <p:pic>
        <p:nvPicPr>
          <p:cNvPr id="30" name="그림 29" descr="사람, 먹는, 음식, 그릇이(가) 표시된 사진&#10;&#10;자동 생성된 설명">
            <a:extLst>
              <a:ext uri="{FF2B5EF4-FFF2-40B4-BE49-F238E27FC236}">
                <a16:creationId xmlns:a16="http://schemas.microsoft.com/office/drawing/2014/main" id="{DE3C58DA-CBC8-394D-9472-5603DBC18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84" y="2817187"/>
            <a:ext cx="3534281" cy="2520090"/>
          </a:xfrm>
          <a:prstGeom prst="rect">
            <a:avLst/>
          </a:prstGeom>
        </p:spPr>
      </p:pic>
      <p:pic>
        <p:nvPicPr>
          <p:cNvPr id="32" name="그림 31" descr="음식, 사람, 식사이(가) 표시된 사진&#10;&#10;자동 생성된 설명">
            <a:extLst>
              <a:ext uri="{FF2B5EF4-FFF2-40B4-BE49-F238E27FC236}">
                <a16:creationId xmlns:a16="http://schemas.microsoft.com/office/drawing/2014/main" id="{AAC5DCA5-054B-5F45-AB8D-64FE50FD1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951" y="2817187"/>
            <a:ext cx="3518778" cy="252009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C4BD59B-7B0A-2842-AD7F-D80A33BD82DA}"/>
              </a:ext>
            </a:extLst>
          </p:cNvPr>
          <p:cNvSpPr txBox="1"/>
          <p:nvPr/>
        </p:nvSpPr>
        <p:spPr>
          <a:xfrm>
            <a:off x="3964766" y="5759084"/>
            <a:ext cx="42624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해외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유튜버들의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김치 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‘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먹방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’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컨텐츠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7FE244-C941-B540-96E1-6E6725C61735}"/>
              </a:ext>
            </a:extLst>
          </p:cNvPr>
          <p:cNvSpPr txBox="1"/>
          <p:nvPr/>
        </p:nvSpPr>
        <p:spPr>
          <a:xfrm>
            <a:off x="383584" y="1209835"/>
            <a:ext cx="108432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김치는 한국과 한국 문화의 첨병</a:t>
            </a:r>
            <a:r>
              <a:rPr lang="en-US" altLang="ko-KR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문화의 아이콘 등극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호기심에서</a:t>
            </a:r>
            <a:r>
              <a:rPr lang="en-US" altLang="ko-KR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 </a:t>
            </a:r>
            <a:r>
              <a:rPr lang="ko-KR" altLang="en-US" sz="1600" dirty="0">
                <a:solidFill>
                  <a:srgbClr val="000000"/>
                </a:solidFill>
                <a:latin typeface="KoPubDotum_Pro Medium" pitchFamily="2" charset="-127"/>
                <a:ea typeface="KoPubDotum_Pro Medium" pitchFamily="2" charset="-127"/>
              </a:rPr>
              <a:t>진지한 김치 애호가의 등장 시기  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645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HANNA 11yrs old OTF" panose="020B0600000101010101" pitchFamily="34" charset="-127"/>
                <a:ea typeface="BM HANNA 11yrs old OTF" panose="020B0600000101010101" pitchFamily="34" charset="-127"/>
              </a:rPr>
              <a:t>김치는 이미 고급 음식이다 </a:t>
            </a:r>
            <a:endParaRPr lang="ko-KR" altLang="en-US" sz="2400" dirty="0">
              <a:solidFill>
                <a:srgbClr val="9E0C02"/>
              </a:solidFill>
              <a:latin typeface="BM HANNA 11yrs old OTF" panose="020B0600000101010101" pitchFamily="34" charset="-127"/>
              <a:ea typeface="BM HANNA 11yrs old OTF" panose="020B0600000101010101" pitchFamily="34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71020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일본에서는 기본 제공 음식이 아닌 김치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비싼 값에 팔리고 있다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3061451" y="5879850"/>
            <a:ext cx="57192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한 일본 식당의 김치 메뉴 가격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788229" y="708922"/>
            <a:ext cx="7835500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그림 19">
            <a:extLst>
              <a:ext uri="{FF2B5EF4-FFF2-40B4-BE49-F238E27FC236}">
                <a16:creationId xmlns:a16="http://schemas.microsoft.com/office/drawing/2014/main" id="{FEF3E101-5942-8249-AF1A-9F3DFFF63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69792" y="2232847"/>
            <a:ext cx="3845195" cy="2883896"/>
          </a:xfrm>
          <a:prstGeom prst="rect">
            <a:avLst/>
          </a:prstGeom>
        </p:spPr>
      </p:pic>
      <p:sp>
        <p:nvSpPr>
          <p:cNvPr id="21" name="Isosceles Triangle 11">
            <a:extLst>
              <a:ext uri="{FF2B5EF4-FFF2-40B4-BE49-F238E27FC236}">
                <a16:creationId xmlns:a16="http://schemas.microsoft.com/office/drawing/2014/main" id="{F2795583-E315-2943-958A-74730F1A8DF6}"/>
              </a:ext>
            </a:extLst>
          </p:cNvPr>
          <p:cNvSpPr/>
          <p:nvPr/>
        </p:nvSpPr>
        <p:spPr>
          <a:xfrm rot="16200000">
            <a:off x="4596709" y="3127147"/>
            <a:ext cx="3845195" cy="1076714"/>
          </a:xfrm>
          <a:prstGeom prst="triangle">
            <a:avLst/>
          </a:prstGeom>
          <a:gradFill>
            <a:gsLst>
              <a:gs pos="100000">
                <a:srgbClr val="9E0C02"/>
              </a:gs>
              <a:gs pos="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ea typeface="Noto Sans KR" panose="020B0500000000000000" pitchFamily="34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407835A6-4DBB-4142-B1E7-4A4D65E4C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098" r="75432" b="29980"/>
          <a:stretch/>
        </p:blipFill>
        <p:spPr>
          <a:xfrm rot="5400000">
            <a:off x="6745225" y="2081321"/>
            <a:ext cx="3845192" cy="3186953"/>
          </a:xfrm>
          <a:prstGeom prst="rect">
            <a:avLst/>
          </a:prstGeom>
        </p:spPr>
      </p:pic>
      <p:pic>
        <p:nvPicPr>
          <p:cNvPr id="6" name="그래픽 5" descr="돋보기 단색으로 채워진">
            <a:extLst>
              <a:ext uri="{FF2B5EF4-FFF2-40B4-BE49-F238E27FC236}">
                <a16:creationId xmlns:a16="http://schemas.microsoft.com/office/drawing/2014/main" id="{EBEB13BF-633F-C74E-8417-C3F28D79F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40650" y="3402218"/>
            <a:ext cx="680441" cy="6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4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5455402"/>
            <a:ext cx="12192000" cy="1402597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5455403"/>
            <a:ext cx="12192000" cy="1402596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김치시장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, 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지금은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209835"/>
            <a:ext cx="108432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ctr">
              <a:buFont typeface="Wingdings" pitchFamily="2" charset="2"/>
              <a:buChar char="ü"/>
            </a:pP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2019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기준 국내 김치 공급량은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188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만 톤이며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이 중 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자가제조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김치가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59%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를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상품 김치가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41%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를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차지함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김치 수입량은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2004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10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만톤도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되지 않았으나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2019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30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만 톤을 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초과할만큼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빠르게 증가함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1909873" y="5768217"/>
            <a:ext cx="30460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2019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년 김치 총 공급량 중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카테고리별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비중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7394415" y="5768216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김치 수입량 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(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단위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: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만톤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) 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052689" y="708922"/>
            <a:ext cx="8571040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차트 19">
            <a:extLst>
              <a:ext uri="{FF2B5EF4-FFF2-40B4-BE49-F238E27FC236}">
                <a16:creationId xmlns:a16="http://schemas.microsoft.com/office/drawing/2014/main" id="{BED56C45-C38E-8D46-9CF0-F60AE10BC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2427087"/>
              </p:ext>
            </p:extLst>
          </p:nvPr>
        </p:nvGraphicFramePr>
        <p:xfrm>
          <a:off x="908200" y="2170904"/>
          <a:ext cx="5049350" cy="341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차트 21">
            <a:extLst>
              <a:ext uri="{FF2B5EF4-FFF2-40B4-BE49-F238E27FC236}">
                <a16:creationId xmlns:a16="http://schemas.microsoft.com/office/drawing/2014/main" id="{02E1A56B-8B93-A042-88C5-E230DC7EC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708105"/>
              </p:ext>
            </p:extLst>
          </p:nvPr>
        </p:nvGraphicFramePr>
        <p:xfrm>
          <a:off x="6096000" y="2170905"/>
          <a:ext cx="4923295" cy="3155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CADAE14-3EFD-F243-8E70-643D372B97EC}"/>
              </a:ext>
            </a:extLst>
          </p:cNvPr>
          <p:cNvSpPr txBox="1"/>
          <p:nvPr/>
        </p:nvSpPr>
        <p:spPr>
          <a:xfrm>
            <a:off x="8710752" y="802765"/>
            <a:ext cx="291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출처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: 2020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kumimoji="1" lang="ko-KR" altLang="en-US" sz="1200" i="1" dirty="0" err="1">
                <a:latin typeface="KOPUBDOTUM_PRO MEDIUM" pitchFamily="2" charset="-127"/>
                <a:ea typeface="KOPUBDOTUM_PRO MEDIUM" pitchFamily="2" charset="-127"/>
              </a:rPr>
              <a:t>김치산업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 실태조사 분석보고서</a:t>
            </a:r>
          </a:p>
        </p:txBody>
      </p:sp>
    </p:spTree>
    <p:extLst>
      <p:ext uri="{BB962C8B-B14F-4D97-AF65-F5344CB8AC3E}">
        <p14:creationId xmlns:p14="http://schemas.microsoft.com/office/powerpoint/2010/main" val="4281558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5455402"/>
            <a:ext cx="12192000" cy="1402597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5455403"/>
            <a:ext cx="12192000" cy="1402596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 err="1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김치시장</a:t>
            </a:r>
            <a:r>
              <a:rPr kumimoji="1" lang="en-US" altLang="ko-KR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, </a:t>
            </a:r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지금은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1909873" y="5768217"/>
            <a:ext cx="30460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전체 가구 중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김장하지 않는 가구의 비중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7459958" y="5766903"/>
            <a:ext cx="2679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]1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인당 연간 김치 소비량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 (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단위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: kg) 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3052689" y="708922"/>
            <a:ext cx="8571040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차트 10">
            <a:extLst>
              <a:ext uri="{FF2B5EF4-FFF2-40B4-BE49-F238E27FC236}">
                <a16:creationId xmlns:a16="http://schemas.microsoft.com/office/drawing/2014/main" id="{6F9BBBFB-562C-AB42-92DD-A55E7CF547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919716"/>
              </p:ext>
            </p:extLst>
          </p:nvPr>
        </p:nvGraphicFramePr>
        <p:xfrm>
          <a:off x="1162373" y="2486163"/>
          <a:ext cx="454100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차트 15">
            <a:extLst>
              <a:ext uri="{FF2B5EF4-FFF2-40B4-BE49-F238E27FC236}">
                <a16:creationId xmlns:a16="http://schemas.microsoft.com/office/drawing/2014/main" id="{4A61A22B-EF32-484F-980E-94D6B3540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882314"/>
              </p:ext>
            </p:extLst>
          </p:nvPr>
        </p:nvGraphicFramePr>
        <p:xfrm>
          <a:off x="6379705" y="2486163"/>
          <a:ext cx="483999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30BFC4C-CAB9-D940-9317-79F83CD2D91A}"/>
              </a:ext>
            </a:extLst>
          </p:cNvPr>
          <p:cNvSpPr txBox="1"/>
          <p:nvPr/>
        </p:nvSpPr>
        <p:spPr>
          <a:xfrm>
            <a:off x="383584" y="1209835"/>
            <a:ext cx="108432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국내 소비자의 입맛이 서구화되고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저염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식품에 대한 선호도가 증가되었으며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, 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식문화에서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편의성이 중시됨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</a:p>
          <a:p>
            <a:pPr marL="285750" indent="-285750" fontAlgn="ctr">
              <a:buFont typeface="Wingdings" pitchFamily="2" charset="2"/>
              <a:buChar char="ü"/>
            </a:pP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가구 중 김장을 하지 않는 비중이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2017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43.7%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에서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2019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58.3%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로 증가함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marL="285750" indent="-285750" fontAlgn="ctr">
              <a:buFont typeface="Wingdings" pitchFamily="2" charset="2"/>
              <a:buChar char="ü"/>
            </a:pP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1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인 연간 섭취량 또한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2010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39.5</a:t>
            </a:r>
            <a:r>
              <a:rPr lang="en" altLang="ko-KR" sz="1600" dirty="0">
                <a:latin typeface="KoPubDotum_Pro Medium" pitchFamily="2" charset="-127"/>
                <a:ea typeface="KoPubDotum_Pro Medium" pitchFamily="2" charset="-127"/>
              </a:rPr>
              <a:t>kg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에서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2019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31.5</a:t>
            </a:r>
            <a:r>
              <a:rPr lang="en" altLang="ko-KR" sz="1600" dirty="0">
                <a:latin typeface="KoPubDotum_Pro Medium" pitchFamily="2" charset="-127"/>
                <a:ea typeface="KoPubDotum_Pro Medium" pitchFamily="2" charset="-127"/>
              </a:rPr>
              <a:t>kg</a:t>
            </a:r>
            <a:r>
              <a:rPr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으로</a:t>
            </a:r>
            <a:r>
              <a:rPr lang="ko-KR" altLang="en-US" sz="1600" dirty="0">
                <a:latin typeface="KoPubDotum_Pro Medium" pitchFamily="2" charset="-127"/>
                <a:ea typeface="KoPubDotum_Pro Medium" pitchFamily="2" charset="-127"/>
              </a:rPr>
              <a:t> 감소함</a:t>
            </a:r>
            <a:r>
              <a:rPr lang="en-US" altLang="ko-KR" sz="1600" dirty="0">
                <a:latin typeface="KoPubDotum_Pro Medium" pitchFamily="2" charset="-127"/>
                <a:ea typeface="KoPubDotum_Pro Medium" pitchFamily="2" charset="-127"/>
              </a:rPr>
              <a:t>.</a:t>
            </a:r>
            <a:endParaRPr lang="en-US" altLang="ko-KR" sz="1600" dirty="0">
              <a:solidFill>
                <a:srgbClr val="000000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47F8D8-B97F-E54F-AC4A-A393F507149A}"/>
              </a:ext>
            </a:extLst>
          </p:cNvPr>
          <p:cNvSpPr txBox="1"/>
          <p:nvPr/>
        </p:nvSpPr>
        <p:spPr>
          <a:xfrm>
            <a:off x="8710752" y="802765"/>
            <a:ext cx="291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출처</a:t>
            </a:r>
            <a:r>
              <a:rPr kumimoji="1" lang="en-US" altLang="ko-KR" sz="1200" i="1" dirty="0">
                <a:latin typeface="KOPUBDOTUM_PRO MEDIUM" pitchFamily="2" charset="-127"/>
                <a:ea typeface="KOPUBDOTUM_PRO MEDIUM" pitchFamily="2" charset="-127"/>
              </a:rPr>
              <a:t>: 2020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년 </a:t>
            </a:r>
            <a:r>
              <a:rPr kumimoji="1" lang="ko-KR" altLang="en-US" sz="1200" i="1" dirty="0" err="1">
                <a:latin typeface="KOPUBDOTUM_PRO MEDIUM" pitchFamily="2" charset="-127"/>
                <a:ea typeface="KOPUBDOTUM_PRO MEDIUM" pitchFamily="2" charset="-127"/>
              </a:rPr>
              <a:t>김치산업</a:t>
            </a:r>
            <a:r>
              <a:rPr kumimoji="1" lang="ko-KR" altLang="en-US" sz="1200" i="1" dirty="0">
                <a:latin typeface="KOPUBDOTUM_PRO MEDIUM" pitchFamily="2" charset="-127"/>
                <a:ea typeface="KOPUBDOTUM_PRO MEDIUM" pitchFamily="2" charset="-127"/>
              </a:rPr>
              <a:t> 실태조사 분석보고서</a:t>
            </a:r>
          </a:p>
        </p:txBody>
      </p:sp>
    </p:spTree>
    <p:extLst>
      <p:ext uri="{BB962C8B-B14F-4D97-AF65-F5344CB8AC3E}">
        <p14:creationId xmlns:p14="http://schemas.microsoft.com/office/powerpoint/2010/main" val="2762335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1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11" name="내용 개체 틀 4">
            <a:extLst>
              <a:ext uri="{FF2B5EF4-FFF2-40B4-BE49-F238E27FC236}">
                <a16:creationId xmlns:a16="http://schemas.microsoft.com/office/drawing/2014/main" id="{4B1D63D9-97AE-E84E-9F0C-586CB3BBA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lum/>
          </a:blip>
          <a:stretch/>
        </p:blipFill>
        <p:spPr>
          <a:xfrm>
            <a:off x="2435160" y="1851308"/>
            <a:ext cx="2643839" cy="3875544"/>
          </a:xfrm>
        </p:spPr>
      </p:pic>
      <p:pic>
        <p:nvPicPr>
          <p:cNvPr id="12" name="내용 개체 틀 7">
            <a:extLst>
              <a:ext uri="{FF2B5EF4-FFF2-40B4-BE49-F238E27FC236}">
                <a16:creationId xmlns:a16="http://schemas.microsoft.com/office/drawing/2014/main" id="{A84B6BE1-2E0D-3D49-ABA2-23DDD2213B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lum/>
          </a:blip>
          <a:stretch>
            <a:fillRect/>
          </a:stretch>
        </p:blipFill>
        <p:spPr>
          <a:xfrm>
            <a:off x="7113003" y="1890793"/>
            <a:ext cx="2643838" cy="38360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미원과 김치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71020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미원은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‘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김장맛의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비결은 미원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’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이라고 광고하면서 크게 발전한다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미원이 김치에 사활을 걸고 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마케팅했던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 이유는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?</a:t>
            </a:r>
            <a:endParaRPr lang="ko-KR" altLang="en-US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2577556" y="5871036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1960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년대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잡지 미원 광고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7255398" y="5871035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1960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년대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잡지 미원 광고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453785" y="708922"/>
            <a:ext cx="9169944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930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18A4397-ECF7-E84E-9C6B-68A308B15819}"/>
              </a:ext>
            </a:extLst>
          </p:cNvPr>
          <p:cNvSpPr/>
          <p:nvPr/>
        </p:nvSpPr>
        <p:spPr>
          <a:xfrm>
            <a:off x="0" y="4200040"/>
            <a:ext cx="12192000" cy="2657960"/>
          </a:xfrm>
          <a:prstGeom prst="rect">
            <a:avLst/>
          </a:prstGeom>
          <a:solidFill>
            <a:srgbClr val="9E0C0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BAA0DA3-696D-0C40-95B3-740FF5A39B3F}"/>
              </a:ext>
            </a:extLst>
          </p:cNvPr>
          <p:cNvSpPr/>
          <p:nvPr/>
        </p:nvSpPr>
        <p:spPr>
          <a:xfrm>
            <a:off x="0" y="4200040"/>
            <a:ext cx="12192000" cy="2657959"/>
          </a:xfrm>
          <a:prstGeom prst="rect">
            <a:avLst/>
          </a:prstGeom>
          <a:solidFill>
            <a:schemeClr val="tx1">
              <a:alpha val="27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667C17-39A0-9447-98F1-992D3D73AB8A}"/>
              </a:ext>
            </a:extLst>
          </p:cNvPr>
          <p:cNvSpPr txBox="1"/>
          <p:nvPr/>
        </p:nvSpPr>
        <p:spPr>
          <a:xfrm>
            <a:off x="383584" y="505008"/>
            <a:ext cx="609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2400" dirty="0">
                <a:solidFill>
                  <a:srgbClr val="9E0C02"/>
                </a:solidFill>
                <a:latin typeface="BM DoHyeon OTF" panose="020B0600000101010101" pitchFamily="34" charset="-127"/>
                <a:ea typeface="BM DoHyeon OTF" panose="020B0600000101010101" pitchFamily="34" charset="-127"/>
              </a:rPr>
              <a:t>미원과 김치</a:t>
            </a:r>
            <a:endParaRPr lang="ko-KR" altLang="en-US" sz="2400" dirty="0">
              <a:solidFill>
                <a:srgbClr val="9E0C0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99B717-F250-A440-B108-9B8A27AE3C5F}"/>
              </a:ext>
            </a:extLst>
          </p:cNvPr>
          <p:cNvSpPr txBox="1"/>
          <p:nvPr/>
        </p:nvSpPr>
        <p:spPr>
          <a:xfrm>
            <a:off x="383584" y="1024415"/>
            <a:ext cx="71020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미원은 일제강점기에 한국에 진출한 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’</a:t>
            </a:r>
            <a:r>
              <a:rPr kumimoji="1" lang="ko-KR" altLang="en-US" sz="1600" dirty="0" err="1">
                <a:latin typeface="KoPubDotum_Pro Medium" pitchFamily="2" charset="-127"/>
                <a:ea typeface="KoPubDotum_Pro Medium" pitchFamily="2" charset="-127"/>
              </a:rPr>
              <a:t>아지노모도사</a:t>
            </a:r>
            <a:r>
              <a:rPr kumimoji="1" lang="en-US" altLang="ko-KR" sz="1600" dirty="0">
                <a:latin typeface="KoPubDotum_Pro Medium" pitchFamily="2" charset="-127"/>
                <a:ea typeface="KoPubDotum_Pro Medium" pitchFamily="2" charset="-127"/>
              </a:rPr>
              <a:t>’ </a:t>
            </a:r>
            <a:r>
              <a:rPr kumimoji="1" lang="ko-KR" altLang="en-US" sz="1600" dirty="0">
                <a:latin typeface="KoPubDotum_Pro Medium" pitchFamily="2" charset="-127"/>
                <a:ea typeface="KoPubDotum_Pro Medium" pitchFamily="2" charset="-127"/>
              </a:rPr>
              <a:t>제품이다</a:t>
            </a:r>
            <a:endParaRPr kumimoji="1" lang="en-US" altLang="ko-KR" sz="1600" dirty="0"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4F740C-91C1-1E43-A310-CFF2A155173A}"/>
              </a:ext>
            </a:extLst>
          </p:cNvPr>
          <p:cNvSpPr txBox="1"/>
          <p:nvPr/>
        </p:nvSpPr>
        <p:spPr>
          <a:xfrm>
            <a:off x="2577556" y="5871036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아지노모도사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일제시대 광고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9C1E0-10AF-D046-8DF4-5282002AE571}"/>
              </a:ext>
            </a:extLst>
          </p:cNvPr>
          <p:cNvSpPr txBox="1"/>
          <p:nvPr/>
        </p:nvSpPr>
        <p:spPr>
          <a:xfrm>
            <a:off x="7485681" y="5871035"/>
            <a:ext cx="23590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[</a:t>
            </a:r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그림</a:t>
            </a:r>
            <a:r>
              <a:rPr kumimoji="1" lang="en-US" altLang="ko-KR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] </a:t>
            </a:r>
            <a:r>
              <a:rPr kumimoji="1" lang="ko-KR" altLang="en-US" sz="1600" dirty="0" err="1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아지노모도사의</a:t>
            </a:r>
            <a:endParaRPr kumimoji="1" lang="en-US" altLang="ko-KR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  <a:p>
            <a:pPr algn="ctr"/>
            <a:r>
              <a:rPr kumimoji="1" lang="ko-KR" altLang="en-US" sz="1600" dirty="0">
                <a:solidFill>
                  <a:schemeClr val="bg1"/>
                </a:solidFill>
                <a:latin typeface="KoPubDotum_Pro Medium" pitchFamily="2" charset="-127"/>
                <a:ea typeface="KoPubDotum_Pro Medium" pitchFamily="2" charset="-127"/>
              </a:rPr>
              <a:t>한국 내 광고 행위</a:t>
            </a:r>
            <a:endParaRPr lang="ko-KR" altLang="en-US" sz="1600" dirty="0">
              <a:solidFill>
                <a:schemeClr val="bg1"/>
              </a:solidFill>
              <a:latin typeface="KoPubDotum_Pro Medium" pitchFamily="2" charset="-127"/>
              <a:ea typeface="KoPubDotum_Pro Medium" pitchFamily="2" charset="-127"/>
            </a:endParaRPr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id="{A9BC6FE2-C3A9-7148-8C1D-526BC42FD224}"/>
              </a:ext>
            </a:extLst>
          </p:cNvPr>
          <p:cNvCxnSpPr>
            <a:cxnSpLocks/>
          </p:cNvCxnSpPr>
          <p:nvPr/>
        </p:nvCxnSpPr>
        <p:spPr>
          <a:xfrm>
            <a:off x="2453785" y="708922"/>
            <a:ext cx="9169944" cy="0"/>
          </a:xfrm>
          <a:prstGeom prst="line">
            <a:avLst/>
          </a:prstGeom>
          <a:ln w="9525">
            <a:solidFill>
              <a:srgbClr val="9E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내용 개체 틀 3">
            <a:extLst>
              <a:ext uri="{FF2B5EF4-FFF2-40B4-BE49-F238E27FC236}">
                <a16:creationId xmlns:a16="http://schemas.microsoft.com/office/drawing/2014/main" id="{1FE16E6D-9C28-DA46-B9C6-E66955CCD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0"/>
          <a:stretch/>
        </p:blipFill>
        <p:spPr>
          <a:xfrm>
            <a:off x="1840517" y="2276914"/>
            <a:ext cx="3694561" cy="3251200"/>
          </a:xfrm>
        </p:spPr>
      </p:pic>
      <p:pic>
        <p:nvPicPr>
          <p:cNvPr id="16" name="내용 개체 틀 3">
            <a:extLst>
              <a:ext uri="{FF2B5EF4-FFF2-40B4-BE49-F238E27FC236}">
                <a16:creationId xmlns:a16="http://schemas.microsoft.com/office/drawing/2014/main" id="{E1F3AF16-6B8F-7A44-8B50-4A6FA3CAF5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1" b="23366"/>
          <a:stretch/>
        </p:blipFill>
        <p:spPr>
          <a:xfrm>
            <a:off x="6656923" y="2276914"/>
            <a:ext cx="3890073" cy="325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39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850</Words>
  <Application>Microsoft Office PowerPoint</Application>
  <PresentationFormat>와이드스크린</PresentationFormat>
  <Paragraphs>132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7" baseType="lpstr">
      <vt:lpstr>BM DoHyeon OTF</vt:lpstr>
      <vt:lpstr>BM HANNA 11yrs old OTF</vt:lpstr>
      <vt:lpstr>KOPUBDOTUM_PRO MEDIUM</vt:lpstr>
      <vt:lpstr>KOPUBDOTUM_PRO MEDIUM</vt:lpstr>
      <vt:lpstr>Noto Sans KR</vt:lpstr>
      <vt:lpstr>맑은 고딕</vt:lpstr>
      <vt:lpstr>Arial</vt:lpstr>
      <vt:lpstr>Calibri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박솔우</dc:creator>
  <cp:lastModifiedBy>한춘미</cp:lastModifiedBy>
  <cp:revision>22</cp:revision>
  <dcterms:created xsi:type="dcterms:W3CDTF">2022-06-05T15:31:01Z</dcterms:created>
  <dcterms:modified xsi:type="dcterms:W3CDTF">2022-11-30T13:20:06Z</dcterms:modified>
</cp:coreProperties>
</file>