
<file path=[Content_Types].xml><?xml version="1.0" encoding="utf-8"?>
<Types xmlns="http://schemas.openxmlformats.org/package/2006/content-types"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399" r:id="rId4"/>
    <p:sldId id="400" r:id="rId5"/>
    <p:sldId id="401" r:id="rId6"/>
    <p:sldId id="402" r:id="rId7"/>
    <p:sldId id="426" r:id="rId8"/>
    <p:sldId id="398" r:id="rId9"/>
    <p:sldId id="418" r:id="rId10"/>
    <p:sldId id="392" r:id="rId11"/>
    <p:sldId id="393" r:id="rId12"/>
    <p:sldId id="405" r:id="rId13"/>
    <p:sldId id="403" r:id="rId14"/>
    <p:sldId id="404" r:id="rId15"/>
    <p:sldId id="406" r:id="rId16"/>
    <p:sldId id="430" r:id="rId17"/>
    <p:sldId id="429" r:id="rId18"/>
    <p:sldId id="409" r:id="rId19"/>
    <p:sldId id="411" r:id="rId20"/>
    <p:sldId id="410" r:id="rId21"/>
    <p:sldId id="412" r:id="rId22"/>
    <p:sldId id="413" r:id="rId23"/>
    <p:sldId id="414" r:id="rId24"/>
    <p:sldId id="416" r:id="rId25"/>
    <p:sldId id="415" r:id="rId26"/>
    <p:sldId id="427" r:id="rId27"/>
    <p:sldId id="257" r:id="rId28"/>
    <p:sldId id="261" r:id="rId29"/>
    <p:sldId id="262" r:id="rId30"/>
    <p:sldId id="428" r:id="rId31"/>
    <p:sldId id="420" r:id="rId32"/>
    <p:sldId id="421" r:id="rId33"/>
    <p:sldId id="425" r:id="rId34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52007"/>
    <a:srgbClr val="5F2C09"/>
    <a:srgbClr val="5C4600"/>
    <a:srgbClr val="960000"/>
    <a:srgbClr val="5C0000"/>
    <a:srgbClr val="B80000"/>
    <a:srgbClr val="9E0000"/>
    <a:srgbClr val="000099"/>
    <a:srgbClr val="C4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827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1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162BBF0-994B-4BA5-A033-FCF8FBC277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8BE205F0-1A52-4EFB-9253-2B3E3E823D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CBC00D1-748E-429A-A793-1FFC279127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03B9C-36CC-4F3F-B660-BD77D8948683}" type="datetimeFigureOut">
              <a:rPr lang="ko-KR" altLang="en-US" smtClean="0"/>
              <a:t>2022-12-01</a:t>
            </a:fld>
            <a:endParaRPr lang="ko-KR" altLang="en-US" dirty="0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33F9C81-CBC4-4F31-AE65-E447E87367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5F25042-A870-4EBC-8F10-394FE4059B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C7B6F-068F-46B0-B9DC-19975D385EE7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706802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BCA3352-A800-4BBD-AEBF-676505D5D2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CB740938-105B-44D0-A3D2-A82718D9F9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C71AFF1-D552-4AF8-A672-B45BD7549D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03B9C-36CC-4F3F-B660-BD77D8948683}" type="datetimeFigureOut">
              <a:rPr lang="ko-KR" altLang="en-US" smtClean="0"/>
              <a:t>2022-12-01</a:t>
            </a:fld>
            <a:endParaRPr lang="ko-KR" altLang="en-US" dirty="0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E01548D-7E75-4178-A5B9-263FE31B2E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7AB77BE-B178-4D86-BB86-3C52E86E0E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C7B6F-068F-46B0-B9DC-19975D385EE7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382428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0EBDE2B5-2860-4A48-A487-B984665B4E7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825BDAD8-1BC3-4097-BD7A-8DF87A6C65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DA45AB7-EF9D-471C-9962-4EE6D12EBC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03B9C-36CC-4F3F-B660-BD77D8948683}" type="datetimeFigureOut">
              <a:rPr lang="ko-KR" altLang="en-US" smtClean="0"/>
              <a:t>2022-12-01</a:t>
            </a:fld>
            <a:endParaRPr lang="ko-KR" altLang="en-US" dirty="0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DEE7E147-C737-427B-B995-3C2A1C9979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00961BA-889D-490A-9170-EDF3AD70C4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C7B6F-068F-46B0-B9DC-19975D385EE7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771902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799E58D-B500-4B1F-8881-ACC2887D06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38850C6-15BC-4E84-994A-36FFA7911F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D61B7D3-4EC6-4A3F-9F18-3BE1D4D168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03B9C-36CC-4F3F-B660-BD77D8948683}" type="datetimeFigureOut">
              <a:rPr lang="ko-KR" altLang="en-US" smtClean="0"/>
              <a:t>2022-12-01</a:t>
            </a:fld>
            <a:endParaRPr lang="ko-KR" altLang="en-US" dirty="0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24C351C-8B13-43F2-9502-9514EBCAA3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694989C-DE5A-4F90-8DBB-0FDB0D16F4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C7B6F-068F-46B0-B9DC-19975D385EE7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39199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6C5B188-B16D-424F-8CFB-927EA865F3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738149A-A4A2-453F-B395-AFB450F7F6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4B525B5-8453-420F-BA88-F375808F71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03B9C-36CC-4F3F-B660-BD77D8948683}" type="datetimeFigureOut">
              <a:rPr lang="ko-KR" altLang="en-US" smtClean="0"/>
              <a:t>2022-12-01</a:t>
            </a:fld>
            <a:endParaRPr lang="ko-KR" altLang="en-US" dirty="0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86E51FA-9030-4ADF-A2E1-0B4085D201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C94AD0B-C19F-4D57-AEB8-47C0B3F85F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C7B6F-068F-46B0-B9DC-19975D385EE7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209939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04E4BE5-7A28-4727-8FFA-3121D20DCE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17FD0E9-B241-4632-93E3-A9509911DEC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51BC3CC7-8FC0-43F1-B88B-871C058482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A4B55A01-4B23-4059-81C9-7CE6A719F9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03B9C-36CC-4F3F-B660-BD77D8948683}" type="datetimeFigureOut">
              <a:rPr lang="ko-KR" altLang="en-US" smtClean="0"/>
              <a:t>2022-12-01</a:t>
            </a:fld>
            <a:endParaRPr lang="ko-KR" altLang="en-US" dirty="0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802F95D-ED8B-46BA-ACA3-B43480A709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78CA183-C24F-4D98-862B-798FEE0259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C7B6F-068F-46B0-B9DC-19975D385EE7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36899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8893B7E-BBA1-41D8-BF9A-9A78A9B799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CA221BCF-A399-46AB-B671-F78CF992A4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4EFFC553-F997-4A75-84EB-0B7B199A19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A1353355-35FA-4397-AF66-37D5B0C5B62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87B6D1A3-DCD5-4690-A619-E03634BC45B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03679D05-D380-4611-B45E-22CB75672F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03B9C-36CC-4F3F-B660-BD77D8948683}" type="datetimeFigureOut">
              <a:rPr lang="ko-KR" altLang="en-US" smtClean="0"/>
              <a:t>2022-12-01</a:t>
            </a:fld>
            <a:endParaRPr lang="ko-KR" altLang="en-US" dirty="0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EED3470A-17BC-44BC-9AB1-297996820F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3D653772-C32B-4A11-A506-7822B138AF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C7B6F-068F-46B0-B9DC-19975D385EE7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242498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0EA2E94-E384-43A1-859E-03CE470C48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47784E99-7153-4446-A404-395872538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03B9C-36CC-4F3F-B660-BD77D8948683}" type="datetimeFigureOut">
              <a:rPr lang="ko-KR" altLang="en-US" smtClean="0"/>
              <a:t>2022-12-01</a:t>
            </a:fld>
            <a:endParaRPr lang="ko-KR" altLang="en-US" dirty="0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6699E77B-BBB3-412C-91C4-CC204CF677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78446594-8C43-4C71-849E-A28C5141CC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C7B6F-068F-46B0-B9DC-19975D385EE7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376916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A98DB425-5A33-418D-931C-A06D0601CC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03B9C-36CC-4F3F-B660-BD77D8948683}" type="datetimeFigureOut">
              <a:rPr lang="ko-KR" altLang="en-US" smtClean="0"/>
              <a:t>2022-12-01</a:t>
            </a:fld>
            <a:endParaRPr lang="ko-KR" altLang="en-US" dirty="0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1A4C1426-046D-47EC-9723-5399B3B00F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B5E817C1-F87E-4DFB-8427-F6B79D337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C7B6F-068F-46B0-B9DC-19975D385EE7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220926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BB72272-14B5-4D68-B863-D0642409FB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1933A1E-0997-41D0-B547-3B252F0BE0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C61BC87A-E846-45FD-9844-8335404679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DBBA9F8D-C7E7-4F19-B730-58E9475B3F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03B9C-36CC-4F3F-B660-BD77D8948683}" type="datetimeFigureOut">
              <a:rPr lang="ko-KR" altLang="en-US" smtClean="0"/>
              <a:t>2022-12-01</a:t>
            </a:fld>
            <a:endParaRPr lang="ko-KR" altLang="en-US" dirty="0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C513B6BF-6785-405D-B627-9E0ED592B0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B48069B-C3A3-4E49-AE36-8B60DC099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C7B6F-068F-46B0-B9DC-19975D385EE7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463967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18C11DD-4709-4348-BDFF-B3D46BD6F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7262FAE8-0ACB-4DD1-A6A4-2F051EB8BF6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 dirty="0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8DCD7864-0BDB-48AC-ACD6-B59639FABD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3ADA5C5F-FCE5-4237-B88B-FE1CBF197C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03B9C-36CC-4F3F-B660-BD77D8948683}" type="datetimeFigureOut">
              <a:rPr lang="ko-KR" altLang="en-US" smtClean="0"/>
              <a:t>2022-12-01</a:t>
            </a:fld>
            <a:endParaRPr lang="ko-KR" altLang="en-US" dirty="0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B0C3DE7B-43FC-48CD-8A7F-59E7D994F4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63D233DC-EF33-40DB-946B-6E1CB35928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C7B6F-068F-46B0-B9DC-19975D385EE7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348401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5200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FDD85C11-8D88-4BEE-AFC8-C87D6EB635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B36E63E1-67FA-44BC-AC1F-66AE3DB9C8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73E687F-D7EA-46DC-8FD0-5EEC076A49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A03B9C-36CC-4F3F-B660-BD77D8948683}" type="datetimeFigureOut">
              <a:rPr lang="ko-KR" altLang="en-US" smtClean="0"/>
              <a:t>2022-12-01</a:t>
            </a:fld>
            <a:endParaRPr lang="ko-KR" altLang="en-US" dirty="0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A48D02F-6B54-40D0-8DC9-66D2CD29C1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0F49E8D-4DFC-4033-B618-040EC6FD5A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5C7B6F-068F-46B0-B9DC-19975D385EE7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86380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:a16="http://schemas.microsoft.com/office/drawing/2014/main" id="{17E4912B-048C-428E-81D4-1DF68F027846}"/>
              </a:ext>
            </a:extLst>
          </p:cNvPr>
          <p:cNvSpPr/>
          <p:nvPr/>
        </p:nvSpPr>
        <p:spPr>
          <a:xfrm>
            <a:off x="0" y="5650889"/>
            <a:ext cx="12192000" cy="1207111"/>
          </a:xfrm>
          <a:prstGeom prst="rect">
            <a:avLst/>
          </a:prstGeom>
          <a:solidFill>
            <a:srgbClr val="452007"/>
          </a:solidFill>
          <a:ln>
            <a:noFill/>
          </a:ln>
          <a:effectLst>
            <a:outerShdw blurRad="622300" dist="114300" dir="16200000" rotWithShape="0">
              <a:schemeClr val="bg1">
                <a:lumMod val="6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14" name="그룹 13">
            <a:extLst>
              <a:ext uri="{FF2B5EF4-FFF2-40B4-BE49-F238E27FC236}">
                <a16:creationId xmlns:a16="http://schemas.microsoft.com/office/drawing/2014/main" id="{D015D3E8-9462-4B49-B860-8A84DC6ED550}"/>
              </a:ext>
            </a:extLst>
          </p:cNvPr>
          <p:cNvGrpSpPr/>
          <p:nvPr/>
        </p:nvGrpSpPr>
        <p:grpSpPr>
          <a:xfrm>
            <a:off x="-209216" y="669314"/>
            <a:ext cx="5114590" cy="5255236"/>
            <a:chOff x="283319" y="234644"/>
            <a:chExt cx="4936382" cy="5255236"/>
          </a:xfrm>
        </p:grpSpPr>
        <p:sp>
          <p:nvSpPr>
            <p:cNvPr id="6" name="이등변 삼각형 5">
              <a:extLst>
                <a:ext uri="{FF2B5EF4-FFF2-40B4-BE49-F238E27FC236}">
                  <a16:creationId xmlns:a16="http://schemas.microsoft.com/office/drawing/2014/main" id="{967B310C-BBC7-47AD-A53C-0248913DE3F4}"/>
                </a:ext>
              </a:extLst>
            </p:cNvPr>
            <p:cNvSpPr/>
            <p:nvPr/>
          </p:nvSpPr>
          <p:spPr>
            <a:xfrm>
              <a:off x="283319" y="234644"/>
              <a:ext cx="2951172" cy="5255236"/>
            </a:xfrm>
            <a:prstGeom prst="triangle">
              <a:avLst>
                <a:gd name="adj" fmla="val 35543"/>
              </a:avLst>
            </a:prstGeom>
            <a:solidFill>
              <a:schemeClr val="tx1">
                <a:alpha val="37000"/>
              </a:schemeClr>
            </a:solidFill>
            <a:ln>
              <a:noFill/>
            </a:ln>
            <a:effectLst>
              <a:outerShdw dist="50800" dir="5400000" algn="ctr" rotWithShape="0">
                <a:srgbClr val="000000">
                  <a:alpha val="43137"/>
                </a:srgbClr>
              </a:outerShdw>
              <a:softEdge rad="2286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5" name="직사각형 4">
              <a:extLst>
                <a:ext uri="{FF2B5EF4-FFF2-40B4-BE49-F238E27FC236}">
                  <a16:creationId xmlns:a16="http://schemas.microsoft.com/office/drawing/2014/main" id="{8A8B32F6-EA66-4F2A-A4DD-94DF0503F712}"/>
                </a:ext>
              </a:extLst>
            </p:cNvPr>
            <p:cNvSpPr/>
            <p:nvPr/>
          </p:nvSpPr>
          <p:spPr>
            <a:xfrm>
              <a:off x="1543050" y="234644"/>
              <a:ext cx="3676651" cy="497205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pic>
          <p:nvPicPr>
            <p:cNvPr id="8" name="그림 7">
              <a:extLst>
                <a:ext uri="{FF2B5EF4-FFF2-40B4-BE49-F238E27FC236}">
                  <a16:creationId xmlns:a16="http://schemas.microsoft.com/office/drawing/2014/main" id="{B0BD57C2-3087-4C81-A6E3-567C983FAF7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58905" y="857248"/>
              <a:ext cx="3286126" cy="4038601"/>
            </a:xfrm>
            <a:prstGeom prst="rect">
              <a:avLst/>
            </a:prstGeom>
            <a:ln w="79375">
              <a:solidFill>
                <a:schemeClr val="tx1"/>
              </a:solidFill>
            </a:ln>
          </p:spPr>
        </p:pic>
      </p:grpSp>
      <p:sp>
        <p:nvSpPr>
          <p:cNvPr id="9" name="직사각형 8">
            <a:extLst>
              <a:ext uri="{FF2B5EF4-FFF2-40B4-BE49-F238E27FC236}">
                <a16:creationId xmlns:a16="http://schemas.microsoft.com/office/drawing/2014/main" id="{88447FF1-B701-4602-A52F-030AC8196BFB}"/>
              </a:ext>
            </a:extLst>
          </p:cNvPr>
          <p:cNvSpPr/>
          <p:nvPr/>
        </p:nvSpPr>
        <p:spPr>
          <a:xfrm>
            <a:off x="5038725" y="1986437"/>
            <a:ext cx="6762749" cy="31051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5500" b="1" dirty="0">
                <a:solidFill>
                  <a:schemeClr val="bg1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2022</a:t>
            </a:r>
            <a:r>
              <a:rPr lang="ko-KR" altLang="en-US" sz="5500" b="1" dirty="0">
                <a:solidFill>
                  <a:schemeClr val="bg1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년 제</a:t>
            </a:r>
            <a:r>
              <a:rPr lang="en-US" altLang="ko-KR" sz="5500" b="1" dirty="0">
                <a:solidFill>
                  <a:schemeClr val="bg1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49</a:t>
            </a:r>
            <a:r>
              <a:rPr lang="ko-KR" altLang="en-US" sz="5500" b="1" dirty="0">
                <a:solidFill>
                  <a:schemeClr val="bg1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차  </a:t>
            </a:r>
            <a:endParaRPr lang="en-US" altLang="ko-KR" sz="5500" b="1" dirty="0">
              <a:solidFill>
                <a:schemeClr val="bg1"/>
              </a:solidFill>
              <a:latin typeface="바탕체" panose="02030609000101010101" pitchFamily="17" charset="-127"/>
              <a:ea typeface="바탕체" panose="02030609000101010101" pitchFamily="17" charset="-127"/>
            </a:endParaRPr>
          </a:p>
          <a:p>
            <a:pPr algn="ctr"/>
            <a:endParaRPr lang="en-US" altLang="ko-KR" sz="1500" b="1" dirty="0">
              <a:solidFill>
                <a:schemeClr val="bg1"/>
              </a:solidFill>
              <a:latin typeface="바탕체" panose="02030609000101010101" pitchFamily="17" charset="-127"/>
              <a:ea typeface="바탕체" panose="02030609000101010101" pitchFamily="17" charset="-127"/>
            </a:endParaRPr>
          </a:p>
          <a:p>
            <a:pPr algn="ctr"/>
            <a:r>
              <a:rPr lang="ko-KR" altLang="en-US" sz="5200" b="1" dirty="0">
                <a:solidFill>
                  <a:schemeClr val="bg1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추계학술대회</a:t>
            </a:r>
          </a:p>
        </p:txBody>
      </p:sp>
      <p:cxnSp>
        <p:nvCxnSpPr>
          <p:cNvPr id="21" name="직선 연결선 20">
            <a:extLst>
              <a:ext uri="{FF2B5EF4-FFF2-40B4-BE49-F238E27FC236}">
                <a16:creationId xmlns:a16="http://schemas.microsoft.com/office/drawing/2014/main" id="{0B233608-CFD4-4975-BB94-38525C1F4563}"/>
              </a:ext>
            </a:extLst>
          </p:cNvPr>
          <p:cNvCxnSpPr>
            <a:cxnSpLocks/>
          </p:cNvCxnSpPr>
          <p:nvPr/>
        </p:nvCxnSpPr>
        <p:spPr>
          <a:xfrm>
            <a:off x="5229224" y="4768544"/>
            <a:ext cx="6657976" cy="0"/>
          </a:xfrm>
          <a:prstGeom prst="line">
            <a:avLst/>
          </a:prstGeom>
          <a:ln w="63500" cmpd="thickThin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직사각형 1">
            <a:extLst>
              <a:ext uri="{FF2B5EF4-FFF2-40B4-BE49-F238E27FC236}">
                <a16:creationId xmlns:a16="http://schemas.microsoft.com/office/drawing/2014/main" id="{6F91936C-4CF3-4EEA-AE5D-535EA0849D23}"/>
              </a:ext>
            </a:extLst>
          </p:cNvPr>
          <p:cNvSpPr/>
          <p:nvPr/>
        </p:nvSpPr>
        <p:spPr>
          <a:xfrm>
            <a:off x="5472112" y="1252654"/>
            <a:ext cx="5895974" cy="8572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ko-KR" altLang="en-US" sz="5500" b="1" dirty="0">
                <a:solidFill>
                  <a:srgbClr val="FFFF00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한국외식경영학회</a:t>
            </a:r>
          </a:p>
        </p:txBody>
      </p:sp>
      <p:cxnSp>
        <p:nvCxnSpPr>
          <p:cNvPr id="15" name="직선 연결선 14">
            <a:extLst>
              <a:ext uri="{FF2B5EF4-FFF2-40B4-BE49-F238E27FC236}">
                <a16:creationId xmlns:a16="http://schemas.microsoft.com/office/drawing/2014/main" id="{049724E0-E50E-4290-A58B-0AC8E73C879F}"/>
              </a:ext>
            </a:extLst>
          </p:cNvPr>
          <p:cNvCxnSpPr>
            <a:cxnSpLocks/>
          </p:cNvCxnSpPr>
          <p:nvPr/>
        </p:nvCxnSpPr>
        <p:spPr>
          <a:xfrm>
            <a:off x="5229224" y="2292044"/>
            <a:ext cx="6657976" cy="0"/>
          </a:xfrm>
          <a:prstGeom prst="line">
            <a:avLst/>
          </a:prstGeom>
          <a:ln w="63500" cmpd="thickThin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69762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126892"/>
            <a:ext cx="9906000" cy="6604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5466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126892"/>
            <a:ext cx="9906000" cy="6604216"/>
          </a:xfrm>
          <a:prstGeom prst="rect">
            <a:avLst/>
          </a:prstGeom>
        </p:spPr>
      </p:pic>
      <p:pic>
        <p:nvPicPr>
          <p:cNvPr id="4" name="1. 국기에_대한_경례(맹세문_성인남자)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851525" y="3184525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0002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482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68367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126892"/>
            <a:ext cx="9906000" cy="6604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21131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사각형: 둥근 모서리 2">
            <a:extLst>
              <a:ext uri="{FF2B5EF4-FFF2-40B4-BE49-F238E27FC236}">
                <a16:creationId xmlns:a16="http://schemas.microsoft.com/office/drawing/2014/main" id="{55EB3E70-F986-4AFE-9F40-FC00C900376D}"/>
              </a:ext>
            </a:extLst>
          </p:cNvPr>
          <p:cNvSpPr/>
          <p:nvPr/>
        </p:nvSpPr>
        <p:spPr>
          <a:xfrm>
            <a:off x="247650" y="428625"/>
            <a:ext cx="11810999" cy="5943599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600" b="1" dirty="0">
                <a:solidFill>
                  <a:schemeClr val="tx1"/>
                </a:solidFill>
                <a:latin typeface="+mj-ea"/>
                <a:ea typeface="+mj-ea"/>
              </a:rPr>
              <a:t>개 회 사</a:t>
            </a:r>
            <a:r>
              <a:rPr lang="en-US" altLang="ko-KR" sz="10600" b="1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</a:p>
          <a:p>
            <a:pPr algn="ctr"/>
            <a:endParaRPr lang="en-US" altLang="ko-KR" sz="3800" b="1" dirty="0">
              <a:solidFill>
                <a:schemeClr val="tx1"/>
              </a:solidFill>
              <a:latin typeface="+mj-ea"/>
              <a:ea typeface="+mj-ea"/>
            </a:endParaRPr>
          </a:p>
          <a:p>
            <a:pPr algn="ctr"/>
            <a:r>
              <a:rPr lang="ko-KR" altLang="en-US" sz="5600" dirty="0">
                <a:solidFill>
                  <a:schemeClr val="tx1"/>
                </a:solidFill>
                <a:latin typeface="+mj-ea"/>
                <a:ea typeface="+mj-ea"/>
              </a:rPr>
              <a:t>한국외식경영학회 회장 </a:t>
            </a:r>
            <a:r>
              <a:rPr lang="ko-KR" altLang="en-US" sz="8000" b="1" dirty="0">
                <a:solidFill>
                  <a:schemeClr val="tx1"/>
                </a:solidFill>
                <a:latin typeface="+mj-ea"/>
                <a:ea typeface="+mj-ea"/>
              </a:rPr>
              <a:t>문성식</a:t>
            </a:r>
            <a:endParaRPr lang="ko-KR" altLang="en-US" sz="80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7887875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사각형: 둥근 모서리 2">
            <a:extLst>
              <a:ext uri="{FF2B5EF4-FFF2-40B4-BE49-F238E27FC236}">
                <a16:creationId xmlns:a16="http://schemas.microsoft.com/office/drawing/2014/main" id="{55EB3E70-F986-4AFE-9F40-FC00C900376D}"/>
              </a:ext>
            </a:extLst>
          </p:cNvPr>
          <p:cNvSpPr/>
          <p:nvPr/>
        </p:nvSpPr>
        <p:spPr>
          <a:xfrm>
            <a:off x="247651" y="428625"/>
            <a:ext cx="11706224" cy="5943599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600" b="1" dirty="0">
                <a:solidFill>
                  <a:schemeClr val="tx1"/>
                </a:solidFill>
                <a:latin typeface="+mj-ea"/>
                <a:ea typeface="+mj-ea"/>
              </a:rPr>
              <a:t>축 사</a:t>
            </a:r>
            <a:endParaRPr lang="en-US" altLang="ko-KR" sz="10600" b="1" dirty="0">
              <a:solidFill>
                <a:schemeClr val="tx1"/>
              </a:solidFill>
              <a:latin typeface="+mj-ea"/>
              <a:ea typeface="+mj-ea"/>
            </a:endParaRPr>
          </a:p>
          <a:p>
            <a:pPr algn="ctr"/>
            <a:endParaRPr lang="en-US" altLang="ko-KR" sz="2800" b="1" dirty="0">
              <a:solidFill>
                <a:schemeClr val="tx1"/>
              </a:solidFill>
              <a:latin typeface="+mj-ea"/>
              <a:ea typeface="+mj-ea"/>
            </a:endParaRPr>
          </a:p>
          <a:p>
            <a:pPr algn="ctr"/>
            <a:r>
              <a:rPr lang="ko-KR" altLang="en-US" sz="5000" dirty="0">
                <a:solidFill>
                  <a:schemeClr val="tx1"/>
                </a:solidFill>
                <a:latin typeface="+mj-ea"/>
                <a:ea typeface="+mj-ea"/>
              </a:rPr>
              <a:t>농림축산식품부 외식산업진흥과 과장</a:t>
            </a:r>
            <a:endParaRPr lang="en-US" altLang="ko-KR" sz="5000" dirty="0">
              <a:solidFill>
                <a:schemeClr val="tx1"/>
              </a:solidFill>
              <a:latin typeface="+mj-ea"/>
              <a:ea typeface="+mj-ea"/>
            </a:endParaRPr>
          </a:p>
          <a:p>
            <a:pPr algn="ctr"/>
            <a:endParaRPr lang="en-US" altLang="ko-KR" sz="2800" b="1" dirty="0">
              <a:solidFill>
                <a:schemeClr val="tx1"/>
              </a:solidFill>
              <a:latin typeface="+mj-ea"/>
              <a:ea typeface="+mj-ea"/>
            </a:endParaRPr>
          </a:p>
          <a:p>
            <a:pPr algn="ctr"/>
            <a:r>
              <a:rPr lang="ko-KR" altLang="en-US" sz="7600" b="1" dirty="0">
                <a:solidFill>
                  <a:schemeClr val="tx1"/>
                </a:solidFill>
                <a:latin typeface="+mj-ea"/>
                <a:ea typeface="+mj-ea"/>
              </a:rPr>
              <a:t>문 지 인</a:t>
            </a:r>
            <a:endParaRPr lang="ko-KR" altLang="en-US" sz="76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6447561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사각형: 둥근 모서리 6">
            <a:extLst>
              <a:ext uri="{FF2B5EF4-FFF2-40B4-BE49-F238E27FC236}">
                <a16:creationId xmlns:a16="http://schemas.microsoft.com/office/drawing/2014/main" id="{C00C067F-6CD3-4AE6-9416-9103FB19BD8E}"/>
              </a:ext>
            </a:extLst>
          </p:cNvPr>
          <p:cNvSpPr/>
          <p:nvPr/>
        </p:nvSpPr>
        <p:spPr>
          <a:xfrm>
            <a:off x="247651" y="428625"/>
            <a:ext cx="11706224" cy="5943599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600" b="1" dirty="0">
                <a:solidFill>
                  <a:schemeClr val="tx1"/>
                </a:solidFill>
                <a:latin typeface="+mj-ea"/>
                <a:ea typeface="+mj-ea"/>
              </a:rPr>
              <a:t>축 사</a:t>
            </a:r>
            <a:endParaRPr lang="en-US" altLang="ko-KR" sz="10600" b="1" dirty="0">
              <a:solidFill>
                <a:schemeClr val="tx1"/>
              </a:solidFill>
              <a:latin typeface="+mj-ea"/>
              <a:ea typeface="+mj-ea"/>
            </a:endParaRPr>
          </a:p>
          <a:p>
            <a:pPr algn="ctr"/>
            <a:endParaRPr lang="en-US" altLang="ko-KR" sz="2800" b="1" dirty="0">
              <a:solidFill>
                <a:schemeClr val="tx1"/>
              </a:solidFill>
              <a:latin typeface="+mj-ea"/>
              <a:ea typeface="+mj-ea"/>
            </a:endParaRPr>
          </a:p>
          <a:p>
            <a:pPr algn="ctr"/>
            <a:r>
              <a:rPr lang="ko-KR" altLang="en-US" sz="5600" dirty="0">
                <a:solidFill>
                  <a:schemeClr val="tx1"/>
                </a:solidFill>
                <a:latin typeface="+mj-ea"/>
              </a:rPr>
              <a:t>한국외식경영학회 고문 </a:t>
            </a:r>
            <a:r>
              <a:rPr lang="ko-KR" altLang="en-US" sz="8000" b="1" dirty="0">
                <a:solidFill>
                  <a:schemeClr val="tx1"/>
                </a:solidFill>
                <a:latin typeface="+mj-ea"/>
              </a:rPr>
              <a:t>진양호</a:t>
            </a:r>
            <a:endParaRPr lang="ko-KR" altLang="en-US" sz="8000" dirty="0"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8273200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사각형: 둥근 모서리 6">
            <a:extLst>
              <a:ext uri="{FF2B5EF4-FFF2-40B4-BE49-F238E27FC236}">
                <a16:creationId xmlns:a16="http://schemas.microsoft.com/office/drawing/2014/main" id="{C00C067F-6CD3-4AE6-9416-9103FB19BD8E}"/>
              </a:ext>
            </a:extLst>
          </p:cNvPr>
          <p:cNvSpPr/>
          <p:nvPr/>
        </p:nvSpPr>
        <p:spPr>
          <a:xfrm>
            <a:off x="247651" y="428625"/>
            <a:ext cx="11706224" cy="5943599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600" b="1" dirty="0">
                <a:solidFill>
                  <a:schemeClr val="tx1"/>
                </a:solidFill>
                <a:latin typeface="+mj-ea"/>
                <a:ea typeface="+mj-ea"/>
              </a:rPr>
              <a:t>내 빈 소 개</a:t>
            </a:r>
            <a:endParaRPr lang="en-US" altLang="ko-KR" sz="2800" b="1" dirty="0">
              <a:solidFill>
                <a:schemeClr val="tx1"/>
              </a:solidFill>
              <a:latin typeface="+mj-ea"/>
              <a:ea typeface="+mj-ea"/>
            </a:endParaRPr>
          </a:p>
          <a:p>
            <a:pPr algn="ctr"/>
            <a:r>
              <a:rPr lang="ko-KR" altLang="en-US" sz="5600" dirty="0">
                <a:solidFill>
                  <a:schemeClr val="tx1"/>
                </a:solidFill>
                <a:latin typeface="+mj-ea"/>
              </a:rPr>
              <a:t>한국외식경영학회 고문 </a:t>
            </a:r>
            <a:r>
              <a:rPr lang="ko-KR" altLang="en-US" sz="8000" b="1" dirty="0" err="1">
                <a:solidFill>
                  <a:schemeClr val="tx1"/>
                </a:solidFill>
                <a:latin typeface="+mj-ea"/>
              </a:rPr>
              <a:t>박대섭</a:t>
            </a:r>
            <a:endParaRPr lang="ko-KR" altLang="en-US" sz="8000" dirty="0"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3979206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사각형: 둥근 모서리 2">
            <a:extLst>
              <a:ext uri="{FF2B5EF4-FFF2-40B4-BE49-F238E27FC236}">
                <a16:creationId xmlns:a16="http://schemas.microsoft.com/office/drawing/2014/main" id="{55EB3E70-F986-4AFE-9F40-FC00C900376D}"/>
              </a:ext>
            </a:extLst>
          </p:cNvPr>
          <p:cNvSpPr/>
          <p:nvPr/>
        </p:nvSpPr>
        <p:spPr>
          <a:xfrm>
            <a:off x="247651" y="428625"/>
            <a:ext cx="11706224" cy="5943599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7500" b="1" dirty="0">
                <a:solidFill>
                  <a:schemeClr val="tx1"/>
                </a:solidFill>
                <a:latin typeface="+mj-ea"/>
                <a:ea typeface="+mj-ea"/>
              </a:rPr>
              <a:t>한국외식경영대상 낭독</a:t>
            </a:r>
            <a:endParaRPr lang="en-US" altLang="ko-KR" sz="7500" b="1" dirty="0">
              <a:solidFill>
                <a:schemeClr val="tx1"/>
              </a:solidFill>
              <a:latin typeface="+mj-ea"/>
              <a:ea typeface="+mj-ea"/>
            </a:endParaRPr>
          </a:p>
          <a:p>
            <a:pPr algn="ctr"/>
            <a:endParaRPr lang="en-US" altLang="ko-KR" sz="3800" b="1" dirty="0">
              <a:solidFill>
                <a:schemeClr val="tx1"/>
              </a:solidFill>
              <a:latin typeface="+mj-ea"/>
              <a:ea typeface="+mj-ea"/>
            </a:endParaRPr>
          </a:p>
          <a:p>
            <a:pPr algn="ctr"/>
            <a:r>
              <a:rPr lang="ko-KR" altLang="en-US" sz="5600" dirty="0">
                <a:solidFill>
                  <a:schemeClr val="tx1"/>
                </a:solidFill>
                <a:latin typeface="+mj-ea"/>
                <a:ea typeface="+mj-ea"/>
              </a:rPr>
              <a:t>포상위원장</a:t>
            </a:r>
            <a:r>
              <a:rPr lang="ko-KR" altLang="en-US" sz="5600" b="1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7600" b="1" dirty="0">
                <a:solidFill>
                  <a:schemeClr val="tx1"/>
                </a:solidFill>
                <a:latin typeface="+mj-ea"/>
                <a:ea typeface="+mj-ea"/>
              </a:rPr>
              <a:t>강경남</a:t>
            </a:r>
            <a:endParaRPr lang="ko-KR" altLang="en-US" sz="76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4366519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사각형: 둥근 모서리 2">
            <a:extLst>
              <a:ext uri="{FF2B5EF4-FFF2-40B4-BE49-F238E27FC236}">
                <a16:creationId xmlns:a16="http://schemas.microsoft.com/office/drawing/2014/main" id="{55EB3E70-F986-4AFE-9F40-FC00C900376D}"/>
              </a:ext>
            </a:extLst>
          </p:cNvPr>
          <p:cNvSpPr/>
          <p:nvPr/>
        </p:nvSpPr>
        <p:spPr>
          <a:xfrm>
            <a:off x="247651" y="428625"/>
            <a:ext cx="11706224" cy="5943599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600" b="1" dirty="0">
                <a:solidFill>
                  <a:schemeClr val="tx1"/>
                </a:solidFill>
                <a:latin typeface="+mj-ea"/>
                <a:ea typeface="+mj-ea"/>
              </a:rPr>
              <a:t>시 상 식</a:t>
            </a:r>
            <a:endParaRPr lang="en-US" altLang="ko-KR" sz="10600" b="1" dirty="0">
              <a:solidFill>
                <a:schemeClr val="tx1"/>
              </a:solidFill>
              <a:latin typeface="+mj-ea"/>
              <a:ea typeface="+mj-ea"/>
            </a:endParaRPr>
          </a:p>
          <a:p>
            <a:pPr algn="ctr"/>
            <a:endParaRPr lang="en-US" altLang="ko-KR" sz="3600" b="1" dirty="0">
              <a:solidFill>
                <a:schemeClr val="tx1"/>
              </a:solidFill>
              <a:latin typeface="+mj-ea"/>
              <a:ea typeface="+mj-ea"/>
            </a:endParaRPr>
          </a:p>
          <a:p>
            <a:pPr algn="ctr"/>
            <a:r>
              <a:rPr lang="en-US" altLang="ko-KR" sz="7000" b="1" dirty="0">
                <a:solidFill>
                  <a:schemeClr val="tx1"/>
                </a:solidFill>
                <a:latin typeface="+mj-ea"/>
                <a:ea typeface="+mj-ea"/>
              </a:rPr>
              <a:t>- </a:t>
            </a:r>
            <a:r>
              <a:rPr lang="ko-KR" altLang="en-US" sz="7000" b="1" dirty="0">
                <a:solidFill>
                  <a:schemeClr val="tx1"/>
                </a:solidFill>
                <a:latin typeface="+mj-ea"/>
                <a:ea typeface="+mj-ea"/>
              </a:rPr>
              <a:t>한국외식경영대상 </a:t>
            </a:r>
            <a:r>
              <a:rPr lang="en-US" altLang="ko-KR" sz="7000" b="1" dirty="0">
                <a:solidFill>
                  <a:schemeClr val="tx1"/>
                </a:solidFill>
                <a:latin typeface="+mj-ea"/>
                <a:ea typeface="+mj-ea"/>
              </a:rPr>
              <a:t>-</a:t>
            </a:r>
          </a:p>
        </p:txBody>
      </p:sp>
    </p:spTree>
    <p:extLst>
      <p:ext uri="{BB962C8B-B14F-4D97-AF65-F5344CB8AC3E}">
        <p14:creationId xmlns:p14="http://schemas.microsoft.com/office/powerpoint/2010/main" val="841328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사각형: 둥근 모서리 2">
            <a:extLst>
              <a:ext uri="{FF2B5EF4-FFF2-40B4-BE49-F238E27FC236}">
                <a16:creationId xmlns:a16="http://schemas.microsoft.com/office/drawing/2014/main" id="{55EB3E70-F986-4AFE-9F40-FC00C900376D}"/>
              </a:ext>
            </a:extLst>
          </p:cNvPr>
          <p:cNvSpPr/>
          <p:nvPr/>
        </p:nvSpPr>
        <p:spPr>
          <a:xfrm>
            <a:off x="247651" y="428625"/>
            <a:ext cx="11706224" cy="5943599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600" b="1" dirty="0">
                <a:solidFill>
                  <a:schemeClr val="tx1"/>
                </a:solidFill>
                <a:latin typeface="+mj-ea"/>
                <a:ea typeface="+mj-ea"/>
              </a:rPr>
              <a:t>시 상 식</a:t>
            </a:r>
            <a:endParaRPr lang="en-US" altLang="ko-KR" sz="10600" b="1" dirty="0">
              <a:solidFill>
                <a:schemeClr val="tx1"/>
              </a:solidFill>
              <a:latin typeface="+mj-ea"/>
              <a:ea typeface="+mj-ea"/>
            </a:endParaRPr>
          </a:p>
          <a:p>
            <a:pPr algn="ctr"/>
            <a:endParaRPr lang="en-US" altLang="ko-KR" sz="3600" b="1" dirty="0">
              <a:solidFill>
                <a:schemeClr val="tx1"/>
              </a:solidFill>
              <a:latin typeface="+mj-ea"/>
              <a:ea typeface="+mj-ea"/>
            </a:endParaRPr>
          </a:p>
          <a:p>
            <a:pPr algn="ctr"/>
            <a:r>
              <a:rPr lang="en-US" altLang="ko-KR" sz="7600" b="1" dirty="0">
                <a:solidFill>
                  <a:schemeClr val="tx1"/>
                </a:solidFill>
                <a:latin typeface="+mj-ea"/>
                <a:ea typeface="+mj-ea"/>
              </a:rPr>
              <a:t>- </a:t>
            </a:r>
            <a:r>
              <a:rPr lang="ko-KR" altLang="en-US" sz="7600" b="1" dirty="0">
                <a:solidFill>
                  <a:schemeClr val="tx1"/>
                </a:solidFill>
                <a:latin typeface="+mj-ea"/>
                <a:ea typeface="+mj-ea"/>
              </a:rPr>
              <a:t>감 사 장 </a:t>
            </a:r>
            <a:r>
              <a:rPr lang="en-US" altLang="ko-KR" sz="7600" b="1" dirty="0">
                <a:solidFill>
                  <a:schemeClr val="tx1"/>
                </a:solidFill>
                <a:latin typeface="+mj-ea"/>
                <a:ea typeface="+mj-ea"/>
              </a:rPr>
              <a:t>-</a:t>
            </a:r>
          </a:p>
        </p:txBody>
      </p:sp>
    </p:spTree>
    <p:extLst>
      <p:ext uri="{BB962C8B-B14F-4D97-AF65-F5344CB8AC3E}">
        <p14:creationId xmlns:p14="http://schemas.microsoft.com/office/powerpoint/2010/main" val="834821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>
            <a:extLst>
              <a:ext uri="{FF2B5EF4-FFF2-40B4-BE49-F238E27FC236}">
                <a16:creationId xmlns:a16="http://schemas.microsoft.com/office/drawing/2014/main" id="{50BCEB3D-06D8-434A-BD10-C1EB22E11BD0}"/>
              </a:ext>
            </a:extLst>
          </p:cNvPr>
          <p:cNvGrpSpPr/>
          <p:nvPr/>
        </p:nvGrpSpPr>
        <p:grpSpPr>
          <a:xfrm>
            <a:off x="447677" y="100012"/>
            <a:ext cx="5095874" cy="6657975"/>
            <a:chOff x="314327" y="85725"/>
            <a:chExt cx="5095874" cy="6657975"/>
          </a:xfrm>
        </p:grpSpPr>
        <p:sp>
          <p:nvSpPr>
            <p:cNvPr id="5" name="직사각형 4">
              <a:extLst>
                <a:ext uri="{FF2B5EF4-FFF2-40B4-BE49-F238E27FC236}">
                  <a16:creationId xmlns:a16="http://schemas.microsoft.com/office/drawing/2014/main" id="{6DA47A59-6DA9-40DE-BB2C-22978F0555A3}"/>
                </a:ext>
              </a:extLst>
            </p:cNvPr>
            <p:cNvSpPr/>
            <p:nvPr/>
          </p:nvSpPr>
          <p:spPr>
            <a:xfrm>
              <a:off x="314327" y="85725"/>
              <a:ext cx="5095874" cy="66579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pic>
          <p:nvPicPr>
            <p:cNvPr id="4" name="그림 3">
              <a:extLst>
                <a:ext uri="{FF2B5EF4-FFF2-40B4-BE49-F238E27FC236}">
                  <a16:creationId xmlns:a16="http://schemas.microsoft.com/office/drawing/2014/main" id="{30F8C063-A3D9-4952-9BF4-D260F193AB5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5699" y="267649"/>
              <a:ext cx="4593129" cy="6322701"/>
            </a:xfrm>
            <a:prstGeom prst="rect">
              <a:avLst/>
            </a:prstGeom>
          </p:spPr>
        </p:pic>
      </p:grpSp>
      <p:sp>
        <p:nvSpPr>
          <p:cNvPr id="6" name="직사각형 5">
            <a:extLst>
              <a:ext uri="{FF2B5EF4-FFF2-40B4-BE49-F238E27FC236}">
                <a16:creationId xmlns:a16="http://schemas.microsoft.com/office/drawing/2014/main" id="{E83A9E06-23C8-42DC-A811-36795F99C528}"/>
              </a:ext>
            </a:extLst>
          </p:cNvPr>
          <p:cNvSpPr/>
          <p:nvPr/>
        </p:nvSpPr>
        <p:spPr>
          <a:xfrm>
            <a:off x="5794923" y="200025"/>
            <a:ext cx="6120851" cy="6404612"/>
          </a:xfrm>
          <a:prstGeom prst="rect">
            <a:avLst/>
          </a:prstGeom>
          <a:solidFill>
            <a:schemeClr val="bg1"/>
          </a:solidFill>
          <a:ln w="317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6800" b="1" dirty="0">
                <a:solidFill>
                  <a:schemeClr val="tx1"/>
                </a:solidFill>
              </a:rPr>
              <a:t>연구윤리교육</a:t>
            </a:r>
            <a:endParaRPr lang="en-US" altLang="ko-KR" sz="6800" b="1" dirty="0">
              <a:solidFill>
                <a:schemeClr val="tx1"/>
              </a:solidFill>
            </a:endParaRPr>
          </a:p>
          <a:p>
            <a:pPr algn="ctr"/>
            <a:endParaRPr lang="en-US" altLang="ko-KR" sz="5000" b="1" dirty="0">
              <a:solidFill>
                <a:schemeClr val="tx1"/>
              </a:solidFill>
            </a:endParaRPr>
          </a:p>
          <a:p>
            <a:pPr algn="ctr"/>
            <a:r>
              <a:rPr lang="ko-KR" altLang="en-US" sz="3800" b="1" dirty="0">
                <a:solidFill>
                  <a:schemeClr val="tx1"/>
                </a:solidFill>
              </a:rPr>
              <a:t>대한경영학회 편집위원장</a:t>
            </a:r>
            <a:endParaRPr lang="en-US" altLang="ko-KR" sz="3800" b="1" dirty="0">
              <a:solidFill>
                <a:schemeClr val="tx1"/>
              </a:solidFill>
            </a:endParaRPr>
          </a:p>
          <a:p>
            <a:pPr algn="ctr"/>
            <a:r>
              <a:rPr lang="ko-KR" altLang="en-US" sz="3800" b="1" dirty="0">
                <a:solidFill>
                  <a:schemeClr val="tx1"/>
                </a:solidFill>
              </a:rPr>
              <a:t>숭실대학교</a:t>
            </a:r>
            <a:endParaRPr lang="en-US" altLang="ko-KR" sz="3800" b="1" dirty="0">
              <a:solidFill>
                <a:schemeClr val="tx1"/>
              </a:solidFill>
            </a:endParaRPr>
          </a:p>
          <a:p>
            <a:pPr algn="ctr"/>
            <a:endParaRPr lang="en-US" altLang="ko-KR" sz="3000" dirty="0">
              <a:solidFill>
                <a:schemeClr val="tx1"/>
              </a:solidFill>
            </a:endParaRPr>
          </a:p>
          <a:p>
            <a:pPr algn="ctr"/>
            <a:r>
              <a:rPr lang="ko-KR" altLang="en-US" sz="5600" b="1" dirty="0">
                <a:solidFill>
                  <a:schemeClr val="tx1"/>
                </a:solidFill>
              </a:rPr>
              <a:t>곽 원 준 </a:t>
            </a:r>
            <a:r>
              <a:rPr lang="ko-KR" altLang="en-US" sz="3600" b="1" dirty="0">
                <a:solidFill>
                  <a:schemeClr val="tx1"/>
                </a:solidFill>
              </a:rPr>
              <a:t>교수</a:t>
            </a:r>
            <a:endParaRPr lang="en-US" altLang="ko-KR" sz="3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1508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사각형: 둥근 모서리 2">
            <a:extLst>
              <a:ext uri="{FF2B5EF4-FFF2-40B4-BE49-F238E27FC236}">
                <a16:creationId xmlns:a16="http://schemas.microsoft.com/office/drawing/2014/main" id="{55EB3E70-F986-4AFE-9F40-FC00C900376D}"/>
              </a:ext>
            </a:extLst>
          </p:cNvPr>
          <p:cNvSpPr/>
          <p:nvPr/>
        </p:nvSpPr>
        <p:spPr>
          <a:xfrm>
            <a:off x="247651" y="428625"/>
            <a:ext cx="11706224" cy="5943599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600" b="1" dirty="0">
                <a:solidFill>
                  <a:schemeClr val="tx1"/>
                </a:solidFill>
                <a:latin typeface="+mj-ea"/>
                <a:ea typeface="+mj-ea"/>
              </a:rPr>
              <a:t>시 상 식</a:t>
            </a:r>
            <a:endParaRPr lang="en-US" altLang="ko-KR" sz="10600" b="1" dirty="0">
              <a:solidFill>
                <a:schemeClr val="tx1"/>
              </a:solidFill>
              <a:latin typeface="+mj-ea"/>
              <a:ea typeface="+mj-ea"/>
            </a:endParaRPr>
          </a:p>
          <a:p>
            <a:pPr algn="ctr"/>
            <a:endParaRPr lang="en-US" altLang="ko-KR" sz="3600" b="1" dirty="0">
              <a:solidFill>
                <a:schemeClr val="tx1"/>
              </a:solidFill>
              <a:latin typeface="+mj-ea"/>
              <a:ea typeface="+mj-ea"/>
            </a:endParaRPr>
          </a:p>
          <a:p>
            <a:pPr algn="ctr"/>
            <a:r>
              <a:rPr lang="en-US" altLang="ko-KR" sz="5300" b="1" dirty="0">
                <a:solidFill>
                  <a:schemeClr val="tx1"/>
                </a:solidFill>
                <a:latin typeface="+mj-ea"/>
                <a:ea typeface="+mj-ea"/>
              </a:rPr>
              <a:t>- </a:t>
            </a:r>
            <a:r>
              <a:rPr lang="ko-KR" altLang="en-US" sz="5300" b="1" dirty="0">
                <a:solidFill>
                  <a:schemeClr val="tx1"/>
                </a:solidFill>
                <a:latin typeface="+mj-ea"/>
                <a:ea typeface="+mj-ea"/>
              </a:rPr>
              <a:t>한국농수산식품유통공사 사장상 </a:t>
            </a:r>
            <a:r>
              <a:rPr lang="en-US" altLang="ko-KR" sz="5300" b="1" dirty="0">
                <a:solidFill>
                  <a:schemeClr val="tx1"/>
                </a:solidFill>
                <a:latin typeface="+mj-ea"/>
                <a:ea typeface="+mj-ea"/>
              </a:rPr>
              <a:t>-</a:t>
            </a:r>
          </a:p>
        </p:txBody>
      </p:sp>
    </p:spTree>
    <p:extLst>
      <p:ext uri="{BB962C8B-B14F-4D97-AF65-F5344CB8AC3E}">
        <p14:creationId xmlns:p14="http://schemas.microsoft.com/office/powerpoint/2010/main" val="146123526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사각형: 둥근 모서리 2">
            <a:extLst>
              <a:ext uri="{FF2B5EF4-FFF2-40B4-BE49-F238E27FC236}">
                <a16:creationId xmlns:a16="http://schemas.microsoft.com/office/drawing/2014/main" id="{55EB3E70-F986-4AFE-9F40-FC00C900376D}"/>
              </a:ext>
            </a:extLst>
          </p:cNvPr>
          <p:cNvSpPr/>
          <p:nvPr/>
        </p:nvSpPr>
        <p:spPr>
          <a:xfrm>
            <a:off x="247651" y="428625"/>
            <a:ext cx="11706224" cy="5943599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600" b="1" dirty="0">
                <a:solidFill>
                  <a:schemeClr val="tx1"/>
                </a:solidFill>
                <a:latin typeface="+mj-ea"/>
                <a:ea typeface="+mj-ea"/>
              </a:rPr>
              <a:t>시 상 식</a:t>
            </a:r>
            <a:endParaRPr lang="en-US" altLang="ko-KR" sz="10600" b="1" dirty="0">
              <a:solidFill>
                <a:schemeClr val="tx1"/>
              </a:solidFill>
              <a:latin typeface="+mj-ea"/>
              <a:ea typeface="+mj-ea"/>
            </a:endParaRPr>
          </a:p>
          <a:p>
            <a:pPr algn="ctr"/>
            <a:endParaRPr lang="en-US" altLang="ko-KR" sz="3600" b="1" dirty="0">
              <a:solidFill>
                <a:schemeClr val="tx1"/>
              </a:solidFill>
              <a:latin typeface="+mj-ea"/>
              <a:ea typeface="+mj-ea"/>
            </a:endParaRPr>
          </a:p>
          <a:p>
            <a:pPr algn="ctr"/>
            <a:r>
              <a:rPr lang="en-US" altLang="ko-KR" sz="7600" b="1" dirty="0">
                <a:solidFill>
                  <a:schemeClr val="tx1"/>
                </a:solidFill>
                <a:latin typeface="+mj-ea"/>
                <a:ea typeface="+mj-ea"/>
              </a:rPr>
              <a:t>- </a:t>
            </a:r>
            <a:r>
              <a:rPr lang="ko-KR" altLang="en-US" sz="7600" b="1" dirty="0">
                <a:solidFill>
                  <a:schemeClr val="tx1"/>
                </a:solidFill>
                <a:latin typeface="+mj-ea"/>
                <a:ea typeface="+mj-ea"/>
              </a:rPr>
              <a:t>공 로 상 </a:t>
            </a:r>
            <a:r>
              <a:rPr lang="en-US" altLang="ko-KR" sz="7600" b="1" dirty="0">
                <a:solidFill>
                  <a:schemeClr val="tx1"/>
                </a:solidFill>
                <a:latin typeface="+mj-ea"/>
                <a:ea typeface="+mj-ea"/>
              </a:rPr>
              <a:t>-</a:t>
            </a:r>
          </a:p>
        </p:txBody>
      </p:sp>
    </p:spTree>
    <p:extLst>
      <p:ext uri="{BB962C8B-B14F-4D97-AF65-F5344CB8AC3E}">
        <p14:creationId xmlns:p14="http://schemas.microsoft.com/office/powerpoint/2010/main" val="229891064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사각형: 둥근 모서리 2">
            <a:extLst>
              <a:ext uri="{FF2B5EF4-FFF2-40B4-BE49-F238E27FC236}">
                <a16:creationId xmlns:a16="http://schemas.microsoft.com/office/drawing/2014/main" id="{55EB3E70-F986-4AFE-9F40-FC00C900376D}"/>
              </a:ext>
            </a:extLst>
          </p:cNvPr>
          <p:cNvSpPr/>
          <p:nvPr/>
        </p:nvSpPr>
        <p:spPr>
          <a:xfrm>
            <a:off x="247651" y="428625"/>
            <a:ext cx="11706224" cy="5943599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600" b="1" dirty="0">
                <a:solidFill>
                  <a:schemeClr val="tx1"/>
                </a:solidFill>
                <a:latin typeface="+mj-ea"/>
                <a:ea typeface="+mj-ea"/>
              </a:rPr>
              <a:t>시 상 식</a:t>
            </a:r>
            <a:endParaRPr lang="en-US" altLang="ko-KR" sz="10600" b="1" dirty="0">
              <a:solidFill>
                <a:schemeClr val="tx1"/>
              </a:solidFill>
              <a:latin typeface="+mj-ea"/>
              <a:ea typeface="+mj-ea"/>
            </a:endParaRPr>
          </a:p>
          <a:p>
            <a:pPr algn="ctr"/>
            <a:endParaRPr lang="en-US" altLang="ko-KR" sz="3600" b="1" dirty="0">
              <a:solidFill>
                <a:schemeClr val="tx1"/>
              </a:solidFill>
              <a:latin typeface="+mj-ea"/>
              <a:ea typeface="+mj-ea"/>
            </a:endParaRPr>
          </a:p>
          <a:p>
            <a:pPr algn="ctr"/>
            <a:r>
              <a:rPr lang="en-US" altLang="ko-KR" sz="6000" b="1" dirty="0">
                <a:solidFill>
                  <a:schemeClr val="tx1"/>
                </a:solidFill>
                <a:latin typeface="+mj-ea"/>
                <a:ea typeface="+mj-ea"/>
              </a:rPr>
              <a:t>- </a:t>
            </a:r>
            <a:r>
              <a:rPr lang="ko-KR" altLang="en-US" sz="6000" b="1" dirty="0">
                <a:solidFill>
                  <a:schemeClr val="tx1"/>
                </a:solidFill>
                <a:latin typeface="+mj-ea"/>
                <a:ea typeface="+mj-ea"/>
              </a:rPr>
              <a:t>대학원생 논문 발표 대회 </a:t>
            </a:r>
            <a:r>
              <a:rPr lang="en-US" altLang="ko-KR" sz="6000" b="1" dirty="0">
                <a:solidFill>
                  <a:schemeClr val="tx1"/>
                </a:solidFill>
                <a:latin typeface="+mj-ea"/>
                <a:ea typeface="+mj-ea"/>
              </a:rPr>
              <a:t>-</a:t>
            </a:r>
          </a:p>
        </p:txBody>
      </p:sp>
    </p:spTree>
    <p:extLst>
      <p:ext uri="{BB962C8B-B14F-4D97-AF65-F5344CB8AC3E}">
        <p14:creationId xmlns:p14="http://schemas.microsoft.com/office/powerpoint/2010/main" val="406651076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사각형: 둥근 모서리 2">
            <a:extLst>
              <a:ext uri="{FF2B5EF4-FFF2-40B4-BE49-F238E27FC236}">
                <a16:creationId xmlns:a16="http://schemas.microsoft.com/office/drawing/2014/main" id="{55EB3E70-F986-4AFE-9F40-FC00C900376D}"/>
              </a:ext>
            </a:extLst>
          </p:cNvPr>
          <p:cNvSpPr/>
          <p:nvPr/>
        </p:nvSpPr>
        <p:spPr>
          <a:xfrm>
            <a:off x="247651" y="428625"/>
            <a:ext cx="11706224" cy="5943599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600" b="1" dirty="0">
                <a:solidFill>
                  <a:schemeClr val="tx1"/>
                </a:solidFill>
                <a:latin typeface="+mj-ea"/>
                <a:ea typeface="+mj-ea"/>
              </a:rPr>
              <a:t>시 상 식</a:t>
            </a:r>
            <a:endParaRPr lang="en-US" altLang="ko-KR" sz="10600" b="1" dirty="0">
              <a:solidFill>
                <a:schemeClr val="tx1"/>
              </a:solidFill>
              <a:latin typeface="+mj-ea"/>
              <a:ea typeface="+mj-ea"/>
            </a:endParaRPr>
          </a:p>
          <a:p>
            <a:pPr algn="ctr"/>
            <a:endParaRPr lang="en-US" altLang="ko-KR" sz="3600" b="1" dirty="0">
              <a:solidFill>
                <a:schemeClr val="tx1"/>
              </a:solidFill>
              <a:latin typeface="+mj-ea"/>
              <a:ea typeface="+mj-ea"/>
            </a:endParaRPr>
          </a:p>
          <a:p>
            <a:pPr algn="ctr"/>
            <a:r>
              <a:rPr lang="en-US" altLang="ko-KR" sz="6300" b="1" dirty="0">
                <a:solidFill>
                  <a:schemeClr val="tx1"/>
                </a:solidFill>
                <a:latin typeface="+mj-ea"/>
                <a:ea typeface="+mj-ea"/>
              </a:rPr>
              <a:t>- </a:t>
            </a:r>
            <a:r>
              <a:rPr lang="ko-KR" altLang="en-US" sz="6300" b="1" dirty="0">
                <a:solidFill>
                  <a:schemeClr val="tx1"/>
                </a:solidFill>
                <a:latin typeface="+mj-ea"/>
                <a:ea typeface="+mj-ea"/>
              </a:rPr>
              <a:t>대학생 아이디어 공모전 </a:t>
            </a:r>
            <a:r>
              <a:rPr lang="en-US" altLang="ko-KR" sz="6300" b="1" dirty="0">
                <a:solidFill>
                  <a:schemeClr val="tx1"/>
                </a:solidFill>
                <a:latin typeface="+mj-ea"/>
                <a:ea typeface="+mj-ea"/>
              </a:rPr>
              <a:t>-</a:t>
            </a:r>
          </a:p>
        </p:txBody>
      </p:sp>
    </p:spTree>
    <p:extLst>
      <p:ext uri="{BB962C8B-B14F-4D97-AF65-F5344CB8AC3E}">
        <p14:creationId xmlns:p14="http://schemas.microsoft.com/office/powerpoint/2010/main" val="137670687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사각형: 둥근 모서리 2">
            <a:extLst>
              <a:ext uri="{FF2B5EF4-FFF2-40B4-BE49-F238E27FC236}">
                <a16:creationId xmlns:a16="http://schemas.microsoft.com/office/drawing/2014/main" id="{55EB3E70-F986-4AFE-9F40-FC00C900376D}"/>
              </a:ext>
            </a:extLst>
          </p:cNvPr>
          <p:cNvSpPr/>
          <p:nvPr/>
        </p:nvSpPr>
        <p:spPr>
          <a:xfrm>
            <a:off x="247651" y="428625"/>
            <a:ext cx="11706224" cy="5943599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600" b="1" dirty="0">
                <a:solidFill>
                  <a:schemeClr val="tx1"/>
                </a:solidFill>
                <a:latin typeface="+mj-ea"/>
                <a:ea typeface="+mj-ea"/>
              </a:rPr>
              <a:t>단 체 사 진</a:t>
            </a:r>
            <a:endParaRPr lang="en-US" altLang="ko-KR" sz="63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02863973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사각형: 둥근 모서리 2">
            <a:extLst>
              <a:ext uri="{FF2B5EF4-FFF2-40B4-BE49-F238E27FC236}">
                <a16:creationId xmlns:a16="http://schemas.microsoft.com/office/drawing/2014/main" id="{55EB3E70-F986-4AFE-9F40-FC00C900376D}"/>
              </a:ext>
            </a:extLst>
          </p:cNvPr>
          <p:cNvSpPr/>
          <p:nvPr/>
        </p:nvSpPr>
        <p:spPr>
          <a:xfrm>
            <a:off x="247651" y="428625"/>
            <a:ext cx="11706224" cy="5943599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600" b="1" dirty="0">
                <a:solidFill>
                  <a:schemeClr val="tx1"/>
                </a:solidFill>
                <a:latin typeface="+mj-ea"/>
                <a:ea typeface="+mj-ea"/>
              </a:rPr>
              <a:t>기조강연 안내</a:t>
            </a:r>
            <a:endParaRPr lang="en-US" altLang="ko-KR" sz="63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403443967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:a16="http://schemas.microsoft.com/office/drawing/2014/main" id="{17E4912B-048C-428E-81D4-1DF68F027846}"/>
              </a:ext>
            </a:extLst>
          </p:cNvPr>
          <p:cNvSpPr/>
          <p:nvPr/>
        </p:nvSpPr>
        <p:spPr>
          <a:xfrm>
            <a:off x="0" y="5650889"/>
            <a:ext cx="12192000" cy="1207111"/>
          </a:xfrm>
          <a:prstGeom prst="rect">
            <a:avLst/>
          </a:prstGeom>
          <a:solidFill>
            <a:srgbClr val="452007"/>
          </a:solidFill>
          <a:ln>
            <a:noFill/>
          </a:ln>
          <a:effectLst>
            <a:outerShdw blurRad="622300" dist="114300" dir="16200000" rotWithShape="0">
              <a:schemeClr val="bg1">
                <a:lumMod val="6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14" name="그룹 13">
            <a:extLst>
              <a:ext uri="{FF2B5EF4-FFF2-40B4-BE49-F238E27FC236}">
                <a16:creationId xmlns:a16="http://schemas.microsoft.com/office/drawing/2014/main" id="{D015D3E8-9462-4B49-B860-8A84DC6ED550}"/>
              </a:ext>
            </a:extLst>
          </p:cNvPr>
          <p:cNvGrpSpPr/>
          <p:nvPr/>
        </p:nvGrpSpPr>
        <p:grpSpPr>
          <a:xfrm>
            <a:off x="-209216" y="669314"/>
            <a:ext cx="5114590" cy="5255236"/>
            <a:chOff x="283319" y="234644"/>
            <a:chExt cx="4936382" cy="5255236"/>
          </a:xfrm>
        </p:grpSpPr>
        <p:sp>
          <p:nvSpPr>
            <p:cNvPr id="6" name="이등변 삼각형 5">
              <a:extLst>
                <a:ext uri="{FF2B5EF4-FFF2-40B4-BE49-F238E27FC236}">
                  <a16:creationId xmlns:a16="http://schemas.microsoft.com/office/drawing/2014/main" id="{967B310C-BBC7-47AD-A53C-0248913DE3F4}"/>
                </a:ext>
              </a:extLst>
            </p:cNvPr>
            <p:cNvSpPr/>
            <p:nvPr/>
          </p:nvSpPr>
          <p:spPr>
            <a:xfrm>
              <a:off x="283319" y="234644"/>
              <a:ext cx="2951172" cy="5255236"/>
            </a:xfrm>
            <a:prstGeom prst="triangle">
              <a:avLst>
                <a:gd name="adj" fmla="val 35543"/>
              </a:avLst>
            </a:prstGeom>
            <a:solidFill>
              <a:schemeClr val="tx1">
                <a:alpha val="37000"/>
              </a:schemeClr>
            </a:solidFill>
            <a:ln>
              <a:noFill/>
            </a:ln>
            <a:effectLst>
              <a:outerShdw dist="50800" dir="5400000" algn="ctr" rotWithShape="0">
                <a:srgbClr val="000000">
                  <a:alpha val="43137"/>
                </a:srgbClr>
              </a:outerShdw>
              <a:softEdge rad="2286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5" name="직사각형 4">
              <a:extLst>
                <a:ext uri="{FF2B5EF4-FFF2-40B4-BE49-F238E27FC236}">
                  <a16:creationId xmlns:a16="http://schemas.microsoft.com/office/drawing/2014/main" id="{8A8B32F6-EA66-4F2A-A4DD-94DF0503F712}"/>
                </a:ext>
              </a:extLst>
            </p:cNvPr>
            <p:cNvSpPr/>
            <p:nvPr/>
          </p:nvSpPr>
          <p:spPr>
            <a:xfrm>
              <a:off x="1543050" y="234644"/>
              <a:ext cx="3676651" cy="497205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pic>
          <p:nvPicPr>
            <p:cNvPr id="8" name="그림 7">
              <a:extLst>
                <a:ext uri="{FF2B5EF4-FFF2-40B4-BE49-F238E27FC236}">
                  <a16:creationId xmlns:a16="http://schemas.microsoft.com/office/drawing/2014/main" id="{B0BD57C2-3087-4C81-A6E3-567C983FAF7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58905" y="857248"/>
              <a:ext cx="3286126" cy="4038601"/>
            </a:xfrm>
            <a:prstGeom prst="rect">
              <a:avLst/>
            </a:prstGeom>
            <a:ln w="79375">
              <a:solidFill>
                <a:schemeClr val="tx1"/>
              </a:solidFill>
            </a:ln>
          </p:spPr>
        </p:pic>
      </p:grpSp>
      <p:sp>
        <p:nvSpPr>
          <p:cNvPr id="9" name="직사각형 8">
            <a:extLst>
              <a:ext uri="{FF2B5EF4-FFF2-40B4-BE49-F238E27FC236}">
                <a16:creationId xmlns:a16="http://schemas.microsoft.com/office/drawing/2014/main" id="{88447FF1-B701-4602-A52F-030AC8196BFB}"/>
              </a:ext>
            </a:extLst>
          </p:cNvPr>
          <p:cNvSpPr/>
          <p:nvPr/>
        </p:nvSpPr>
        <p:spPr>
          <a:xfrm>
            <a:off x="5038725" y="1986437"/>
            <a:ext cx="6762749" cy="31051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5500" b="1" dirty="0">
                <a:solidFill>
                  <a:schemeClr val="bg1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2022</a:t>
            </a:r>
            <a:r>
              <a:rPr lang="ko-KR" altLang="en-US" sz="5500" b="1" dirty="0">
                <a:solidFill>
                  <a:schemeClr val="bg1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년 제</a:t>
            </a:r>
            <a:r>
              <a:rPr lang="en-US" altLang="ko-KR" sz="5500" b="1" dirty="0">
                <a:solidFill>
                  <a:schemeClr val="bg1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49</a:t>
            </a:r>
            <a:r>
              <a:rPr lang="ko-KR" altLang="en-US" sz="5500" b="1" dirty="0">
                <a:solidFill>
                  <a:schemeClr val="bg1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차  </a:t>
            </a:r>
            <a:endParaRPr lang="en-US" altLang="ko-KR" sz="5500" b="1" dirty="0">
              <a:solidFill>
                <a:schemeClr val="bg1"/>
              </a:solidFill>
              <a:latin typeface="바탕체" panose="02030609000101010101" pitchFamily="17" charset="-127"/>
              <a:ea typeface="바탕체" panose="02030609000101010101" pitchFamily="17" charset="-127"/>
            </a:endParaRPr>
          </a:p>
          <a:p>
            <a:pPr algn="ctr"/>
            <a:endParaRPr lang="en-US" altLang="ko-KR" sz="1500" b="1" dirty="0">
              <a:solidFill>
                <a:schemeClr val="bg1"/>
              </a:solidFill>
              <a:latin typeface="바탕체" panose="02030609000101010101" pitchFamily="17" charset="-127"/>
              <a:ea typeface="바탕체" panose="02030609000101010101" pitchFamily="17" charset="-127"/>
            </a:endParaRPr>
          </a:p>
          <a:p>
            <a:pPr algn="ctr"/>
            <a:r>
              <a:rPr lang="ko-KR" altLang="en-US" sz="5200" b="1" dirty="0">
                <a:solidFill>
                  <a:schemeClr val="bg1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추계학술대회</a:t>
            </a:r>
          </a:p>
        </p:txBody>
      </p:sp>
      <p:cxnSp>
        <p:nvCxnSpPr>
          <p:cNvPr id="21" name="직선 연결선 20">
            <a:extLst>
              <a:ext uri="{FF2B5EF4-FFF2-40B4-BE49-F238E27FC236}">
                <a16:creationId xmlns:a16="http://schemas.microsoft.com/office/drawing/2014/main" id="{0B233608-CFD4-4975-BB94-38525C1F4563}"/>
              </a:ext>
            </a:extLst>
          </p:cNvPr>
          <p:cNvCxnSpPr>
            <a:cxnSpLocks/>
          </p:cNvCxnSpPr>
          <p:nvPr/>
        </p:nvCxnSpPr>
        <p:spPr>
          <a:xfrm>
            <a:off x="5229224" y="4768544"/>
            <a:ext cx="6657976" cy="0"/>
          </a:xfrm>
          <a:prstGeom prst="line">
            <a:avLst/>
          </a:prstGeom>
          <a:ln w="63500" cmpd="thickThin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직사각형 1">
            <a:extLst>
              <a:ext uri="{FF2B5EF4-FFF2-40B4-BE49-F238E27FC236}">
                <a16:creationId xmlns:a16="http://schemas.microsoft.com/office/drawing/2014/main" id="{6F91936C-4CF3-4EEA-AE5D-535EA0849D23}"/>
              </a:ext>
            </a:extLst>
          </p:cNvPr>
          <p:cNvSpPr/>
          <p:nvPr/>
        </p:nvSpPr>
        <p:spPr>
          <a:xfrm>
            <a:off x="5472112" y="1252654"/>
            <a:ext cx="5895974" cy="8572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ko-KR" altLang="en-US" sz="5500" b="1" dirty="0">
                <a:solidFill>
                  <a:srgbClr val="FFFF00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한국외식경영학회</a:t>
            </a:r>
          </a:p>
        </p:txBody>
      </p:sp>
      <p:cxnSp>
        <p:nvCxnSpPr>
          <p:cNvPr id="15" name="직선 연결선 14">
            <a:extLst>
              <a:ext uri="{FF2B5EF4-FFF2-40B4-BE49-F238E27FC236}">
                <a16:creationId xmlns:a16="http://schemas.microsoft.com/office/drawing/2014/main" id="{049724E0-E50E-4290-A58B-0AC8E73C879F}"/>
              </a:ext>
            </a:extLst>
          </p:cNvPr>
          <p:cNvCxnSpPr>
            <a:cxnSpLocks/>
          </p:cNvCxnSpPr>
          <p:nvPr/>
        </p:nvCxnSpPr>
        <p:spPr>
          <a:xfrm>
            <a:off x="5229224" y="2292044"/>
            <a:ext cx="6657976" cy="0"/>
          </a:xfrm>
          <a:prstGeom prst="line">
            <a:avLst/>
          </a:prstGeom>
          <a:ln w="63500" cmpd="thickThin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895299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>
            <a:extLst>
              <a:ext uri="{FF2B5EF4-FFF2-40B4-BE49-F238E27FC236}">
                <a16:creationId xmlns:a16="http://schemas.microsoft.com/office/drawing/2014/main" id="{74D2809C-133E-4CA5-BFBD-98B4056EFF3E}"/>
              </a:ext>
            </a:extLst>
          </p:cNvPr>
          <p:cNvGrpSpPr/>
          <p:nvPr/>
        </p:nvGrpSpPr>
        <p:grpSpPr>
          <a:xfrm>
            <a:off x="200026" y="1330284"/>
            <a:ext cx="5591175" cy="5029198"/>
            <a:chOff x="171450" y="323850"/>
            <a:chExt cx="7439025" cy="6096000"/>
          </a:xfrm>
          <a:effectLst>
            <a:outerShdw blurRad="330200" dist="520700" algn="tl" rotWithShape="0">
              <a:prstClr val="black">
                <a:alpha val="40000"/>
              </a:prstClr>
            </a:outerShdw>
          </a:effectLst>
        </p:grpSpPr>
        <p:sp>
          <p:nvSpPr>
            <p:cNvPr id="6" name="직사각형 5">
              <a:extLst>
                <a:ext uri="{FF2B5EF4-FFF2-40B4-BE49-F238E27FC236}">
                  <a16:creationId xmlns:a16="http://schemas.microsoft.com/office/drawing/2014/main" id="{3ED30D34-C99F-4E8D-AC40-1BCC8C0D28E7}"/>
                </a:ext>
              </a:extLst>
            </p:cNvPr>
            <p:cNvSpPr/>
            <p:nvPr/>
          </p:nvSpPr>
          <p:spPr>
            <a:xfrm>
              <a:off x="171450" y="323850"/>
              <a:ext cx="7439025" cy="6096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pic>
          <p:nvPicPr>
            <p:cNvPr id="5" name="그림 4">
              <a:extLst>
                <a:ext uri="{FF2B5EF4-FFF2-40B4-BE49-F238E27FC236}">
                  <a16:creationId xmlns:a16="http://schemas.microsoft.com/office/drawing/2014/main" id="{544E35EB-CDE7-4A1D-B49E-62E350C652D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42576" y="542925"/>
              <a:ext cx="7067873" cy="5705475"/>
            </a:xfrm>
            <a:prstGeom prst="rect">
              <a:avLst/>
            </a:prstGeom>
          </p:spPr>
        </p:pic>
      </p:grp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AD9CDA69-0CD0-4B2C-A062-BEF1B438D09F}"/>
              </a:ext>
            </a:extLst>
          </p:cNvPr>
          <p:cNvSpPr/>
          <p:nvPr/>
        </p:nvSpPr>
        <p:spPr>
          <a:xfrm>
            <a:off x="6000749" y="498519"/>
            <a:ext cx="5991225" cy="619124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65100" dist="1524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fontAlgn="base"/>
            <a:r>
              <a:rPr lang="ko-KR" altLang="en-US" b="1" dirty="0">
                <a:solidFill>
                  <a:schemeClr val="tx1"/>
                </a:solidFill>
              </a:rPr>
              <a:t>  </a:t>
            </a:r>
            <a:r>
              <a:rPr lang="ko-KR" altLang="en-US" sz="1700" b="1" dirty="0">
                <a:solidFill>
                  <a:schemeClr val="tx1"/>
                </a:solidFill>
              </a:rPr>
              <a:t>★  </a:t>
            </a:r>
            <a:r>
              <a:rPr lang="en-US" altLang="ko-KR" sz="1700" b="1" dirty="0">
                <a:solidFill>
                  <a:schemeClr val="tx1"/>
                </a:solidFill>
              </a:rPr>
              <a:t>2019~2022	</a:t>
            </a:r>
            <a:r>
              <a:rPr lang="ko-KR" altLang="en-US" sz="1700" b="1" dirty="0">
                <a:solidFill>
                  <a:schemeClr val="tx1"/>
                </a:solidFill>
              </a:rPr>
              <a:t>미쉐린가이드</a:t>
            </a:r>
            <a:endParaRPr lang="en-US" altLang="ko-KR" sz="1700" b="1" dirty="0">
              <a:solidFill>
                <a:schemeClr val="tx1"/>
              </a:solidFill>
            </a:endParaRPr>
          </a:p>
          <a:p>
            <a:pPr lvl="0" fontAlgn="base"/>
            <a:r>
              <a:rPr lang="en-US" altLang="ko-KR" sz="1700" b="1" dirty="0">
                <a:solidFill>
                  <a:schemeClr val="tx1"/>
                </a:solidFill>
              </a:rPr>
              <a:t>	    </a:t>
            </a:r>
            <a:r>
              <a:rPr lang="ko-KR" altLang="en-US" sz="1700" b="1" dirty="0">
                <a:solidFill>
                  <a:schemeClr val="tx1"/>
                </a:solidFill>
              </a:rPr>
              <a:t>서울 </a:t>
            </a:r>
            <a:r>
              <a:rPr lang="en-US" altLang="ko-KR" sz="1700" b="1" dirty="0">
                <a:solidFill>
                  <a:schemeClr val="tx1"/>
                </a:solidFill>
              </a:rPr>
              <a:t>‘</a:t>
            </a:r>
            <a:r>
              <a:rPr lang="ko-KR" altLang="en-US" sz="1700" b="1" dirty="0">
                <a:solidFill>
                  <a:schemeClr val="tx1"/>
                </a:solidFill>
              </a:rPr>
              <a:t>빕 그루망</a:t>
            </a:r>
            <a:r>
              <a:rPr lang="en-US" altLang="ko-KR" sz="1700" b="1" dirty="0">
                <a:solidFill>
                  <a:schemeClr val="tx1"/>
                </a:solidFill>
              </a:rPr>
              <a:t>’</a:t>
            </a:r>
            <a:r>
              <a:rPr lang="ko-KR" altLang="en-US" sz="1700" b="1" dirty="0">
                <a:solidFill>
                  <a:schemeClr val="tx1"/>
                </a:solidFill>
              </a:rPr>
              <a:t> </a:t>
            </a:r>
            <a:r>
              <a:rPr lang="en-US" altLang="ko-KR" sz="1700" b="1" dirty="0">
                <a:solidFill>
                  <a:schemeClr val="tx1"/>
                </a:solidFill>
              </a:rPr>
              <a:t>4</a:t>
            </a:r>
            <a:r>
              <a:rPr lang="ko-KR" altLang="en-US" sz="1700" b="1" dirty="0">
                <a:solidFill>
                  <a:schemeClr val="tx1"/>
                </a:solidFill>
              </a:rPr>
              <a:t>년 연속 선정</a:t>
            </a:r>
            <a:endParaRPr lang="en-US" altLang="ko-KR" sz="1700" b="1" dirty="0">
              <a:solidFill>
                <a:schemeClr val="tx1"/>
              </a:solidFill>
            </a:endParaRPr>
          </a:p>
          <a:p>
            <a:pPr lvl="0" fontAlgn="base"/>
            <a:endParaRPr lang="en-US" altLang="ko-KR" sz="1700" b="1" dirty="0">
              <a:solidFill>
                <a:schemeClr val="tx1"/>
              </a:solidFill>
            </a:endParaRPr>
          </a:p>
          <a:p>
            <a:pPr lvl="0" fontAlgn="base"/>
            <a:endParaRPr lang="en-US" altLang="ko-KR" sz="1700" b="1" dirty="0">
              <a:solidFill>
                <a:schemeClr val="tx1"/>
              </a:solidFill>
            </a:endParaRPr>
          </a:p>
          <a:p>
            <a:pPr lvl="0" fontAlgn="base"/>
            <a:r>
              <a:rPr lang="ko-KR" altLang="en-US" b="1" dirty="0">
                <a:solidFill>
                  <a:schemeClr val="tx1"/>
                </a:solidFill>
              </a:rPr>
              <a:t>  </a:t>
            </a:r>
            <a:r>
              <a:rPr lang="ko-KR" altLang="en-US" sz="1700" b="1" dirty="0">
                <a:solidFill>
                  <a:schemeClr val="tx1"/>
                </a:solidFill>
              </a:rPr>
              <a:t>★  </a:t>
            </a:r>
            <a:r>
              <a:rPr lang="en-US" altLang="ko-KR" sz="1700" b="1" dirty="0">
                <a:solidFill>
                  <a:schemeClr val="tx1"/>
                </a:solidFill>
              </a:rPr>
              <a:t>2013~2022	</a:t>
            </a:r>
            <a:r>
              <a:rPr lang="ko-KR" altLang="en-US" sz="1700" b="1" dirty="0">
                <a:solidFill>
                  <a:schemeClr val="tx1"/>
                </a:solidFill>
              </a:rPr>
              <a:t>국제슬로푸드운동 </a:t>
            </a:r>
            <a:r>
              <a:rPr lang="en-US" altLang="ko-KR" sz="1700" b="1" dirty="0">
                <a:solidFill>
                  <a:schemeClr val="tx1"/>
                </a:solidFill>
              </a:rPr>
              <a:t>/  </a:t>
            </a:r>
            <a:r>
              <a:rPr lang="ko-KR" altLang="en-US" sz="1700" b="1" dirty="0">
                <a:solidFill>
                  <a:schemeClr val="tx1"/>
                </a:solidFill>
              </a:rPr>
              <a:t>한국지부 이사</a:t>
            </a:r>
            <a:r>
              <a:rPr lang="en-US" altLang="ko-KR" sz="1700" b="1" dirty="0">
                <a:solidFill>
                  <a:schemeClr val="tx1"/>
                </a:solidFill>
              </a:rPr>
              <a:t>(</a:t>
            </a:r>
            <a:r>
              <a:rPr lang="ko-KR" altLang="en-US" sz="1700" b="1" dirty="0">
                <a:solidFill>
                  <a:schemeClr val="tx1"/>
                </a:solidFill>
              </a:rPr>
              <a:t>역임</a:t>
            </a:r>
            <a:r>
              <a:rPr lang="en-US" altLang="ko-KR" sz="1700" b="1" dirty="0">
                <a:solidFill>
                  <a:schemeClr val="tx1"/>
                </a:solidFill>
              </a:rPr>
              <a:t>)</a:t>
            </a:r>
          </a:p>
          <a:p>
            <a:pPr lvl="0" fontAlgn="base"/>
            <a:r>
              <a:rPr lang="en-US" altLang="ko-KR" sz="1700" b="1" dirty="0">
                <a:solidFill>
                  <a:schemeClr val="tx1"/>
                </a:solidFill>
              </a:rPr>
              <a:t>	     SK</a:t>
            </a:r>
            <a:r>
              <a:rPr lang="ko-KR" altLang="en-US" sz="1700" b="1" dirty="0">
                <a:solidFill>
                  <a:schemeClr val="tx1"/>
                </a:solidFill>
              </a:rPr>
              <a:t>행복나눔 강사</a:t>
            </a:r>
            <a:r>
              <a:rPr lang="en-US" altLang="ko-KR" sz="1700" b="1" dirty="0">
                <a:solidFill>
                  <a:schemeClr val="tx1"/>
                </a:solidFill>
              </a:rPr>
              <a:t>(</a:t>
            </a:r>
            <a:r>
              <a:rPr lang="ko-KR" altLang="en-US" sz="1700" b="1" dirty="0">
                <a:solidFill>
                  <a:schemeClr val="tx1"/>
                </a:solidFill>
              </a:rPr>
              <a:t>역임</a:t>
            </a:r>
            <a:r>
              <a:rPr lang="en-US" altLang="ko-KR" sz="1700" b="1" dirty="0">
                <a:solidFill>
                  <a:schemeClr val="tx1"/>
                </a:solidFill>
              </a:rPr>
              <a:t>) / </a:t>
            </a:r>
            <a:r>
              <a:rPr lang="ko-KR" altLang="en-US" sz="1700" b="1" dirty="0">
                <a:solidFill>
                  <a:schemeClr val="tx1"/>
                </a:solidFill>
              </a:rPr>
              <a:t>국립무형유산원</a:t>
            </a:r>
            <a:r>
              <a:rPr lang="en-US" altLang="ko-KR" sz="1700" b="1" dirty="0">
                <a:solidFill>
                  <a:schemeClr val="tx1"/>
                </a:solidFill>
              </a:rPr>
              <a:t>		     </a:t>
            </a:r>
            <a:r>
              <a:rPr lang="ko-KR" altLang="en-US" sz="1700" b="1" dirty="0">
                <a:solidFill>
                  <a:schemeClr val="tx1"/>
                </a:solidFill>
              </a:rPr>
              <a:t>세계김치연구소 초대 강사</a:t>
            </a:r>
            <a:endParaRPr lang="en-US" altLang="ko-KR" sz="1700" b="1" dirty="0">
              <a:solidFill>
                <a:schemeClr val="tx1"/>
              </a:solidFill>
            </a:endParaRPr>
          </a:p>
          <a:p>
            <a:pPr lvl="0" fontAlgn="base"/>
            <a:endParaRPr lang="en-US" altLang="ko-KR" sz="1000" b="1" dirty="0">
              <a:solidFill>
                <a:schemeClr val="tx1"/>
              </a:solidFill>
            </a:endParaRPr>
          </a:p>
          <a:p>
            <a:pPr lvl="0" fontAlgn="base"/>
            <a:endParaRPr lang="en-US" altLang="ko-KR" sz="1000" b="1" dirty="0">
              <a:solidFill>
                <a:schemeClr val="tx1"/>
              </a:solidFill>
            </a:endParaRPr>
          </a:p>
          <a:p>
            <a:pPr lvl="0" fontAlgn="base"/>
            <a:r>
              <a:rPr lang="ko-KR" altLang="en-US" b="1" dirty="0">
                <a:solidFill>
                  <a:schemeClr val="tx1"/>
                </a:solidFill>
              </a:rPr>
              <a:t>  </a:t>
            </a:r>
            <a:r>
              <a:rPr lang="ko-KR" altLang="en-US" sz="1700" b="1" dirty="0">
                <a:solidFill>
                  <a:schemeClr val="tx1"/>
                </a:solidFill>
              </a:rPr>
              <a:t>★</a:t>
            </a:r>
            <a:r>
              <a:rPr lang="en-US" altLang="ko-KR" sz="1700" b="1" dirty="0">
                <a:solidFill>
                  <a:schemeClr val="tx1"/>
                </a:solidFill>
              </a:rPr>
              <a:t>  </a:t>
            </a:r>
            <a:r>
              <a:rPr lang="ko-KR" altLang="en-US" sz="1700" b="1" dirty="0">
                <a:solidFill>
                  <a:schemeClr val="tx1"/>
                </a:solidFill>
              </a:rPr>
              <a:t>글로벌 푸드</a:t>
            </a:r>
            <a:r>
              <a:rPr lang="en-US" altLang="ko-KR" sz="1700" b="1" dirty="0">
                <a:solidFill>
                  <a:schemeClr val="tx1"/>
                </a:solidFill>
              </a:rPr>
              <a:t>	</a:t>
            </a:r>
            <a:r>
              <a:rPr lang="ko-KR" altLang="en-US" sz="1700" b="1" dirty="0">
                <a:solidFill>
                  <a:schemeClr val="tx1"/>
                </a:solidFill>
              </a:rPr>
              <a:t>트렌드 </a:t>
            </a:r>
            <a:r>
              <a:rPr lang="en-US" altLang="ko-KR" sz="1700" b="1" dirty="0">
                <a:solidFill>
                  <a:schemeClr val="tx1"/>
                </a:solidFill>
              </a:rPr>
              <a:t>&amp; </a:t>
            </a:r>
            <a:r>
              <a:rPr lang="ko-KR" altLang="en-US" sz="1700" b="1" dirty="0">
                <a:solidFill>
                  <a:schemeClr val="tx1"/>
                </a:solidFill>
              </a:rPr>
              <a:t>테크 컨퍼런스</a:t>
            </a:r>
            <a:endParaRPr lang="en-US" altLang="ko-KR" sz="1700" b="1" dirty="0">
              <a:solidFill>
                <a:schemeClr val="tx1"/>
              </a:solidFill>
            </a:endParaRPr>
          </a:p>
          <a:p>
            <a:pPr lvl="0" fontAlgn="base"/>
            <a:r>
              <a:rPr lang="en-US" altLang="ko-KR" sz="1700" b="1" dirty="0">
                <a:solidFill>
                  <a:schemeClr val="tx1"/>
                </a:solidFill>
              </a:rPr>
              <a:t>	     2022 (</a:t>
            </a:r>
            <a:r>
              <a:rPr lang="ko-KR" altLang="en-US" sz="1700" b="1" dirty="0">
                <a:solidFill>
                  <a:schemeClr val="tx1"/>
                </a:solidFill>
              </a:rPr>
              <a:t>코트라 주최</a:t>
            </a:r>
            <a:r>
              <a:rPr lang="en-US" altLang="ko-KR" sz="1700" b="1" dirty="0">
                <a:solidFill>
                  <a:schemeClr val="tx1"/>
                </a:solidFill>
              </a:rPr>
              <a:t>, GFTT2022)</a:t>
            </a:r>
          </a:p>
          <a:p>
            <a:pPr lvl="0" fontAlgn="base"/>
            <a:r>
              <a:rPr lang="en-US" altLang="ko-KR" sz="1700" b="1" dirty="0">
                <a:solidFill>
                  <a:schemeClr val="tx1"/>
                </a:solidFill>
              </a:rPr>
              <a:t>	     </a:t>
            </a:r>
            <a:r>
              <a:rPr lang="ko-KR" altLang="en-US" sz="1700" b="1" dirty="0">
                <a:solidFill>
                  <a:schemeClr val="tx1"/>
                </a:solidFill>
              </a:rPr>
              <a:t>특별세션 초청연사  등 </a:t>
            </a:r>
            <a:endParaRPr lang="en-US" altLang="ko-KR" sz="1700" b="1" dirty="0">
              <a:solidFill>
                <a:schemeClr val="tx1"/>
              </a:solidFill>
            </a:endParaRPr>
          </a:p>
          <a:p>
            <a:pPr lvl="0" fontAlgn="base"/>
            <a:endParaRPr lang="en-US" altLang="ko-KR" sz="1000" b="1" dirty="0">
              <a:solidFill>
                <a:schemeClr val="tx1"/>
              </a:solidFill>
            </a:endParaRPr>
          </a:p>
          <a:p>
            <a:pPr lvl="0" fontAlgn="base"/>
            <a:endParaRPr lang="en-US" altLang="ko-KR" sz="1000" b="1" dirty="0">
              <a:solidFill>
                <a:schemeClr val="tx1"/>
              </a:solidFill>
            </a:endParaRPr>
          </a:p>
          <a:p>
            <a:pPr lvl="0" fontAlgn="base"/>
            <a:endParaRPr lang="ko-KR" altLang="en-US" sz="1000" b="1" dirty="0">
              <a:solidFill>
                <a:schemeClr val="tx1"/>
              </a:solidFill>
            </a:endParaRPr>
          </a:p>
          <a:p>
            <a:pPr lvl="0" fontAlgn="base"/>
            <a:r>
              <a:rPr lang="ko-KR" altLang="en-US" b="1" dirty="0">
                <a:solidFill>
                  <a:schemeClr val="tx1"/>
                </a:solidFill>
              </a:rPr>
              <a:t>  </a:t>
            </a:r>
            <a:r>
              <a:rPr lang="ko-KR" altLang="en-US" sz="1700" b="1" dirty="0">
                <a:solidFill>
                  <a:schemeClr val="tx1"/>
                </a:solidFill>
              </a:rPr>
              <a:t>★  </a:t>
            </a:r>
            <a:r>
              <a:rPr lang="en-US" altLang="ko-KR" sz="1700" b="1" dirty="0">
                <a:solidFill>
                  <a:schemeClr val="tx1"/>
                </a:solidFill>
              </a:rPr>
              <a:t>2019 </a:t>
            </a:r>
            <a:r>
              <a:rPr lang="ko-KR" altLang="en-US" sz="1700" b="1" dirty="0">
                <a:solidFill>
                  <a:schemeClr val="tx1"/>
                </a:solidFill>
              </a:rPr>
              <a:t>방송 </a:t>
            </a:r>
            <a:r>
              <a:rPr lang="en-US" altLang="ko-KR" sz="1700" b="1" dirty="0">
                <a:solidFill>
                  <a:schemeClr val="tx1"/>
                </a:solidFill>
              </a:rPr>
              <a:t>&lt;</a:t>
            </a:r>
            <a:r>
              <a:rPr lang="ko-KR" altLang="en-US" sz="1700" b="1" dirty="0">
                <a:solidFill>
                  <a:schemeClr val="tx1"/>
                </a:solidFill>
              </a:rPr>
              <a:t>수요미식회</a:t>
            </a:r>
            <a:r>
              <a:rPr lang="en-US" altLang="ko-KR" sz="1700" b="1" dirty="0">
                <a:solidFill>
                  <a:schemeClr val="tx1"/>
                </a:solidFill>
              </a:rPr>
              <a:t>&gt; </a:t>
            </a:r>
            <a:r>
              <a:rPr lang="ko-KR" altLang="en-US" sz="1700" b="1" dirty="0">
                <a:solidFill>
                  <a:schemeClr val="tx1"/>
                </a:solidFill>
              </a:rPr>
              <a:t>고정 패널</a:t>
            </a:r>
            <a:endParaRPr lang="en-US" altLang="ko-KR" sz="1700" b="1" dirty="0">
              <a:solidFill>
                <a:schemeClr val="tx1"/>
              </a:solidFill>
            </a:endParaRPr>
          </a:p>
          <a:p>
            <a:pPr lvl="0" fontAlgn="base"/>
            <a:endParaRPr lang="en-US" altLang="ko-KR" sz="1000" b="1" dirty="0">
              <a:solidFill>
                <a:schemeClr val="tx1"/>
              </a:solidFill>
            </a:endParaRPr>
          </a:p>
          <a:p>
            <a:pPr lvl="0" fontAlgn="base"/>
            <a:endParaRPr lang="en-US" altLang="ko-KR" sz="1000" b="1" dirty="0">
              <a:solidFill>
                <a:schemeClr val="tx1"/>
              </a:solidFill>
            </a:endParaRPr>
          </a:p>
          <a:p>
            <a:pPr lvl="0" fontAlgn="base"/>
            <a:endParaRPr lang="ko-KR" altLang="en-US" sz="1000" b="1" dirty="0">
              <a:solidFill>
                <a:schemeClr val="tx1"/>
              </a:solidFill>
            </a:endParaRPr>
          </a:p>
          <a:p>
            <a:pPr lvl="0" fontAlgn="base"/>
            <a:r>
              <a:rPr lang="ko-KR" altLang="en-US" b="1" dirty="0">
                <a:solidFill>
                  <a:schemeClr val="tx1"/>
                </a:solidFill>
              </a:rPr>
              <a:t>  </a:t>
            </a:r>
            <a:r>
              <a:rPr lang="ko-KR" altLang="en-US" sz="1700" b="1" dirty="0">
                <a:solidFill>
                  <a:schemeClr val="tx1"/>
                </a:solidFill>
              </a:rPr>
              <a:t>★  </a:t>
            </a:r>
            <a:r>
              <a:rPr lang="en-US" altLang="ko-KR" sz="1700" b="1" dirty="0">
                <a:solidFill>
                  <a:schemeClr val="tx1"/>
                </a:solidFill>
              </a:rPr>
              <a:t>2021 </a:t>
            </a:r>
            <a:r>
              <a:rPr lang="ko-KR" altLang="en-US" sz="1700" b="1" dirty="0">
                <a:solidFill>
                  <a:schemeClr val="tx1"/>
                </a:solidFill>
              </a:rPr>
              <a:t>방송 </a:t>
            </a:r>
            <a:endParaRPr lang="en-US" altLang="ko-KR" sz="1700" b="1" dirty="0">
              <a:solidFill>
                <a:schemeClr val="tx1"/>
              </a:solidFill>
            </a:endParaRPr>
          </a:p>
          <a:p>
            <a:pPr lvl="0" fontAlgn="base"/>
            <a:r>
              <a:rPr lang="en-US" altLang="ko-KR" sz="1700" b="1" dirty="0">
                <a:solidFill>
                  <a:schemeClr val="tx1"/>
                </a:solidFill>
              </a:rPr>
              <a:t>            &lt;</a:t>
            </a:r>
            <a:r>
              <a:rPr lang="ko-KR" altLang="en-US" sz="1700" b="1" dirty="0">
                <a:solidFill>
                  <a:schemeClr val="tx1"/>
                </a:solidFill>
              </a:rPr>
              <a:t>박나래 박찬일의 노포의 영업비밀</a:t>
            </a:r>
            <a:r>
              <a:rPr lang="en-US" altLang="ko-KR" sz="1700" b="1" dirty="0">
                <a:solidFill>
                  <a:schemeClr val="tx1"/>
                </a:solidFill>
              </a:rPr>
              <a:t>&gt; </a:t>
            </a:r>
            <a:r>
              <a:rPr lang="ko-KR" altLang="en-US" sz="1700" b="1" dirty="0">
                <a:solidFill>
                  <a:schemeClr val="tx1"/>
                </a:solidFill>
              </a:rPr>
              <a:t>고정 엠씨</a:t>
            </a:r>
            <a:endParaRPr lang="ko-KR" altLang="en-US" sz="1700" dirty="0"/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B2EB67B5-F193-42B7-8235-EA07ACDC6F30}"/>
              </a:ext>
            </a:extLst>
          </p:cNvPr>
          <p:cNvSpPr/>
          <p:nvPr/>
        </p:nvSpPr>
        <p:spPr>
          <a:xfrm>
            <a:off x="328612" y="498518"/>
            <a:ext cx="5248275" cy="590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>
                <a:solidFill>
                  <a:schemeClr val="bg1"/>
                </a:solidFill>
              </a:rPr>
              <a:t>음식칼럼니스트</a:t>
            </a:r>
            <a:r>
              <a:rPr lang="ko-KR" altLang="en-US" sz="3000" dirty="0">
                <a:solidFill>
                  <a:schemeClr val="bg1"/>
                </a:solidFill>
              </a:rPr>
              <a:t>  </a:t>
            </a:r>
            <a:r>
              <a:rPr lang="ko-KR" altLang="en-US" sz="3800" b="1" dirty="0">
                <a:solidFill>
                  <a:schemeClr val="bg1"/>
                </a:solidFill>
              </a:rPr>
              <a:t>박 찬 일</a:t>
            </a:r>
          </a:p>
        </p:txBody>
      </p:sp>
    </p:spTree>
    <p:extLst>
      <p:ext uri="{BB962C8B-B14F-4D97-AF65-F5344CB8AC3E}">
        <p14:creationId xmlns:p14="http://schemas.microsoft.com/office/powerpoint/2010/main" val="46655076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>
            <a:extLst>
              <a:ext uri="{FF2B5EF4-FFF2-40B4-BE49-F238E27FC236}">
                <a16:creationId xmlns:a16="http://schemas.microsoft.com/office/drawing/2014/main" id="{3ED30D34-C99F-4E8D-AC40-1BCC8C0D28E7}"/>
              </a:ext>
            </a:extLst>
          </p:cNvPr>
          <p:cNvSpPr/>
          <p:nvPr/>
        </p:nvSpPr>
        <p:spPr>
          <a:xfrm>
            <a:off x="238127" y="354002"/>
            <a:ext cx="3571874" cy="61499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4633F789-7E9C-4C93-AA90-A75DC6572E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577" y="661104"/>
            <a:ext cx="2895824" cy="2497434"/>
          </a:xfrm>
          <a:prstGeom prst="rect">
            <a:avLst/>
          </a:prstGeom>
        </p:spPr>
      </p:pic>
      <p:pic>
        <p:nvPicPr>
          <p:cNvPr id="3" name="그림 2">
            <a:extLst>
              <a:ext uri="{FF2B5EF4-FFF2-40B4-BE49-F238E27FC236}">
                <a16:creationId xmlns:a16="http://schemas.microsoft.com/office/drawing/2014/main" id="{2F5FB03F-576D-4002-89C6-5470A49B70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577" y="3542690"/>
            <a:ext cx="2790973" cy="2654206"/>
          </a:xfrm>
          <a:prstGeom prst="rect">
            <a:avLst/>
          </a:prstGeom>
          <a:ln w="34925">
            <a:solidFill>
              <a:schemeClr val="accent2">
                <a:lumMod val="50000"/>
              </a:schemeClr>
            </a:solidFill>
          </a:ln>
        </p:spPr>
      </p:pic>
      <p:grpSp>
        <p:nvGrpSpPr>
          <p:cNvPr id="5" name="그룹 4">
            <a:extLst>
              <a:ext uri="{FF2B5EF4-FFF2-40B4-BE49-F238E27FC236}">
                <a16:creationId xmlns:a16="http://schemas.microsoft.com/office/drawing/2014/main" id="{612EDEA2-95D1-44ED-A28A-B030BAB749C6}"/>
              </a:ext>
            </a:extLst>
          </p:cNvPr>
          <p:cNvGrpSpPr/>
          <p:nvPr/>
        </p:nvGrpSpPr>
        <p:grpSpPr>
          <a:xfrm>
            <a:off x="4346119" y="209551"/>
            <a:ext cx="7071636" cy="7265361"/>
            <a:chOff x="4248150" y="354002"/>
            <a:chExt cx="7635252" cy="6984460"/>
          </a:xfrm>
        </p:grpSpPr>
        <p:sp>
          <p:nvSpPr>
            <p:cNvPr id="16" name="직사각형 15">
              <a:extLst>
                <a:ext uri="{FF2B5EF4-FFF2-40B4-BE49-F238E27FC236}">
                  <a16:creationId xmlns:a16="http://schemas.microsoft.com/office/drawing/2014/main" id="{AD9CDA69-0CD0-4B2C-A062-BEF1B438D09F}"/>
                </a:ext>
              </a:extLst>
            </p:cNvPr>
            <p:cNvSpPr/>
            <p:nvPr/>
          </p:nvSpPr>
          <p:spPr>
            <a:xfrm>
              <a:off x="4248150" y="354002"/>
              <a:ext cx="7524749" cy="614999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165100" dist="1524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fontAlgn="base"/>
              <a:endParaRPr lang="ko-KR" altLang="en-US" dirty="0"/>
            </a:p>
          </p:txBody>
        </p:sp>
        <p:cxnSp>
          <p:nvCxnSpPr>
            <p:cNvPr id="15" name="직선 연결선 14">
              <a:extLst>
                <a:ext uri="{FF2B5EF4-FFF2-40B4-BE49-F238E27FC236}">
                  <a16:creationId xmlns:a16="http://schemas.microsoft.com/office/drawing/2014/main" id="{EA1AB3C2-497A-426D-BBFF-349CB013A2B9}"/>
                </a:ext>
              </a:extLst>
            </p:cNvPr>
            <p:cNvCxnSpPr>
              <a:cxnSpLocks/>
            </p:cNvCxnSpPr>
            <p:nvPr/>
          </p:nvCxnSpPr>
          <p:spPr>
            <a:xfrm>
              <a:off x="4248150" y="3345166"/>
              <a:ext cx="7524749" cy="0"/>
            </a:xfrm>
            <a:prstGeom prst="line">
              <a:avLst/>
            </a:prstGeom>
            <a:ln w="28575">
              <a:solidFill>
                <a:srgbClr val="9E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직사각형 9">
              <a:extLst>
                <a:ext uri="{FF2B5EF4-FFF2-40B4-BE49-F238E27FC236}">
                  <a16:creationId xmlns:a16="http://schemas.microsoft.com/office/drawing/2014/main" id="{89957958-6813-4BB3-AC25-8012CB2DE0AD}"/>
                </a:ext>
              </a:extLst>
            </p:cNvPr>
            <p:cNvSpPr/>
            <p:nvPr/>
          </p:nvSpPr>
          <p:spPr>
            <a:xfrm>
              <a:off x="4914898" y="1300714"/>
              <a:ext cx="6191251" cy="276225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endParaRPr lang="en-US" altLang="ko-KR" dirty="0">
                <a:solidFill>
                  <a:schemeClr val="tx1"/>
                </a:solidFill>
              </a:endParaRPr>
            </a:p>
            <a:p>
              <a:pPr lvl="0" fontAlgn="base"/>
              <a:r>
                <a:rPr lang="ko-KR" altLang="en-US" b="1" dirty="0">
                  <a:solidFill>
                    <a:schemeClr val="tx1"/>
                  </a:solidFill>
                </a:rPr>
                <a:t>★ 농림식품기술기획평가원 비상임이사 </a:t>
              </a:r>
              <a:endParaRPr lang="en-US" altLang="ko-KR" b="1" dirty="0">
                <a:solidFill>
                  <a:schemeClr val="tx1"/>
                </a:solidFill>
              </a:endParaRPr>
            </a:p>
            <a:p>
              <a:pPr lvl="0" fontAlgn="base"/>
              <a:endParaRPr lang="ko-KR" altLang="en-US" sz="1000" b="1" dirty="0">
                <a:solidFill>
                  <a:schemeClr val="tx1"/>
                </a:solidFill>
              </a:endParaRPr>
            </a:p>
            <a:p>
              <a:pPr lvl="0" fontAlgn="base"/>
              <a:r>
                <a:rPr lang="ko-KR" altLang="en-US" b="1" dirty="0">
                  <a:solidFill>
                    <a:schemeClr val="tx1"/>
                  </a:solidFill>
                </a:rPr>
                <a:t>★  식품의약품안전처 자체 평가위원회 위원</a:t>
              </a:r>
              <a:endParaRPr lang="en-US" altLang="ko-KR" b="1" dirty="0">
                <a:solidFill>
                  <a:schemeClr val="tx1"/>
                </a:solidFill>
              </a:endParaRPr>
            </a:p>
            <a:p>
              <a:pPr lvl="0" fontAlgn="base"/>
              <a:endParaRPr lang="ko-KR" altLang="en-US" sz="1000" b="1" dirty="0">
                <a:solidFill>
                  <a:schemeClr val="tx1"/>
                </a:solidFill>
              </a:endParaRPr>
            </a:p>
            <a:p>
              <a:pPr lvl="0" fontAlgn="base"/>
              <a:r>
                <a:rPr lang="ko-KR" altLang="en-US" b="1" dirty="0">
                  <a:solidFill>
                    <a:schemeClr val="tx1"/>
                  </a:solidFill>
                </a:rPr>
                <a:t>★ </a:t>
              </a:r>
              <a:r>
                <a:rPr lang="en-US" altLang="ko-KR" b="1" dirty="0">
                  <a:solidFill>
                    <a:schemeClr val="tx1"/>
                  </a:solidFill>
                </a:rPr>
                <a:t>(</a:t>
              </a:r>
              <a:r>
                <a:rPr lang="ko-KR" altLang="en-US" b="1" dirty="0">
                  <a:solidFill>
                    <a:schemeClr val="tx1"/>
                  </a:solidFill>
                </a:rPr>
                <a:t>사</a:t>
              </a:r>
              <a:r>
                <a:rPr lang="en-US" altLang="ko-KR" b="1" dirty="0">
                  <a:solidFill>
                    <a:schemeClr val="tx1"/>
                  </a:solidFill>
                </a:rPr>
                <a:t>)</a:t>
              </a:r>
              <a:r>
                <a:rPr lang="ko-KR" altLang="en-US" b="1" dirty="0">
                  <a:solidFill>
                    <a:schemeClr val="tx1"/>
                  </a:solidFill>
                </a:rPr>
                <a:t>대한지역사회영양학회 차기 회장</a:t>
              </a:r>
              <a:endParaRPr lang="en-US" altLang="ko-KR" b="1" dirty="0">
                <a:solidFill>
                  <a:schemeClr val="tx1"/>
                </a:solidFill>
              </a:endParaRPr>
            </a:p>
            <a:p>
              <a:pPr lvl="0" fontAlgn="base"/>
              <a:endParaRPr lang="ko-KR" altLang="en-US" sz="1000" b="1" dirty="0">
                <a:solidFill>
                  <a:schemeClr val="tx1"/>
                </a:solidFill>
              </a:endParaRPr>
            </a:p>
            <a:p>
              <a:pPr lvl="0" fontAlgn="base"/>
              <a:r>
                <a:rPr lang="ko-KR" altLang="en-US" b="1" dirty="0">
                  <a:solidFill>
                    <a:schemeClr val="tx1"/>
                  </a:solidFill>
                </a:rPr>
                <a:t>★  서울시 은평구 어린이급식관리지원센터 센터장</a:t>
              </a:r>
            </a:p>
            <a:p>
              <a:endParaRPr lang="en-US" altLang="ko-KR" dirty="0">
                <a:solidFill>
                  <a:schemeClr val="tx1"/>
                </a:solidFill>
              </a:endParaRPr>
            </a:p>
            <a:p>
              <a:r>
                <a:rPr lang="ko-KR" altLang="en-US" dirty="0">
                  <a:solidFill>
                    <a:schemeClr val="tx1"/>
                  </a:solidFill>
                </a:rPr>
                <a:t> </a:t>
              </a:r>
            </a:p>
          </p:txBody>
        </p:sp>
        <p:sp>
          <p:nvSpPr>
            <p:cNvPr id="19" name="직사각형 18">
              <a:extLst>
                <a:ext uri="{FF2B5EF4-FFF2-40B4-BE49-F238E27FC236}">
                  <a16:creationId xmlns:a16="http://schemas.microsoft.com/office/drawing/2014/main" id="{C33BBC17-E0E4-451B-AF3C-79B3E1339E5E}"/>
                </a:ext>
              </a:extLst>
            </p:cNvPr>
            <p:cNvSpPr/>
            <p:nvPr/>
          </p:nvSpPr>
          <p:spPr>
            <a:xfrm>
              <a:off x="4863477" y="4576212"/>
              <a:ext cx="7019925" cy="276225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endParaRPr lang="en-US" altLang="ko-KR" dirty="0">
                <a:solidFill>
                  <a:schemeClr val="tx1"/>
                </a:solidFill>
              </a:endParaRPr>
            </a:p>
            <a:p>
              <a:pPr lvl="0" fontAlgn="base"/>
              <a:r>
                <a:rPr lang="ko-KR" altLang="en-US" b="1" dirty="0">
                  <a:solidFill>
                    <a:schemeClr val="tx1"/>
                  </a:solidFill>
                </a:rPr>
                <a:t>★  두원공과대학교 호텔조리제과제빵학부 겸임교수 </a:t>
              </a:r>
              <a:endParaRPr lang="en-US" altLang="ko-KR" b="1" dirty="0">
                <a:solidFill>
                  <a:schemeClr val="tx1"/>
                </a:solidFill>
              </a:endParaRPr>
            </a:p>
            <a:p>
              <a:pPr lvl="0" fontAlgn="base"/>
              <a:endParaRPr lang="ko-KR" altLang="en-US" sz="1000" b="1" dirty="0">
                <a:solidFill>
                  <a:schemeClr val="tx1"/>
                </a:solidFill>
              </a:endParaRPr>
            </a:p>
            <a:p>
              <a:pPr lvl="0" fontAlgn="base"/>
              <a:r>
                <a:rPr lang="ko-KR" altLang="en-US" b="1" dirty="0">
                  <a:solidFill>
                    <a:schemeClr val="tx1"/>
                  </a:solidFill>
                </a:rPr>
                <a:t>★  수원여자대학교 호텔외식조리과 겸임교수</a:t>
              </a:r>
              <a:endParaRPr lang="en-US" altLang="ko-KR" b="1" dirty="0">
                <a:solidFill>
                  <a:schemeClr val="tx1"/>
                </a:solidFill>
              </a:endParaRPr>
            </a:p>
            <a:p>
              <a:pPr lvl="0" fontAlgn="base"/>
              <a:endParaRPr lang="ko-KR" altLang="en-US" sz="1000" b="1" dirty="0">
                <a:solidFill>
                  <a:schemeClr val="tx1"/>
                </a:solidFill>
              </a:endParaRPr>
            </a:p>
            <a:p>
              <a:pPr lvl="0" fontAlgn="base"/>
              <a:r>
                <a:rPr lang="ko-KR" altLang="en-US" b="1" dirty="0">
                  <a:solidFill>
                    <a:schemeClr val="tx1"/>
                  </a:solidFill>
                </a:rPr>
                <a:t>★ </a:t>
              </a:r>
              <a:r>
                <a:rPr lang="en-US" altLang="ko-KR" b="1" dirty="0">
                  <a:solidFill>
                    <a:schemeClr val="tx1"/>
                  </a:solidFill>
                </a:rPr>
                <a:t> </a:t>
              </a:r>
              <a:r>
                <a:rPr lang="ko-KR" altLang="en-US" b="1" dirty="0">
                  <a:solidFill>
                    <a:schemeClr val="tx1"/>
                  </a:solidFill>
                </a:rPr>
                <a:t>서울시 청년쿡 비즈니스센터 자문교수</a:t>
              </a:r>
            </a:p>
          </p:txBody>
        </p:sp>
        <p:sp>
          <p:nvSpPr>
            <p:cNvPr id="20" name="직사각형 19">
              <a:extLst>
                <a:ext uri="{FF2B5EF4-FFF2-40B4-BE49-F238E27FC236}">
                  <a16:creationId xmlns:a16="http://schemas.microsoft.com/office/drawing/2014/main" id="{5678C229-E018-4554-A2A6-B83398B44B16}"/>
                </a:ext>
              </a:extLst>
            </p:cNvPr>
            <p:cNvSpPr/>
            <p:nvPr/>
          </p:nvSpPr>
          <p:spPr>
            <a:xfrm>
              <a:off x="4812055" y="492868"/>
              <a:ext cx="6426381" cy="89839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b="1" dirty="0">
                  <a:solidFill>
                    <a:schemeClr val="tx1"/>
                  </a:solidFill>
                </a:rPr>
                <a:t>상명대학교 식품영양학전공 교수  </a:t>
              </a:r>
              <a:r>
                <a:rPr lang="ko-KR" altLang="en-US" sz="3600" b="1" dirty="0">
                  <a:solidFill>
                    <a:schemeClr val="tx1"/>
                  </a:solidFill>
                </a:rPr>
                <a:t>홍 완 수</a:t>
              </a:r>
              <a:endParaRPr lang="en-US" altLang="ko-KR" sz="3600" b="1" dirty="0">
                <a:solidFill>
                  <a:schemeClr val="tx1"/>
                </a:solidFill>
              </a:endParaRPr>
            </a:p>
          </p:txBody>
        </p:sp>
        <p:sp>
          <p:nvSpPr>
            <p:cNvPr id="22" name="직사각형 21">
              <a:extLst>
                <a:ext uri="{FF2B5EF4-FFF2-40B4-BE49-F238E27FC236}">
                  <a16:creationId xmlns:a16="http://schemas.microsoft.com/office/drawing/2014/main" id="{1C5067F5-375C-40D0-89B4-2725D7F67CFC}"/>
                </a:ext>
              </a:extLst>
            </p:cNvPr>
            <p:cNvSpPr/>
            <p:nvPr/>
          </p:nvSpPr>
          <p:spPr>
            <a:xfrm>
              <a:off x="4522886" y="3839732"/>
              <a:ext cx="6849245" cy="81785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b="1" dirty="0">
                  <a:solidFill>
                    <a:schemeClr val="tx1"/>
                  </a:solidFill>
                </a:rPr>
                <a:t>상명대학교 식품영양학전공 연구교수  </a:t>
              </a:r>
              <a:r>
                <a:rPr lang="ko-KR" altLang="en-US" sz="3600" b="1" dirty="0">
                  <a:solidFill>
                    <a:schemeClr val="tx1"/>
                  </a:solidFill>
                </a:rPr>
                <a:t>최 승 균</a:t>
              </a:r>
              <a:endParaRPr lang="en-US" altLang="ko-KR" sz="3600" b="1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3881597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직사각형 15">
            <a:extLst>
              <a:ext uri="{FF2B5EF4-FFF2-40B4-BE49-F238E27FC236}">
                <a16:creationId xmlns:a16="http://schemas.microsoft.com/office/drawing/2014/main" id="{AD9CDA69-0CD0-4B2C-A062-BEF1B438D09F}"/>
              </a:ext>
            </a:extLst>
          </p:cNvPr>
          <p:cNvSpPr/>
          <p:nvPr/>
        </p:nvSpPr>
        <p:spPr>
          <a:xfrm>
            <a:off x="6248401" y="454046"/>
            <a:ext cx="5705473" cy="599122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65100" dist="1524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fontAlgn="base"/>
            <a:r>
              <a:rPr lang="ko-KR" altLang="en-US" b="1" dirty="0">
                <a:solidFill>
                  <a:schemeClr val="tx1"/>
                </a:solidFill>
              </a:rPr>
              <a:t>  ★  연세대학교 커뮤니케이션 전문 연구원</a:t>
            </a:r>
            <a:endParaRPr lang="en-US" altLang="ko-KR" b="1" dirty="0">
              <a:solidFill>
                <a:schemeClr val="tx1"/>
              </a:solidFill>
            </a:endParaRPr>
          </a:p>
          <a:p>
            <a:pPr lvl="0" fontAlgn="base"/>
            <a:endParaRPr lang="en-US" altLang="ko-KR" b="1" dirty="0">
              <a:solidFill>
                <a:schemeClr val="tx1"/>
              </a:solidFill>
            </a:endParaRPr>
          </a:p>
          <a:p>
            <a:pPr fontAlgn="base"/>
            <a:r>
              <a:rPr lang="ko-KR" altLang="en-US" b="1" dirty="0">
                <a:solidFill>
                  <a:schemeClr val="tx1"/>
                </a:solidFill>
              </a:rPr>
              <a:t>  ★ </a:t>
            </a:r>
            <a:r>
              <a:rPr lang="en-US" altLang="ko-KR" b="1" dirty="0">
                <a:solidFill>
                  <a:schemeClr val="tx1"/>
                </a:solidFill>
              </a:rPr>
              <a:t>KAIST </a:t>
            </a:r>
            <a:r>
              <a:rPr lang="ko-KR" altLang="en-US" b="1" dirty="0">
                <a:solidFill>
                  <a:schemeClr val="tx1"/>
                </a:solidFill>
              </a:rPr>
              <a:t>문화기술대학원에서 석사학위</a:t>
            </a:r>
          </a:p>
          <a:p>
            <a:pPr lvl="0" fontAlgn="base"/>
            <a:endParaRPr lang="en-US" altLang="ko-KR" b="1" dirty="0">
              <a:solidFill>
                <a:schemeClr val="tx1"/>
              </a:solidFill>
            </a:endParaRPr>
          </a:p>
          <a:p>
            <a:pPr fontAlgn="base"/>
            <a:r>
              <a:rPr lang="ko-KR" altLang="en-US" b="1" dirty="0">
                <a:solidFill>
                  <a:schemeClr val="tx1"/>
                </a:solidFill>
              </a:rPr>
              <a:t>  ★ 연세대학교 커뮤니케이션대학원에서 박사학위</a:t>
            </a:r>
          </a:p>
          <a:p>
            <a:pPr lvl="0" fontAlgn="base"/>
            <a:endParaRPr lang="en-US" altLang="ko-KR" b="1" dirty="0">
              <a:solidFill>
                <a:schemeClr val="tx1"/>
              </a:solidFill>
            </a:endParaRPr>
          </a:p>
          <a:p>
            <a:pPr fontAlgn="base"/>
            <a:r>
              <a:rPr lang="ko-KR" altLang="en-US" b="1" dirty="0">
                <a:solidFill>
                  <a:schemeClr val="tx1"/>
                </a:solidFill>
              </a:rPr>
              <a:t>  ★  한국국제문화교류진흥원 </a:t>
            </a:r>
            <a:endParaRPr lang="en-US" altLang="ko-KR" b="1" dirty="0">
              <a:solidFill>
                <a:schemeClr val="tx1"/>
              </a:solidFill>
            </a:endParaRPr>
          </a:p>
          <a:p>
            <a:pPr fontAlgn="base"/>
            <a:r>
              <a:rPr lang="en-US" altLang="ko-KR" b="1" dirty="0">
                <a:solidFill>
                  <a:schemeClr val="tx1"/>
                </a:solidFill>
              </a:rPr>
              <a:t>       『</a:t>
            </a:r>
            <a:r>
              <a:rPr lang="ko-KR" altLang="en-US" b="1" dirty="0">
                <a:solidFill>
                  <a:schemeClr val="tx1"/>
                </a:solidFill>
              </a:rPr>
              <a:t>한류백서 </a:t>
            </a:r>
            <a:r>
              <a:rPr lang="en-US" altLang="ko-KR" b="1" dirty="0">
                <a:solidFill>
                  <a:schemeClr val="tx1"/>
                </a:solidFill>
              </a:rPr>
              <a:t>2019』, 『</a:t>
            </a:r>
            <a:r>
              <a:rPr lang="ko-KR" altLang="en-US" b="1" dirty="0">
                <a:solidFill>
                  <a:schemeClr val="tx1"/>
                </a:solidFill>
              </a:rPr>
              <a:t>한류백서 </a:t>
            </a:r>
            <a:r>
              <a:rPr lang="en-US" altLang="ko-KR" b="1" dirty="0">
                <a:solidFill>
                  <a:schemeClr val="tx1"/>
                </a:solidFill>
              </a:rPr>
              <a:t>2020』, </a:t>
            </a:r>
          </a:p>
          <a:p>
            <a:pPr fontAlgn="base"/>
            <a:r>
              <a:rPr lang="en-US" altLang="ko-KR" b="1" dirty="0">
                <a:solidFill>
                  <a:schemeClr val="tx1"/>
                </a:solidFill>
              </a:rPr>
              <a:t>       『</a:t>
            </a:r>
            <a:r>
              <a:rPr lang="ko-KR" altLang="en-US" b="1" dirty="0">
                <a:solidFill>
                  <a:schemeClr val="tx1"/>
                </a:solidFill>
              </a:rPr>
              <a:t>한류백서 </a:t>
            </a:r>
            <a:r>
              <a:rPr lang="en-US" altLang="ko-KR" b="1" dirty="0">
                <a:solidFill>
                  <a:schemeClr val="tx1"/>
                </a:solidFill>
              </a:rPr>
              <a:t>2021』  </a:t>
            </a:r>
            <a:r>
              <a:rPr lang="ko-KR" altLang="en-US" b="1" dirty="0">
                <a:solidFill>
                  <a:schemeClr val="tx1"/>
                </a:solidFill>
              </a:rPr>
              <a:t>발간 참여 </a:t>
            </a:r>
            <a:endParaRPr lang="en-US" altLang="ko-KR" b="1" dirty="0">
              <a:solidFill>
                <a:schemeClr val="tx1"/>
              </a:solidFill>
            </a:endParaRPr>
          </a:p>
          <a:p>
            <a:pPr fontAlgn="base"/>
            <a:endParaRPr lang="en-US" altLang="ko-KR" b="1" dirty="0">
              <a:solidFill>
                <a:schemeClr val="tx1"/>
              </a:solidFill>
            </a:endParaRPr>
          </a:p>
          <a:p>
            <a:pPr fontAlgn="base"/>
            <a:r>
              <a:rPr lang="ko-KR" altLang="en-US" b="1" dirty="0">
                <a:solidFill>
                  <a:schemeClr val="tx1"/>
                </a:solidFill>
              </a:rPr>
              <a:t>  ★ 식문화 비평 및 강의 다수</a:t>
            </a:r>
            <a:endParaRPr lang="en-US" altLang="ko-KR" b="1" dirty="0">
              <a:solidFill>
                <a:schemeClr val="tx1"/>
              </a:solidFill>
            </a:endParaRPr>
          </a:p>
          <a:p>
            <a:pPr fontAlgn="base"/>
            <a:endParaRPr lang="ko-KR" altLang="en-US" b="1" dirty="0">
              <a:solidFill>
                <a:schemeClr val="tx1"/>
              </a:solidFill>
            </a:endParaRPr>
          </a:p>
          <a:p>
            <a:pPr fontAlgn="base"/>
            <a:r>
              <a:rPr lang="ko-KR" altLang="en-US" b="1" dirty="0">
                <a:solidFill>
                  <a:schemeClr val="tx1"/>
                </a:solidFill>
              </a:rPr>
              <a:t>  ★  픽토리얼 푸드</a:t>
            </a:r>
            <a:r>
              <a:rPr lang="en-US" altLang="ko-KR" b="1" dirty="0">
                <a:solidFill>
                  <a:schemeClr val="tx1"/>
                </a:solidFill>
              </a:rPr>
              <a:t>: </a:t>
            </a:r>
          </a:p>
          <a:p>
            <a:pPr fontAlgn="base"/>
            <a:r>
              <a:rPr lang="en-US" altLang="ko-KR" b="1" dirty="0">
                <a:solidFill>
                  <a:schemeClr val="tx1"/>
                </a:solidFill>
              </a:rPr>
              <a:t>       </a:t>
            </a:r>
            <a:r>
              <a:rPr lang="ko-KR" altLang="en-US" b="1" dirty="0">
                <a:solidFill>
                  <a:schemeClr val="tx1"/>
                </a:solidFill>
              </a:rPr>
              <a:t>먹스타그램 현상과 음식 이미지의 역사</a:t>
            </a:r>
            <a:r>
              <a:rPr lang="en-US" altLang="ko-KR" b="1" dirty="0">
                <a:solidFill>
                  <a:schemeClr val="tx1"/>
                </a:solidFill>
              </a:rPr>
              <a:t>(2020)</a:t>
            </a:r>
          </a:p>
          <a:p>
            <a:pPr fontAlgn="base"/>
            <a:endParaRPr lang="ko-KR" altLang="en-US" b="1" dirty="0">
              <a:solidFill>
                <a:schemeClr val="tx1"/>
              </a:solidFill>
            </a:endParaRPr>
          </a:p>
          <a:p>
            <a:pPr fontAlgn="base"/>
            <a:r>
              <a:rPr lang="ko-KR" altLang="en-US" b="1" dirty="0">
                <a:solidFill>
                  <a:schemeClr val="tx1"/>
                </a:solidFill>
              </a:rPr>
              <a:t>  ★  </a:t>
            </a:r>
            <a:r>
              <a:rPr lang="en-US" altLang="ko-KR" b="1" dirty="0">
                <a:solidFill>
                  <a:schemeClr val="tx1"/>
                </a:solidFill>
              </a:rPr>
              <a:t>SNS</a:t>
            </a:r>
            <a:r>
              <a:rPr lang="ko-KR" altLang="en-US" b="1" dirty="0">
                <a:solidFill>
                  <a:schemeClr val="tx1"/>
                </a:solidFill>
              </a:rPr>
              <a:t>상의 이미지 생산과 의미에 관한 연구</a:t>
            </a:r>
            <a:r>
              <a:rPr lang="en-US" altLang="ko-KR" b="1" dirty="0">
                <a:solidFill>
                  <a:schemeClr val="tx1"/>
                </a:solidFill>
              </a:rPr>
              <a:t>: </a:t>
            </a:r>
          </a:p>
          <a:p>
            <a:pPr fontAlgn="base"/>
            <a:r>
              <a:rPr lang="en-US" altLang="ko-KR" b="1" dirty="0">
                <a:solidFill>
                  <a:schemeClr val="tx1"/>
                </a:solidFill>
              </a:rPr>
              <a:t>       </a:t>
            </a:r>
            <a:r>
              <a:rPr lang="ko-KR" altLang="en-US" b="1" dirty="0">
                <a:solidFill>
                  <a:schemeClr val="tx1"/>
                </a:solidFill>
              </a:rPr>
              <a:t>먹스타그램을 중심으로</a:t>
            </a:r>
            <a:r>
              <a:rPr lang="en-US" altLang="ko-KR" b="1" dirty="0">
                <a:solidFill>
                  <a:schemeClr val="tx1"/>
                </a:solidFill>
              </a:rPr>
              <a:t>(2018)</a:t>
            </a:r>
          </a:p>
          <a:p>
            <a:pPr fontAlgn="base"/>
            <a:endParaRPr lang="en-US" altLang="ko-KR" b="1" dirty="0">
              <a:solidFill>
                <a:schemeClr val="tx1"/>
              </a:solidFill>
            </a:endParaRPr>
          </a:p>
          <a:p>
            <a:pPr fontAlgn="base"/>
            <a:r>
              <a:rPr lang="ko-KR" altLang="en-US" b="1" dirty="0">
                <a:solidFill>
                  <a:schemeClr val="tx1"/>
                </a:solidFill>
              </a:rPr>
              <a:t>  ★</a:t>
            </a:r>
            <a:r>
              <a:rPr lang="en-US" altLang="ko-KR" b="1" dirty="0">
                <a:solidFill>
                  <a:schemeClr val="tx1"/>
                </a:solidFill>
              </a:rPr>
              <a:t> </a:t>
            </a:r>
            <a:r>
              <a:rPr lang="ko-KR" altLang="en-US" b="1" dirty="0">
                <a:solidFill>
                  <a:schemeClr val="tx1"/>
                </a:solidFill>
              </a:rPr>
              <a:t>건강 먹거리 담론의 수용과 특성</a:t>
            </a:r>
            <a:r>
              <a:rPr lang="en-US" altLang="ko-KR" b="1" dirty="0">
                <a:solidFill>
                  <a:schemeClr val="tx1"/>
                </a:solidFill>
              </a:rPr>
              <a:t>(2016)</a:t>
            </a:r>
            <a:endParaRPr lang="ko-KR" altLang="en-US" dirty="0"/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B2EB67B5-F193-42B7-8235-EA07ACDC6F30}"/>
              </a:ext>
            </a:extLst>
          </p:cNvPr>
          <p:cNvSpPr/>
          <p:nvPr/>
        </p:nvSpPr>
        <p:spPr>
          <a:xfrm>
            <a:off x="57150" y="362367"/>
            <a:ext cx="6019800" cy="590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000" dirty="0">
                <a:solidFill>
                  <a:schemeClr val="bg1"/>
                </a:solidFill>
              </a:rPr>
              <a:t>연세대학교 연구원  </a:t>
            </a:r>
            <a:r>
              <a:rPr lang="ko-KR" altLang="en-US" sz="3800" b="1" dirty="0">
                <a:solidFill>
                  <a:schemeClr val="bg1"/>
                </a:solidFill>
              </a:rPr>
              <a:t> </a:t>
            </a:r>
            <a:r>
              <a:rPr lang="ko-KR" altLang="en-US" sz="4000" b="1" dirty="0">
                <a:solidFill>
                  <a:schemeClr val="bg1"/>
                </a:solidFill>
              </a:rPr>
              <a:t>강 보 라</a:t>
            </a:r>
          </a:p>
        </p:txBody>
      </p:sp>
      <p:grpSp>
        <p:nvGrpSpPr>
          <p:cNvPr id="4" name="그룹 3">
            <a:extLst>
              <a:ext uri="{FF2B5EF4-FFF2-40B4-BE49-F238E27FC236}">
                <a16:creationId xmlns:a16="http://schemas.microsoft.com/office/drawing/2014/main" id="{DFD39BF7-AE1A-4CF3-9A61-9F53EEACC1D0}"/>
              </a:ext>
            </a:extLst>
          </p:cNvPr>
          <p:cNvGrpSpPr/>
          <p:nvPr/>
        </p:nvGrpSpPr>
        <p:grpSpPr>
          <a:xfrm>
            <a:off x="400050" y="1266825"/>
            <a:ext cx="5543550" cy="5330846"/>
            <a:chOff x="400050" y="1266825"/>
            <a:chExt cx="5543550" cy="5330846"/>
          </a:xfrm>
        </p:grpSpPr>
        <p:sp>
          <p:nvSpPr>
            <p:cNvPr id="3" name="사각형: 둥근 모서리 2">
              <a:extLst>
                <a:ext uri="{FF2B5EF4-FFF2-40B4-BE49-F238E27FC236}">
                  <a16:creationId xmlns:a16="http://schemas.microsoft.com/office/drawing/2014/main" id="{FCF8789B-C0E8-4F9F-8AA1-C0908C7A88A4}"/>
                </a:ext>
              </a:extLst>
            </p:cNvPr>
            <p:cNvSpPr/>
            <p:nvPr/>
          </p:nvSpPr>
          <p:spPr>
            <a:xfrm>
              <a:off x="400050" y="1266825"/>
              <a:ext cx="5543550" cy="5330846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pic>
          <p:nvPicPr>
            <p:cNvPr id="2" name="그림 1">
              <a:extLst>
                <a:ext uri="{FF2B5EF4-FFF2-40B4-BE49-F238E27FC236}">
                  <a16:creationId xmlns:a16="http://schemas.microsoft.com/office/drawing/2014/main" id="{E154CBCC-780D-414E-A612-EF347BFC876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98838" y="1534299"/>
              <a:ext cx="4745973" cy="479589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216539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7331EA4F-9192-47FF-8006-7C14497642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849" y="0"/>
            <a:ext cx="5772149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FA78EE0B-BDF7-42AF-8CBD-8077D0FA2E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0"/>
            <a:ext cx="577214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030964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:a16="http://schemas.microsoft.com/office/drawing/2014/main" id="{17E4912B-048C-428E-81D4-1DF68F027846}"/>
              </a:ext>
            </a:extLst>
          </p:cNvPr>
          <p:cNvSpPr/>
          <p:nvPr/>
        </p:nvSpPr>
        <p:spPr>
          <a:xfrm>
            <a:off x="0" y="5650889"/>
            <a:ext cx="12192000" cy="1207111"/>
          </a:xfrm>
          <a:prstGeom prst="rect">
            <a:avLst/>
          </a:prstGeom>
          <a:solidFill>
            <a:srgbClr val="452007"/>
          </a:solidFill>
          <a:ln>
            <a:noFill/>
          </a:ln>
          <a:effectLst>
            <a:outerShdw blurRad="622300" dist="114300" dir="16200000" rotWithShape="0">
              <a:schemeClr val="bg1">
                <a:lumMod val="6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14" name="그룹 13">
            <a:extLst>
              <a:ext uri="{FF2B5EF4-FFF2-40B4-BE49-F238E27FC236}">
                <a16:creationId xmlns:a16="http://schemas.microsoft.com/office/drawing/2014/main" id="{D015D3E8-9462-4B49-B860-8A84DC6ED550}"/>
              </a:ext>
            </a:extLst>
          </p:cNvPr>
          <p:cNvGrpSpPr/>
          <p:nvPr/>
        </p:nvGrpSpPr>
        <p:grpSpPr>
          <a:xfrm>
            <a:off x="-209216" y="669314"/>
            <a:ext cx="5114590" cy="5255236"/>
            <a:chOff x="283319" y="234644"/>
            <a:chExt cx="4936382" cy="5255236"/>
          </a:xfrm>
        </p:grpSpPr>
        <p:sp>
          <p:nvSpPr>
            <p:cNvPr id="6" name="이등변 삼각형 5">
              <a:extLst>
                <a:ext uri="{FF2B5EF4-FFF2-40B4-BE49-F238E27FC236}">
                  <a16:creationId xmlns:a16="http://schemas.microsoft.com/office/drawing/2014/main" id="{967B310C-BBC7-47AD-A53C-0248913DE3F4}"/>
                </a:ext>
              </a:extLst>
            </p:cNvPr>
            <p:cNvSpPr/>
            <p:nvPr/>
          </p:nvSpPr>
          <p:spPr>
            <a:xfrm>
              <a:off x="283319" y="234644"/>
              <a:ext cx="2951172" cy="5255236"/>
            </a:xfrm>
            <a:prstGeom prst="triangle">
              <a:avLst>
                <a:gd name="adj" fmla="val 35543"/>
              </a:avLst>
            </a:prstGeom>
            <a:solidFill>
              <a:schemeClr val="tx1">
                <a:alpha val="37000"/>
              </a:schemeClr>
            </a:solidFill>
            <a:ln>
              <a:noFill/>
            </a:ln>
            <a:effectLst>
              <a:outerShdw dist="50800" dir="5400000" algn="ctr" rotWithShape="0">
                <a:srgbClr val="000000">
                  <a:alpha val="43137"/>
                </a:srgbClr>
              </a:outerShdw>
              <a:softEdge rad="2286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5" name="직사각형 4">
              <a:extLst>
                <a:ext uri="{FF2B5EF4-FFF2-40B4-BE49-F238E27FC236}">
                  <a16:creationId xmlns:a16="http://schemas.microsoft.com/office/drawing/2014/main" id="{8A8B32F6-EA66-4F2A-A4DD-94DF0503F712}"/>
                </a:ext>
              </a:extLst>
            </p:cNvPr>
            <p:cNvSpPr/>
            <p:nvPr/>
          </p:nvSpPr>
          <p:spPr>
            <a:xfrm>
              <a:off x="1543050" y="234644"/>
              <a:ext cx="3676651" cy="497205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pic>
          <p:nvPicPr>
            <p:cNvPr id="8" name="그림 7">
              <a:extLst>
                <a:ext uri="{FF2B5EF4-FFF2-40B4-BE49-F238E27FC236}">
                  <a16:creationId xmlns:a16="http://schemas.microsoft.com/office/drawing/2014/main" id="{B0BD57C2-3087-4C81-A6E3-567C983FAF7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58905" y="857248"/>
              <a:ext cx="3286126" cy="4038601"/>
            </a:xfrm>
            <a:prstGeom prst="rect">
              <a:avLst/>
            </a:prstGeom>
            <a:ln w="79375">
              <a:solidFill>
                <a:schemeClr val="tx1"/>
              </a:solidFill>
            </a:ln>
          </p:spPr>
        </p:pic>
      </p:grpSp>
      <p:sp>
        <p:nvSpPr>
          <p:cNvPr id="9" name="직사각형 8">
            <a:extLst>
              <a:ext uri="{FF2B5EF4-FFF2-40B4-BE49-F238E27FC236}">
                <a16:creationId xmlns:a16="http://schemas.microsoft.com/office/drawing/2014/main" id="{88447FF1-B701-4602-A52F-030AC8196BFB}"/>
              </a:ext>
            </a:extLst>
          </p:cNvPr>
          <p:cNvSpPr/>
          <p:nvPr/>
        </p:nvSpPr>
        <p:spPr>
          <a:xfrm>
            <a:off x="5038725" y="1986437"/>
            <a:ext cx="6762749" cy="31051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5500" b="1" dirty="0">
                <a:solidFill>
                  <a:schemeClr val="bg1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2022</a:t>
            </a:r>
            <a:r>
              <a:rPr lang="ko-KR" altLang="en-US" sz="5500" b="1" dirty="0">
                <a:solidFill>
                  <a:schemeClr val="bg1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년 제</a:t>
            </a:r>
            <a:r>
              <a:rPr lang="en-US" altLang="ko-KR" sz="5500" b="1" dirty="0">
                <a:solidFill>
                  <a:schemeClr val="bg1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49</a:t>
            </a:r>
            <a:r>
              <a:rPr lang="ko-KR" altLang="en-US" sz="5500" b="1" dirty="0">
                <a:solidFill>
                  <a:schemeClr val="bg1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차  </a:t>
            </a:r>
            <a:endParaRPr lang="en-US" altLang="ko-KR" sz="5500" b="1" dirty="0">
              <a:solidFill>
                <a:schemeClr val="bg1"/>
              </a:solidFill>
              <a:latin typeface="바탕체" panose="02030609000101010101" pitchFamily="17" charset="-127"/>
              <a:ea typeface="바탕체" panose="02030609000101010101" pitchFamily="17" charset="-127"/>
            </a:endParaRPr>
          </a:p>
          <a:p>
            <a:pPr algn="ctr"/>
            <a:endParaRPr lang="en-US" altLang="ko-KR" sz="1500" b="1" dirty="0">
              <a:solidFill>
                <a:schemeClr val="bg1"/>
              </a:solidFill>
              <a:latin typeface="바탕체" panose="02030609000101010101" pitchFamily="17" charset="-127"/>
              <a:ea typeface="바탕체" panose="02030609000101010101" pitchFamily="17" charset="-127"/>
            </a:endParaRPr>
          </a:p>
          <a:p>
            <a:pPr algn="ctr"/>
            <a:r>
              <a:rPr lang="ko-KR" altLang="en-US" sz="5200" b="1" dirty="0">
                <a:solidFill>
                  <a:schemeClr val="bg1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추계학술대회</a:t>
            </a:r>
          </a:p>
        </p:txBody>
      </p:sp>
      <p:cxnSp>
        <p:nvCxnSpPr>
          <p:cNvPr id="21" name="직선 연결선 20">
            <a:extLst>
              <a:ext uri="{FF2B5EF4-FFF2-40B4-BE49-F238E27FC236}">
                <a16:creationId xmlns:a16="http://schemas.microsoft.com/office/drawing/2014/main" id="{0B233608-CFD4-4975-BB94-38525C1F4563}"/>
              </a:ext>
            </a:extLst>
          </p:cNvPr>
          <p:cNvCxnSpPr>
            <a:cxnSpLocks/>
          </p:cNvCxnSpPr>
          <p:nvPr/>
        </p:nvCxnSpPr>
        <p:spPr>
          <a:xfrm>
            <a:off x="5229224" y="4768544"/>
            <a:ext cx="6657976" cy="0"/>
          </a:xfrm>
          <a:prstGeom prst="line">
            <a:avLst/>
          </a:prstGeom>
          <a:ln w="63500" cmpd="thickThin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직사각형 1">
            <a:extLst>
              <a:ext uri="{FF2B5EF4-FFF2-40B4-BE49-F238E27FC236}">
                <a16:creationId xmlns:a16="http://schemas.microsoft.com/office/drawing/2014/main" id="{6F91936C-4CF3-4EEA-AE5D-535EA0849D23}"/>
              </a:ext>
            </a:extLst>
          </p:cNvPr>
          <p:cNvSpPr/>
          <p:nvPr/>
        </p:nvSpPr>
        <p:spPr>
          <a:xfrm>
            <a:off x="5472112" y="1252654"/>
            <a:ext cx="5895974" cy="8572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ko-KR" altLang="en-US" sz="5500" b="1" dirty="0">
                <a:solidFill>
                  <a:srgbClr val="FFFF00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한국외식경영학회</a:t>
            </a:r>
          </a:p>
        </p:txBody>
      </p:sp>
      <p:cxnSp>
        <p:nvCxnSpPr>
          <p:cNvPr id="15" name="직선 연결선 14">
            <a:extLst>
              <a:ext uri="{FF2B5EF4-FFF2-40B4-BE49-F238E27FC236}">
                <a16:creationId xmlns:a16="http://schemas.microsoft.com/office/drawing/2014/main" id="{049724E0-E50E-4290-A58B-0AC8E73C879F}"/>
              </a:ext>
            </a:extLst>
          </p:cNvPr>
          <p:cNvCxnSpPr>
            <a:cxnSpLocks/>
          </p:cNvCxnSpPr>
          <p:nvPr/>
        </p:nvCxnSpPr>
        <p:spPr>
          <a:xfrm>
            <a:off x="5229224" y="2292044"/>
            <a:ext cx="6657976" cy="0"/>
          </a:xfrm>
          <a:prstGeom prst="line">
            <a:avLst/>
          </a:prstGeom>
          <a:ln w="63500" cmpd="thickThin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466513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사각형: 둥근 모서리 2">
            <a:extLst>
              <a:ext uri="{FF2B5EF4-FFF2-40B4-BE49-F238E27FC236}">
                <a16:creationId xmlns:a16="http://schemas.microsoft.com/office/drawing/2014/main" id="{55EB3E70-F986-4AFE-9F40-FC00C900376D}"/>
              </a:ext>
            </a:extLst>
          </p:cNvPr>
          <p:cNvSpPr/>
          <p:nvPr/>
        </p:nvSpPr>
        <p:spPr>
          <a:xfrm>
            <a:off x="247651" y="428625"/>
            <a:ext cx="11706224" cy="5943599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600" b="1" dirty="0">
                <a:solidFill>
                  <a:schemeClr val="tx1"/>
                </a:solidFill>
                <a:latin typeface="+mj-ea"/>
                <a:ea typeface="+mj-ea"/>
              </a:rPr>
              <a:t>정 기 총 회</a:t>
            </a:r>
            <a:endParaRPr lang="en-US" altLang="ko-KR" sz="63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592965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사각형: 둥근 모서리 2">
            <a:extLst>
              <a:ext uri="{FF2B5EF4-FFF2-40B4-BE49-F238E27FC236}">
                <a16:creationId xmlns:a16="http://schemas.microsoft.com/office/drawing/2014/main" id="{55EB3E70-F986-4AFE-9F40-FC00C900376D}"/>
              </a:ext>
            </a:extLst>
          </p:cNvPr>
          <p:cNvSpPr/>
          <p:nvPr/>
        </p:nvSpPr>
        <p:spPr>
          <a:xfrm>
            <a:off x="247651" y="428625"/>
            <a:ext cx="11706224" cy="5943599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600" b="1" dirty="0">
                <a:solidFill>
                  <a:schemeClr val="tx1"/>
                </a:solidFill>
                <a:latin typeface="+mj-ea"/>
                <a:ea typeface="+mj-ea"/>
              </a:rPr>
              <a:t>폐 회 선 언</a:t>
            </a:r>
            <a:endParaRPr lang="en-US" altLang="ko-KR" sz="63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65357753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8DAD43A1-8CB7-4079-99BC-5599058C9DF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7956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7974" y="154176"/>
            <a:ext cx="4810125" cy="6703824"/>
          </a:xfrm>
          <a:prstGeom prst="rect">
            <a:avLst/>
          </a:prstGeom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96450163-9AEF-4183-8136-C67858451DA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4414" y="402158"/>
            <a:ext cx="5233560" cy="6207860"/>
          </a:xfrm>
          <a:prstGeom prst="rect">
            <a:avLst/>
          </a:prstGeom>
          <a:ln w="793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602824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>
            <a:extLst>
              <a:ext uri="{FF2B5EF4-FFF2-40B4-BE49-F238E27FC236}">
                <a16:creationId xmlns:a16="http://schemas.microsoft.com/office/drawing/2014/main" id="{352BE2FA-196D-47C6-8CBE-8D37C5A669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275" y="-9348"/>
            <a:ext cx="5867400" cy="6848653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C8C36FCD-E91C-4C35-8BF1-E678B981D9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8108" y="-18695"/>
            <a:ext cx="570194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15977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98474F81-A476-4CC4-85A1-BDF03CAB8F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475" y="-2"/>
            <a:ext cx="5724525" cy="6849955"/>
          </a:xfrm>
          <a:prstGeom prst="rect">
            <a:avLst/>
          </a:prstGeom>
        </p:spPr>
      </p:pic>
      <p:pic>
        <p:nvPicPr>
          <p:cNvPr id="6" name="그림 5">
            <a:extLst>
              <a:ext uri="{FF2B5EF4-FFF2-40B4-BE49-F238E27FC236}">
                <a16:creationId xmlns:a16="http://schemas.microsoft.com/office/drawing/2014/main" id="{1AE2F64F-5F43-4A69-A016-3389A6DDC9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-2"/>
            <a:ext cx="5724525" cy="6849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43966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A237945F-7E32-4231-873F-0B25A5BE81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-12180"/>
            <a:ext cx="5534025" cy="6858000"/>
          </a:xfrm>
          <a:prstGeom prst="rect">
            <a:avLst/>
          </a:prstGeom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D19449B9-493E-4666-A0F1-A88AFB3F53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91225" y="-12180"/>
            <a:ext cx="5743575" cy="6845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93105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:a16="http://schemas.microsoft.com/office/drawing/2014/main" id="{17E4912B-048C-428E-81D4-1DF68F027846}"/>
              </a:ext>
            </a:extLst>
          </p:cNvPr>
          <p:cNvSpPr/>
          <p:nvPr/>
        </p:nvSpPr>
        <p:spPr>
          <a:xfrm>
            <a:off x="0" y="5650889"/>
            <a:ext cx="12192000" cy="1207111"/>
          </a:xfrm>
          <a:prstGeom prst="rect">
            <a:avLst/>
          </a:prstGeom>
          <a:solidFill>
            <a:srgbClr val="452007"/>
          </a:solidFill>
          <a:ln>
            <a:noFill/>
          </a:ln>
          <a:effectLst>
            <a:outerShdw blurRad="622300" dist="114300" dir="16200000" rotWithShape="0">
              <a:schemeClr val="bg1">
                <a:lumMod val="6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14" name="그룹 13">
            <a:extLst>
              <a:ext uri="{FF2B5EF4-FFF2-40B4-BE49-F238E27FC236}">
                <a16:creationId xmlns:a16="http://schemas.microsoft.com/office/drawing/2014/main" id="{D015D3E8-9462-4B49-B860-8A84DC6ED550}"/>
              </a:ext>
            </a:extLst>
          </p:cNvPr>
          <p:cNvGrpSpPr/>
          <p:nvPr/>
        </p:nvGrpSpPr>
        <p:grpSpPr>
          <a:xfrm>
            <a:off x="-209216" y="669314"/>
            <a:ext cx="5114590" cy="5255236"/>
            <a:chOff x="283319" y="234644"/>
            <a:chExt cx="4936382" cy="5255236"/>
          </a:xfrm>
        </p:grpSpPr>
        <p:sp>
          <p:nvSpPr>
            <p:cNvPr id="6" name="이등변 삼각형 5">
              <a:extLst>
                <a:ext uri="{FF2B5EF4-FFF2-40B4-BE49-F238E27FC236}">
                  <a16:creationId xmlns:a16="http://schemas.microsoft.com/office/drawing/2014/main" id="{967B310C-BBC7-47AD-A53C-0248913DE3F4}"/>
                </a:ext>
              </a:extLst>
            </p:cNvPr>
            <p:cNvSpPr/>
            <p:nvPr/>
          </p:nvSpPr>
          <p:spPr>
            <a:xfrm>
              <a:off x="283319" y="234644"/>
              <a:ext cx="2951172" cy="5255236"/>
            </a:xfrm>
            <a:prstGeom prst="triangle">
              <a:avLst>
                <a:gd name="adj" fmla="val 35543"/>
              </a:avLst>
            </a:prstGeom>
            <a:solidFill>
              <a:schemeClr val="tx1">
                <a:alpha val="37000"/>
              </a:schemeClr>
            </a:solidFill>
            <a:ln>
              <a:noFill/>
            </a:ln>
            <a:effectLst>
              <a:outerShdw dist="50800" dir="5400000" algn="ctr" rotWithShape="0">
                <a:srgbClr val="000000">
                  <a:alpha val="43137"/>
                </a:srgbClr>
              </a:outerShdw>
              <a:softEdge rad="2286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5" name="직사각형 4">
              <a:extLst>
                <a:ext uri="{FF2B5EF4-FFF2-40B4-BE49-F238E27FC236}">
                  <a16:creationId xmlns:a16="http://schemas.microsoft.com/office/drawing/2014/main" id="{8A8B32F6-EA66-4F2A-A4DD-94DF0503F712}"/>
                </a:ext>
              </a:extLst>
            </p:cNvPr>
            <p:cNvSpPr/>
            <p:nvPr/>
          </p:nvSpPr>
          <p:spPr>
            <a:xfrm>
              <a:off x="1543050" y="234644"/>
              <a:ext cx="3676651" cy="497205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pic>
          <p:nvPicPr>
            <p:cNvPr id="8" name="그림 7">
              <a:extLst>
                <a:ext uri="{FF2B5EF4-FFF2-40B4-BE49-F238E27FC236}">
                  <a16:creationId xmlns:a16="http://schemas.microsoft.com/office/drawing/2014/main" id="{B0BD57C2-3087-4C81-A6E3-567C983FAF7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58905" y="857248"/>
              <a:ext cx="3286126" cy="4038601"/>
            </a:xfrm>
            <a:prstGeom prst="rect">
              <a:avLst/>
            </a:prstGeom>
            <a:ln w="79375">
              <a:solidFill>
                <a:schemeClr val="tx1"/>
              </a:solidFill>
            </a:ln>
          </p:spPr>
        </p:pic>
      </p:grpSp>
      <p:sp>
        <p:nvSpPr>
          <p:cNvPr id="9" name="직사각형 8">
            <a:extLst>
              <a:ext uri="{FF2B5EF4-FFF2-40B4-BE49-F238E27FC236}">
                <a16:creationId xmlns:a16="http://schemas.microsoft.com/office/drawing/2014/main" id="{88447FF1-B701-4602-A52F-030AC8196BFB}"/>
              </a:ext>
            </a:extLst>
          </p:cNvPr>
          <p:cNvSpPr/>
          <p:nvPr/>
        </p:nvSpPr>
        <p:spPr>
          <a:xfrm>
            <a:off x="5038725" y="1986437"/>
            <a:ext cx="6762749" cy="31051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5500" b="1" dirty="0">
                <a:solidFill>
                  <a:schemeClr val="bg1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2022</a:t>
            </a:r>
            <a:r>
              <a:rPr lang="ko-KR" altLang="en-US" sz="5500" b="1" dirty="0">
                <a:solidFill>
                  <a:schemeClr val="bg1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년 제</a:t>
            </a:r>
            <a:r>
              <a:rPr lang="en-US" altLang="ko-KR" sz="5500" b="1" dirty="0">
                <a:solidFill>
                  <a:schemeClr val="bg1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49</a:t>
            </a:r>
            <a:r>
              <a:rPr lang="ko-KR" altLang="en-US" sz="5500" b="1" dirty="0">
                <a:solidFill>
                  <a:schemeClr val="bg1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차  </a:t>
            </a:r>
            <a:endParaRPr lang="en-US" altLang="ko-KR" sz="5500" b="1" dirty="0">
              <a:solidFill>
                <a:schemeClr val="bg1"/>
              </a:solidFill>
              <a:latin typeface="바탕체" panose="02030609000101010101" pitchFamily="17" charset="-127"/>
              <a:ea typeface="바탕체" panose="02030609000101010101" pitchFamily="17" charset="-127"/>
            </a:endParaRPr>
          </a:p>
          <a:p>
            <a:pPr algn="ctr"/>
            <a:endParaRPr lang="en-US" altLang="ko-KR" sz="1500" b="1" dirty="0">
              <a:solidFill>
                <a:schemeClr val="bg1"/>
              </a:solidFill>
              <a:latin typeface="바탕체" panose="02030609000101010101" pitchFamily="17" charset="-127"/>
              <a:ea typeface="바탕체" panose="02030609000101010101" pitchFamily="17" charset="-127"/>
            </a:endParaRPr>
          </a:p>
          <a:p>
            <a:pPr algn="ctr"/>
            <a:r>
              <a:rPr lang="ko-KR" altLang="en-US" sz="5200" b="1" dirty="0">
                <a:solidFill>
                  <a:schemeClr val="bg1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추계학술대회</a:t>
            </a:r>
          </a:p>
        </p:txBody>
      </p:sp>
      <p:cxnSp>
        <p:nvCxnSpPr>
          <p:cNvPr id="21" name="직선 연결선 20">
            <a:extLst>
              <a:ext uri="{FF2B5EF4-FFF2-40B4-BE49-F238E27FC236}">
                <a16:creationId xmlns:a16="http://schemas.microsoft.com/office/drawing/2014/main" id="{0B233608-CFD4-4975-BB94-38525C1F4563}"/>
              </a:ext>
            </a:extLst>
          </p:cNvPr>
          <p:cNvCxnSpPr>
            <a:cxnSpLocks/>
          </p:cNvCxnSpPr>
          <p:nvPr/>
        </p:nvCxnSpPr>
        <p:spPr>
          <a:xfrm>
            <a:off x="5229224" y="4768544"/>
            <a:ext cx="6657976" cy="0"/>
          </a:xfrm>
          <a:prstGeom prst="line">
            <a:avLst/>
          </a:prstGeom>
          <a:ln w="63500" cmpd="thickThin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직사각형 1">
            <a:extLst>
              <a:ext uri="{FF2B5EF4-FFF2-40B4-BE49-F238E27FC236}">
                <a16:creationId xmlns:a16="http://schemas.microsoft.com/office/drawing/2014/main" id="{6F91936C-4CF3-4EEA-AE5D-535EA0849D23}"/>
              </a:ext>
            </a:extLst>
          </p:cNvPr>
          <p:cNvSpPr/>
          <p:nvPr/>
        </p:nvSpPr>
        <p:spPr>
          <a:xfrm>
            <a:off x="5472112" y="1252654"/>
            <a:ext cx="5895974" cy="8572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ko-KR" altLang="en-US" sz="5500" b="1" dirty="0">
                <a:solidFill>
                  <a:srgbClr val="FFFF00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한국외식경영학회</a:t>
            </a:r>
          </a:p>
        </p:txBody>
      </p:sp>
      <p:cxnSp>
        <p:nvCxnSpPr>
          <p:cNvPr id="15" name="직선 연결선 14">
            <a:extLst>
              <a:ext uri="{FF2B5EF4-FFF2-40B4-BE49-F238E27FC236}">
                <a16:creationId xmlns:a16="http://schemas.microsoft.com/office/drawing/2014/main" id="{049724E0-E50E-4290-A58B-0AC8E73C879F}"/>
              </a:ext>
            </a:extLst>
          </p:cNvPr>
          <p:cNvCxnSpPr>
            <a:cxnSpLocks/>
          </p:cNvCxnSpPr>
          <p:nvPr/>
        </p:nvCxnSpPr>
        <p:spPr>
          <a:xfrm>
            <a:off x="5229224" y="2292044"/>
            <a:ext cx="6657976" cy="0"/>
          </a:xfrm>
          <a:prstGeom prst="line">
            <a:avLst/>
          </a:prstGeom>
          <a:ln w="63500" cmpd="thickThin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10645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사각형: 둥근 모서리 2">
            <a:extLst>
              <a:ext uri="{FF2B5EF4-FFF2-40B4-BE49-F238E27FC236}">
                <a16:creationId xmlns:a16="http://schemas.microsoft.com/office/drawing/2014/main" id="{55EB3E70-F986-4AFE-9F40-FC00C900376D}"/>
              </a:ext>
            </a:extLst>
          </p:cNvPr>
          <p:cNvSpPr/>
          <p:nvPr/>
        </p:nvSpPr>
        <p:spPr>
          <a:xfrm>
            <a:off x="247651" y="428625"/>
            <a:ext cx="11706224" cy="5943599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600" b="1" dirty="0">
                <a:solidFill>
                  <a:schemeClr val="tx1"/>
                </a:solidFill>
                <a:latin typeface="+mj-ea"/>
                <a:ea typeface="+mj-ea"/>
              </a:rPr>
              <a:t>개 회 선 언</a:t>
            </a:r>
            <a:endParaRPr lang="en-US" altLang="ko-KR" sz="10600" b="1" dirty="0">
              <a:solidFill>
                <a:schemeClr val="tx1"/>
              </a:solidFill>
              <a:latin typeface="+mj-ea"/>
              <a:ea typeface="+mj-ea"/>
            </a:endParaRPr>
          </a:p>
          <a:p>
            <a:pPr algn="ctr"/>
            <a:endParaRPr lang="en-US" altLang="ko-KR" sz="2800" b="1" dirty="0">
              <a:solidFill>
                <a:schemeClr val="tx1"/>
              </a:solidFill>
              <a:ea typeface="휴먼명조" panose="02010504000101010101" pitchFamily="2" charset="-127"/>
            </a:endParaRPr>
          </a:p>
          <a:p>
            <a:pPr algn="ctr"/>
            <a:r>
              <a:rPr lang="ko-KR" altLang="en-US" sz="5600" dirty="0">
                <a:solidFill>
                  <a:schemeClr val="tx1"/>
                </a:solidFill>
                <a:latin typeface="+mj-ea"/>
                <a:ea typeface="+mj-ea"/>
              </a:rPr>
              <a:t>학술대회 준비위원장 </a:t>
            </a:r>
            <a:r>
              <a:rPr lang="ko-KR" altLang="en-US" sz="8000" b="1" dirty="0">
                <a:solidFill>
                  <a:schemeClr val="tx1"/>
                </a:solidFill>
                <a:latin typeface="+mj-ea"/>
                <a:ea typeface="+mj-ea"/>
              </a:rPr>
              <a:t>임현철</a:t>
            </a:r>
          </a:p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406836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사각형: 둥근 모서리 2">
            <a:extLst>
              <a:ext uri="{FF2B5EF4-FFF2-40B4-BE49-F238E27FC236}">
                <a16:creationId xmlns:a16="http://schemas.microsoft.com/office/drawing/2014/main" id="{55EB3E70-F986-4AFE-9F40-FC00C900376D}"/>
              </a:ext>
            </a:extLst>
          </p:cNvPr>
          <p:cNvSpPr/>
          <p:nvPr/>
        </p:nvSpPr>
        <p:spPr>
          <a:xfrm>
            <a:off x="247651" y="428625"/>
            <a:ext cx="11706224" cy="5943599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600" b="1" dirty="0">
                <a:solidFill>
                  <a:schemeClr val="tx1"/>
                </a:solidFill>
                <a:latin typeface="+mj-ea"/>
                <a:ea typeface="+mj-ea"/>
              </a:rPr>
              <a:t>국 민 의 례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248506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446</TotalTime>
  <Words>362</Words>
  <Application>Microsoft Office PowerPoint</Application>
  <PresentationFormat>와이드스크린</PresentationFormat>
  <Paragraphs>123</Paragraphs>
  <Slides>33</Slides>
  <Notes>0</Notes>
  <HiddenSlides>0</HiddenSlides>
  <MMClips>1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33</vt:i4>
      </vt:variant>
    </vt:vector>
  </HeadingPairs>
  <TitlesOfParts>
    <vt:vector size="38" baseType="lpstr">
      <vt:lpstr>바탕체</vt:lpstr>
      <vt:lpstr>휴먼명조</vt:lpstr>
      <vt:lpstr>Arial</vt:lpstr>
      <vt:lpstr>맑은 고딕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한춘미</dc:creator>
  <cp:lastModifiedBy>한춘미</cp:lastModifiedBy>
  <cp:revision>99</cp:revision>
  <dcterms:created xsi:type="dcterms:W3CDTF">2022-11-30T13:35:39Z</dcterms:created>
  <dcterms:modified xsi:type="dcterms:W3CDTF">2022-12-01T16:29:55Z</dcterms:modified>
</cp:coreProperties>
</file>